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sldIdLst>
    <p:sldId id="288" r:id="rId2"/>
    <p:sldId id="316" r:id="rId3"/>
    <p:sldId id="330" r:id="rId4"/>
    <p:sldId id="329" r:id="rId5"/>
    <p:sldId id="269" r:id="rId6"/>
    <p:sldId id="301" r:id="rId7"/>
    <p:sldId id="290" r:id="rId8"/>
    <p:sldId id="317" r:id="rId9"/>
    <p:sldId id="328" r:id="rId10"/>
    <p:sldId id="294" r:id="rId11"/>
    <p:sldId id="320" r:id="rId12"/>
    <p:sldId id="321" r:id="rId13"/>
    <p:sldId id="318" r:id="rId14"/>
    <p:sldId id="322" r:id="rId15"/>
    <p:sldId id="326" r:id="rId16"/>
    <p:sldId id="325" r:id="rId17"/>
    <p:sldId id="327" r:id="rId18"/>
    <p:sldId id="349" r:id="rId19"/>
    <p:sldId id="295" r:id="rId20"/>
    <p:sldId id="296" r:id="rId21"/>
    <p:sldId id="298" r:id="rId22"/>
    <p:sldId id="297" r:id="rId23"/>
    <p:sldId id="315" r:id="rId24"/>
    <p:sldId id="305" r:id="rId25"/>
    <p:sldId id="302" r:id="rId26"/>
    <p:sldId id="303" r:id="rId27"/>
    <p:sldId id="304" r:id="rId28"/>
    <p:sldId id="306" r:id="rId29"/>
    <p:sldId id="334" r:id="rId30"/>
    <p:sldId id="336" r:id="rId31"/>
    <p:sldId id="338" r:id="rId32"/>
    <p:sldId id="307" r:id="rId33"/>
    <p:sldId id="339" r:id="rId34"/>
    <p:sldId id="340" r:id="rId35"/>
    <p:sldId id="341" r:id="rId36"/>
    <p:sldId id="342" r:id="rId37"/>
    <p:sldId id="343" r:id="rId38"/>
    <p:sldId id="309" r:id="rId39"/>
    <p:sldId id="344" r:id="rId40"/>
    <p:sldId id="345" r:id="rId41"/>
    <p:sldId id="346" r:id="rId42"/>
    <p:sldId id="347" r:id="rId43"/>
    <p:sldId id="310" r:id="rId44"/>
    <p:sldId id="311" r:id="rId45"/>
    <p:sldId id="313" r:id="rId46"/>
    <p:sldId id="333" r:id="rId47"/>
    <p:sldId id="348" r:id="rId48"/>
    <p:sldId id="332" r:id="rId49"/>
    <p:sldId id="331" r:id="rId50"/>
    <p:sldId id="289" r:id="rId5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 autoAdjust="0"/>
  </p:normalViewPr>
  <p:slideViewPr>
    <p:cSldViewPr snapToGrid="0">
      <p:cViewPr varScale="1">
        <p:scale>
          <a:sx n="86" d="100"/>
          <a:sy n="86" d="100"/>
        </p:scale>
        <p:origin x="470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C6D42F-D202-46BA-8C7B-1B064F76D94F}" type="datetimeFigureOut">
              <a:rPr lang="pl-PL" smtClean="0"/>
              <a:t>15.01.2025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62FA6F-AF17-4133-89DF-3A3543EC74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7739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688B4BBA-32E1-4358-AE77-A461F1C357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9C9D7C9F-8081-4D7F-A748-E72D88E776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27434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F493C1F-9548-4BD0-9BFA-FEC685FA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52553"/>
            <a:ext cx="9144000" cy="150523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98F5B81-438F-4DCF-B96E-F975D093C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7925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E74FAC5-74DE-4859-ACF7-ECAAE8659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2743200" cy="365125"/>
          </a:xfrm>
        </p:spPr>
        <p:txBody>
          <a:bodyPr/>
          <a:lstStyle/>
          <a:p>
            <a:fld id="{2CED0888-A58A-4897-B129-D60617AF82DB}" type="slidenum">
              <a:rPr lang="pl-PL" smtClean="0"/>
              <a:t>‹#›</a:t>
            </a:fld>
            <a:endParaRPr lang="pl-PL"/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D63737EE-CA1B-452B-9F70-6F1FCBB49B6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7966" y="741308"/>
            <a:ext cx="4696066" cy="1371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347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B999A1-443F-4304-BF8E-9A5F396F4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8652302-EE8D-47A0-88E7-B3E918BCBA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6C3D720-8D51-4D9C-8535-6E3D617274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BE70925-49B1-4A6C-948A-83369CEB2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7925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529638E-BDBC-4C69-B33E-8847051E1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9785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B938228-0D4E-4FE1-87B3-74063DFF05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FB746AB2-94E6-4805-A0CB-8A60BC3DF4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6491EAA-8AAE-4105-90BC-3221673DE1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EF432A2-1C25-4FEE-88AA-4CA550CE9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7925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29993B2-EB63-4652-9020-F0030990D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5909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6FC124D-AF29-4A7F-848E-36B015ACB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1192" y="18255"/>
            <a:ext cx="9120808" cy="1505080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bg1"/>
                </a:solidFill>
                <a:latin typeface="+mj-lt"/>
                <a:ea typeface="Verdana" panose="020B0604030504040204" pitchFamily="34" charset="0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426936-7997-48FC-AF92-F1B6582C3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71192" y="1687972"/>
            <a:ext cx="9120808" cy="5170027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ea typeface="Verdana" panose="020B0604030504040204" pitchFamily="34" charset="0"/>
              </a:defRPr>
            </a:lvl1pPr>
            <a:lvl2pPr>
              <a:defRPr>
                <a:solidFill>
                  <a:schemeClr val="bg1"/>
                </a:solidFill>
                <a:latin typeface="+mn-lt"/>
                <a:ea typeface="Verdana" panose="020B0604030504040204" pitchFamily="34" charset="0"/>
              </a:defRPr>
            </a:lvl2pPr>
            <a:lvl3pPr>
              <a:defRPr>
                <a:solidFill>
                  <a:schemeClr val="bg1"/>
                </a:solidFill>
                <a:latin typeface="+mn-lt"/>
                <a:ea typeface="Verdana" panose="020B0604030504040204" pitchFamily="34" charset="0"/>
              </a:defRPr>
            </a:lvl3pPr>
            <a:lvl4pPr>
              <a:defRPr>
                <a:solidFill>
                  <a:schemeClr val="bg1"/>
                </a:solidFill>
                <a:latin typeface="+mn-lt"/>
                <a:ea typeface="Verdana" panose="020B0604030504040204" pitchFamily="34" charset="0"/>
              </a:defRPr>
            </a:lvl4pPr>
            <a:lvl5pPr>
              <a:defRPr>
                <a:solidFill>
                  <a:schemeClr val="bg1"/>
                </a:solidFill>
                <a:latin typeface="+mn-lt"/>
                <a:ea typeface="Verdana" panose="020B060403050404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D703DA1-BEBF-48DC-9CAB-F5128807A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CED0888-A58A-4897-B129-D60617AF82DB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8213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0C2C6BB-E473-4776-A212-DFBE85B33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087673E-1484-4B48-9D6D-9DA9864188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EC6FBEE-C64C-4F79-BA67-FBBEEE2407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B30DE8B-6FD7-428E-8A39-681815672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7925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560305B-5A1C-43A6-B26D-1226CA4B7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4054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92A4245-A949-419D-A2AD-C7D3A5249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5DA30E3-D680-4724-8A5B-1B8EF09B6F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974608E-5830-45FC-9C97-26E7070408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5B6F686-C1E0-4188-A22B-B81D24F413A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D645AB7-43BD-4C3A-A30F-446DE3DC8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7925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4CB0583-8A39-49FB-BB0F-63764E039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1533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94AD88-BEBA-403C-9799-5F0D91D2B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DED48D0-B6F6-400B-BCE2-82C188E733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49ECD56-EF4A-4C2B-A784-A7C84DAE73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1E956535-F1EF-4F6F-AB9E-4E480AEB6D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097B4EA-7681-4F2D-B51A-E368A6C8B4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241955A3-BE4C-4F41-9EFB-9BE6138AF2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22601C37-5085-4EC5-8C5E-79ED8767A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7925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CA629FFC-ED8C-4AE7-BBAF-4C4AB4164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7658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92ACAAA-EE2B-4B42-944C-55B648265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F05534E-9843-4D7B-9EF4-E220BB055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7925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4DAE3C0A-62B4-46A7-9563-119192391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479252"/>
            <a:ext cx="2743200" cy="365125"/>
          </a:xfrm>
        </p:spPr>
        <p:txBody>
          <a:bodyPr/>
          <a:lstStyle/>
          <a:p>
            <a:fld id="{2CED0888-A58A-4897-B129-D60617AF82DB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49839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69986296-D38D-41B3-AD4B-395554A02D5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A817A13B-409F-4F2B-8BEA-C72D046B3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7925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B3921FB-9EC3-4FA4-809C-23B66FF5F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3372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7918D04-5F39-4B42-B8F9-B12DD287F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CFDB5D1-C4E6-4434-AE42-408F824FDC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B554689-FED2-4CC9-897F-739B1503B4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FE74711-ACF7-4B1D-90D8-BF0C1262F2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F4B3943-7214-4D83-9C83-A42FE1E28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7925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CC32A27-73AA-45C3-B8C3-AFD6814EA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2900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CE1D1B-2864-4777-90EE-C88BBFFE4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00784DFB-2834-4005-A3F0-C187795BE7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279002B-2A62-47C7-AA40-7697EB8928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8FAFF6E-0DD5-4B4F-8F22-E96EEAF266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7F22E12-3D09-4BFE-B192-DF01A0A0C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79253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0260211-CB33-4435-82B4-86920F13D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116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11D41A70-1040-4F2E-98A3-DADDB8F69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0826" y="-21528"/>
            <a:ext cx="9061174" cy="13587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30209F7-28BE-4DCF-9004-B231DE086A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30825" y="1523558"/>
            <a:ext cx="9061175" cy="53344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9C35C44-AE55-447F-96EE-6CAB7BFA3D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fld id="{2CED0888-A58A-4897-B129-D60617AF82DB}" type="slidenum">
              <a:rPr lang="pl-PL" smtClean="0"/>
              <a:pPr/>
              <a:t>‹#›</a:t>
            </a:fld>
            <a:endParaRPr lang="pl-PL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387CBA3E-1065-4B7A-B1A8-3C0D1EAEF61F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868" y="240402"/>
            <a:ext cx="2744722" cy="801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850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bg1"/>
          </a:solidFill>
          <a:latin typeface="+mj-lt"/>
          <a:ea typeface="Verdana" panose="020B060403050404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30000"/>
        </a:lnSpc>
        <a:spcBef>
          <a:spcPts val="6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Verdana" panose="020B0604030504040204" pitchFamily="34" charset="0"/>
          <a:cs typeface="+mn-cs"/>
        </a:defRPr>
      </a:lvl1pPr>
      <a:lvl2pPr marL="685800" indent="-228600" algn="l" defTabSz="914400" rtl="0" eaLnBrk="1" latinLnBrk="0" hangingPunct="1">
        <a:lnSpc>
          <a:spcPct val="130000"/>
        </a:lnSpc>
        <a:spcBef>
          <a:spcPts val="6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Verdana" panose="020B0604030504040204" pitchFamily="34" charset="0"/>
          <a:cs typeface="+mn-cs"/>
        </a:defRPr>
      </a:lvl2pPr>
      <a:lvl3pPr marL="1143000" indent="-228600" algn="l" defTabSz="914400" rtl="0" eaLnBrk="1" latinLnBrk="0" hangingPunct="1">
        <a:lnSpc>
          <a:spcPct val="13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Verdana" panose="020B0604030504040204" pitchFamily="34" charset="0"/>
          <a:cs typeface="+mn-cs"/>
        </a:defRPr>
      </a:lvl3pPr>
      <a:lvl4pPr marL="1600200" indent="-228600" algn="l" defTabSz="914400" rtl="0" eaLnBrk="1" latinLnBrk="0" hangingPunct="1">
        <a:lnSpc>
          <a:spcPct val="13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Verdana" panose="020B0604030504040204" pitchFamily="34" charset="0"/>
          <a:cs typeface="+mn-cs"/>
        </a:defRPr>
      </a:lvl4pPr>
      <a:lvl5pPr marL="2057400" indent="-228600" algn="l" defTabSz="914400" rtl="0" eaLnBrk="1" latinLnBrk="0" hangingPunct="1">
        <a:lnSpc>
          <a:spcPct val="13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Verdana" panose="020B0604030504040204" pitchFamily="34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niepelnosprawni.gov.pl/download/Formularz-zglaszania-uwag-do-ustawy-1733851097.docx" TargetMode="External"/><Relationship Id="rId2" Type="http://schemas.openxmlformats.org/officeDocument/2006/relationships/hyperlink" Target="https://niepelnosprawni.gov.pl/p,185,asystencja-osobist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systencja.konsultacje@mrpips.gov.p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5513E17B-E1FA-4510-9F94-0285E81081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55364"/>
            <a:ext cx="9144000" cy="198905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pl-PL" sz="4800" dirty="0"/>
              <a:t>Ustawa o asystencji osobistej osób z niepełnosprawnościami</a:t>
            </a:r>
            <a:br>
              <a:rPr lang="pl-PL" sz="4800" dirty="0"/>
            </a:br>
            <a:r>
              <a:rPr lang="pl-PL" sz="3600" dirty="0"/>
              <a:t>UD168</a:t>
            </a:r>
            <a:endParaRPr lang="pl-PL" sz="4800" dirty="0"/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7271498C-5662-47CD-B857-E6F4C96F6E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44418"/>
            <a:ext cx="9144000" cy="2458039"/>
          </a:xfrm>
        </p:spPr>
        <p:txBody>
          <a:bodyPr>
            <a:normAutofit/>
          </a:bodyPr>
          <a:lstStyle/>
          <a:p>
            <a:r>
              <a:rPr lang="pl-PL" sz="3600" b="1" dirty="0">
                <a:latin typeface="+mj-lt"/>
              </a:rPr>
              <a:t>Konsultacje publiczne</a:t>
            </a:r>
          </a:p>
          <a:p>
            <a:r>
              <a:rPr lang="pl-PL" sz="3200" b="1" dirty="0"/>
              <a:t>Skrótowa prezentacja </a:t>
            </a:r>
            <a:br>
              <a:rPr lang="pl-PL" sz="3200" b="1" dirty="0"/>
            </a:br>
            <a:r>
              <a:rPr lang="pl-PL" sz="3200" b="1" dirty="0"/>
              <a:t>dot. najważniejszych elementów Ustawy </a:t>
            </a:r>
          </a:p>
        </p:txBody>
      </p:sp>
    </p:spTree>
    <p:extLst>
      <p:ext uri="{BB962C8B-B14F-4D97-AF65-F5344CB8AC3E}">
        <p14:creationId xmlns:p14="http://schemas.microsoft.com/office/powerpoint/2010/main" val="3481787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>
            <a:extLst>
              <a:ext uri="{FF2B5EF4-FFF2-40B4-BE49-F238E27FC236}">
                <a16:creationId xmlns:a16="http://schemas.microsoft.com/office/drawing/2014/main" id="{94C39744-50FD-4994-B15D-30DCEBBCA7E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81130" y="1"/>
            <a:ext cx="9110870" cy="130769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600" dirty="0"/>
              <a:t>Kto może złożyć wniosek o ustalenie prawa do asystencji osobistej</a:t>
            </a:r>
            <a:r>
              <a:rPr lang="pl-PL" sz="3600" b="0" dirty="0"/>
              <a:t> (art. 7 ust. 1)</a:t>
            </a:r>
            <a:endParaRPr lang="pl-PL" sz="36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3FAE08-2D80-421B-91B8-193E9782A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1130" y="1307691"/>
            <a:ext cx="9110870" cy="5550308"/>
          </a:xfrm>
        </p:spPr>
        <p:txBody>
          <a:bodyPr>
            <a:normAutofit lnSpcReduction="10000"/>
          </a:bodyPr>
          <a:lstStyle/>
          <a:p>
            <a:pPr>
              <a:lnSpc>
                <a:spcPct val="160000"/>
              </a:lnSpc>
            </a:pPr>
            <a:r>
              <a:rPr lang="pl-PL" sz="2400" b="1" dirty="0"/>
              <a:t>osoba z niepełnosprawnością,</a:t>
            </a:r>
          </a:p>
          <a:p>
            <a:pPr>
              <a:lnSpc>
                <a:spcPct val="160000"/>
              </a:lnSpc>
            </a:pPr>
            <a:r>
              <a:rPr lang="pl-PL" sz="2400" b="1" dirty="0"/>
              <a:t>opiekun prawny lub osoba stale wspierająca – za zgodą osoby z niepełnosprawnością, </a:t>
            </a:r>
          </a:p>
          <a:p>
            <a:pPr>
              <a:lnSpc>
                <a:spcPct val="160000"/>
              </a:lnSpc>
            </a:pPr>
            <a:r>
              <a:rPr lang="pl-PL" sz="2400" b="1" dirty="0"/>
              <a:t>osoba pełniąca funkcję rodziny zastępczej wobec osoby z niepełnosprawnością,</a:t>
            </a:r>
          </a:p>
          <a:p>
            <a:pPr>
              <a:lnSpc>
                <a:spcPct val="160000"/>
              </a:lnSpc>
            </a:pPr>
            <a:r>
              <a:rPr lang="pl-PL" sz="2400" b="1" dirty="0"/>
              <a:t>prowadzący rodzinny dom dziecka w którym osoba z niepełnosprawnością przebywa</a:t>
            </a:r>
          </a:p>
          <a:p>
            <a:pPr>
              <a:lnSpc>
                <a:spcPct val="160000"/>
              </a:lnSpc>
            </a:pPr>
            <a:r>
              <a:rPr lang="pl-PL" sz="2400" b="1" dirty="0"/>
              <a:t>dyrektor placówki opiekuńczo-wychowawczej typu rodzinnego, w której osoba z niepełnosprawnością przebywa.</a:t>
            </a:r>
            <a:endParaRPr lang="pl-PL" sz="2400" dirty="0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6996138-04C3-46E1-9D25-D0C052274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pPr/>
              <a:t>10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33487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>
            <a:extLst>
              <a:ext uri="{FF2B5EF4-FFF2-40B4-BE49-F238E27FC236}">
                <a16:creationId xmlns:a16="http://schemas.microsoft.com/office/drawing/2014/main" id="{94C39744-50FD-4994-B15D-30DCEBBCA7E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81130" y="0"/>
            <a:ext cx="9110870" cy="164989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600" dirty="0"/>
              <a:t>Wniosek osoby ubezwłasnowolnionej o ustalenie prawa do asystencji osobistej</a:t>
            </a:r>
            <a:br>
              <a:rPr lang="pl-PL" sz="3600" b="0" dirty="0"/>
            </a:br>
            <a:r>
              <a:rPr lang="pl-PL" sz="3600" b="0" dirty="0"/>
              <a:t>(art. 7 ust. 2)</a:t>
            </a:r>
            <a:r>
              <a:rPr lang="pl-PL" sz="3600" dirty="0"/>
              <a:t>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3FAE08-2D80-421B-91B8-193E9782A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1130" y="1789043"/>
            <a:ext cx="9110870" cy="5068956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pl-PL" sz="2400" b="1" dirty="0"/>
              <a:t>Wniosek o ustalenie prawa do asystencji osobistej może złożyć również osoba z niepełnosprawnością, która jest ubezwłasnowolniona. </a:t>
            </a:r>
          </a:p>
          <a:p>
            <a:pPr>
              <a:lnSpc>
                <a:spcPct val="160000"/>
              </a:lnSpc>
            </a:pPr>
            <a:r>
              <a:rPr lang="pl-PL" sz="2400" b="1" dirty="0"/>
              <a:t>Wniosek taki może złożyć także opiekun prawny lub osoba stale wspierająca osobę ubezwłasnowolnioną.</a:t>
            </a:r>
          </a:p>
          <a:p>
            <a:pPr>
              <a:lnSpc>
                <a:spcPct val="160000"/>
              </a:lnSpc>
            </a:pPr>
            <a:r>
              <a:rPr lang="pl-PL" sz="2400" b="1" dirty="0"/>
              <a:t>Od wniosku złożonego przez opiekuna prawnego lub osobę stale wspierającą osobie ubezwłasnowolnionej przysługuje sprzeciw.</a:t>
            </a:r>
            <a:endParaRPr lang="pl-PL" sz="2400" dirty="0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6996138-04C3-46E1-9D25-D0C052274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pPr/>
              <a:t>11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855096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>
            <a:extLst>
              <a:ext uri="{FF2B5EF4-FFF2-40B4-BE49-F238E27FC236}">
                <a16:creationId xmlns:a16="http://schemas.microsoft.com/office/drawing/2014/main" id="{94C39744-50FD-4994-B15D-30DCEBBCA7E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81130" y="1"/>
            <a:ext cx="9110870" cy="130769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600" dirty="0"/>
              <a:t>Wsparcie powiatu w złożeniu wniosku </a:t>
            </a:r>
            <a:r>
              <a:rPr lang="pl-PL" sz="3200" b="0" dirty="0"/>
              <a:t>(art. 7 ust. 10)</a:t>
            </a:r>
            <a:endParaRPr lang="pl-PL" sz="3600" b="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3FAE08-2D80-421B-91B8-193E9782A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1130" y="1307691"/>
            <a:ext cx="9110870" cy="5550308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pl-PL" sz="2400" b="1" dirty="0"/>
              <a:t>„W szczególnie uzasadnionych przypadkach, na pisemny lub ustny wniosek osoby, o której mowa w ust. 1, powiat właściwy ze względu na miejsce pobytu tej osoby zapewnia pomoc w poprawnym złożeniu wniosku i załączników osobie z niepełnosprawnością w miejscu jej pobytu.</a:t>
            </a:r>
          </a:p>
          <a:p>
            <a:pPr>
              <a:lnSpc>
                <a:spcPct val="160000"/>
              </a:lnSpc>
            </a:pPr>
            <a:r>
              <a:rPr lang="pl-PL" sz="2400" b="1" dirty="0"/>
              <a:t>W razie potrzeby powiat właściwy ze względu na miejsce pobytu tej osoby zapewnia osobie z niepełnosprawnością dostęp do środków technicznych umożliwiających złożenie wniosku i załączników.”</a:t>
            </a:r>
            <a:endParaRPr lang="pl-PL" sz="2400" dirty="0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6996138-04C3-46E1-9D25-D0C052274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pPr/>
              <a:t>12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914662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>
            <a:extLst>
              <a:ext uri="{FF2B5EF4-FFF2-40B4-BE49-F238E27FC236}">
                <a16:creationId xmlns:a16="http://schemas.microsoft.com/office/drawing/2014/main" id="{94C39744-50FD-4994-B15D-30DCEBBCA7E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81130" y="1"/>
            <a:ext cx="9110870" cy="130769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600" dirty="0"/>
              <a:t>Zespół ds. ustalania prawa do asystencji osobistej</a:t>
            </a:r>
            <a:r>
              <a:rPr lang="pl-PL" sz="3200" b="0" dirty="0"/>
              <a:t> (art. 8 ust. 3-4)</a:t>
            </a:r>
            <a:endParaRPr lang="pl-PL" sz="3600" b="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3FAE08-2D80-421B-91B8-193E9782A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1130" y="1100977"/>
            <a:ext cx="9110870" cy="5757022"/>
          </a:xfrm>
        </p:spPr>
        <p:txBody>
          <a:bodyPr>
            <a:normAutofit fontScale="92500"/>
          </a:bodyPr>
          <a:lstStyle/>
          <a:p>
            <a:pPr>
              <a:lnSpc>
                <a:spcPct val="160000"/>
              </a:lnSpc>
            </a:pPr>
            <a:r>
              <a:rPr lang="pl-PL" sz="2400" dirty="0"/>
              <a:t>Zespół składa się z co najmniej dwóch osób.</a:t>
            </a:r>
          </a:p>
          <a:p>
            <a:pPr>
              <a:lnSpc>
                <a:spcPct val="160000"/>
              </a:lnSpc>
            </a:pPr>
            <a:r>
              <a:rPr lang="pl-PL" sz="2400" dirty="0"/>
              <a:t>W skład zespołu wchodzi osoba z niepełnosprawnością jak najbardziej zbliżoną do rodzaju niepełnosprawności osoby składającej wniosek.</a:t>
            </a:r>
          </a:p>
          <a:p>
            <a:pPr>
              <a:lnSpc>
                <a:spcPct val="160000"/>
              </a:lnSpc>
            </a:pPr>
            <a:r>
              <a:rPr lang="pl-PL" sz="2400" dirty="0"/>
              <a:t>Gdy dany rodzaj niepełnosprawności uniemożliwia pełnienie funkcji członka składu, do składu wchodzi osoba stale wspierająca osobę z niepełnosprawnością jak najbardziej zbliżoną do rodzaju niepełnosprawności osoby z niepełnosprawnością, </a:t>
            </a:r>
            <a:br>
              <a:rPr lang="pl-PL" sz="2400" dirty="0"/>
            </a:br>
            <a:r>
              <a:rPr lang="pl-PL" sz="2400" dirty="0"/>
              <a:t>której dotyczy wniosek o ustalenie prawa do asystencji osobistej.</a:t>
            </a:r>
          </a:p>
          <a:p>
            <a:pPr>
              <a:lnSpc>
                <a:spcPct val="160000"/>
              </a:lnSpc>
            </a:pPr>
            <a:r>
              <a:rPr lang="pl-PL" sz="2400" dirty="0"/>
              <a:t>Wymóg udziału osoby z niepełnosprawnością lub osoby stale wspierającej ma obowiązywać od roku 2028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6996138-04C3-46E1-9D25-D0C052274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pPr/>
              <a:t>13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103057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>
            <a:extLst>
              <a:ext uri="{FF2B5EF4-FFF2-40B4-BE49-F238E27FC236}">
                <a16:creationId xmlns:a16="http://schemas.microsoft.com/office/drawing/2014/main" id="{94C39744-50FD-4994-B15D-30DCEBBCA7E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81130" y="1"/>
            <a:ext cx="9110870" cy="130769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600" dirty="0"/>
              <a:t>Prawo do asystencji osobistej </a:t>
            </a:r>
            <a:r>
              <a:rPr lang="pl-PL" sz="3200" b="0" dirty="0"/>
              <a:t>(art. 8)</a:t>
            </a:r>
            <a:endParaRPr lang="pl-PL" sz="3600" b="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3FAE08-2D80-421B-91B8-193E9782A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1130" y="1307691"/>
            <a:ext cx="9110870" cy="5550308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pl-PL" sz="2800" dirty="0"/>
              <a:t>Prawo do asystencji osobistej ustala się na podstawie oceny funkcjonowania osoby ubiegającej się o prawo do asystencji, w oparciu o:</a:t>
            </a:r>
          </a:p>
          <a:p>
            <a:pPr lvl="1">
              <a:lnSpc>
                <a:spcPct val="160000"/>
              </a:lnSpc>
            </a:pPr>
            <a:r>
              <a:rPr lang="pl-PL" sz="2400" dirty="0"/>
              <a:t>obserwację,</a:t>
            </a:r>
          </a:p>
          <a:p>
            <a:pPr lvl="1">
              <a:lnSpc>
                <a:spcPct val="160000"/>
              </a:lnSpc>
            </a:pPr>
            <a:r>
              <a:rPr lang="pl-PL" sz="2400" dirty="0"/>
              <a:t>wywiad bezpośredni</a:t>
            </a:r>
          </a:p>
          <a:p>
            <a:pPr lvl="1">
              <a:lnSpc>
                <a:spcPct val="160000"/>
              </a:lnSpc>
            </a:pPr>
            <a:r>
              <a:rPr lang="pl-PL" sz="2400" dirty="0"/>
              <a:t>informacje wskazane w formularzu samooceny,</a:t>
            </a:r>
          </a:p>
          <a:p>
            <a:pPr marL="457200" lvl="1" indent="0">
              <a:lnSpc>
                <a:spcPct val="160000"/>
              </a:lnSpc>
              <a:buNone/>
            </a:pPr>
            <a:r>
              <a:rPr lang="pl-PL" sz="2400" dirty="0"/>
              <a:t>- przy zastosowaniu formularza oceny potrzeb w zakresie asystencji osobistej.</a:t>
            </a:r>
            <a:endParaRPr lang="pl-PL" dirty="0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6996138-04C3-46E1-9D25-D0C052274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pPr/>
              <a:t>14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500416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>
            <a:extLst>
              <a:ext uri="{FF2B5EF4-FFF2-40B4-BE49-F238E27FC236}">
                <a16:creationId xmlns:a16="http://schemas.microsoft.com/office/drawing/2014/main" id="{94C39744-50FD-4994-B15D-30DCEBBCA7E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882348" y="1"/>
            <a:ext cx="9309652" cy="130769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600" dirty="0"/>
              <a:t>Decyzja w zakresie ustalenia prawa do asystencji osobistej</a:t>
            </a:r>
            <a:r>
              <a:rPr lang="pl-PL" sz="3200" b="0" dirty="0"/>
              <a:t> (art. 8 ust. 6-7)</a:t>
            </a:r>
            <a:endParaRPr lang="pl-PL" sz="3600" b="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3FAE08-2D80-421B-91B8-193E9782A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2348" y="1307691"/>
            <a:ext cx="9309652" cy="5550308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pl-PL" sz="2800" dirty="0"/>
              <a:t>Decyzja administracyjna</a:t>
            </a:r>
          </a:p>
          <a:p>
            <a:pPr>
              <a:lnSpc>
                <a:spcPct val="160000"/>
              </a:lnSpc>
            </a:pPr>
            <a:r>
              <a:rPr lang="pl-PL" sz="2800" dirty="0"/>
              <a:t>Wydawana na maksymalnie 4 lata</a:t>
            </a:r>
          </a:p>
          <a:p>
            <a:pPr>
              <a:lnSpc>
                <a:spcPct val="160000"/>
              </a:lnSpc>
            </a:pPr>
            <a:r>
              <a:rPr lang="pl-PL" sz="2800" dirty="0"/>
              <a:t>Wydawana w przeciągu 30 dni kalendarzowych</a:t>
            </a:r>
          </a:p>
          <a:p>
            <a:pPr lvl="1">
              <a:lnSpc>
                <a:spcPct val="160000"/>
              </a:lnSpc>
            </a:pPr>
            <a:r>
              <a:rPr lang="pl-PL" sz="2400" dirty="0"/>
              <a:t>W roku 2026 – w przeciągu 90 dni kalendarzowych</a:t>
            </a:r>
          </a:p>
          <a:p>
            <a:pPr lvl="1">
              <a:lnSpc>
                <a:spcPct val="160000"/>
              </a:lnSpc>
            </a:pPr>
            <a:r>
              <a:rPr lang="pl-PL" sz="2400" dirty="0"/>
              <a:t>W roku 2027 – w przeciągu 60 dni kalendarzowych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6996138-04C3-46E1-9D25-D0C052274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pPr/>
              <a:t>15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126459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>
            <a:extLst>
              <a:ext uri="{FF2B5EF4-FFF2-40B4-BE49-F238E27FC236}">
                <a16:creationId xmlns:a16="http://schemas.microsoft.com/office/drawing/2014/main" id="{94C39744-50FD-4994-B15D-30DCEBBCA7E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882348" y="1"/>
            <a:ext cx="9309652" cy="130769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600" dirty="0"/>
              <a:t>Decyzja w zakresie ustalenia prawa do asystencji osobistej</a:t>
            </a:r>
            <a:r>
              <a:rPr lang="pl-PL" sz="3200" b="0" dirty="0"/>
              <a:t> (art. 8 ust. 8)</a:t>
            </a:r>
            <a:endParaRPr lang="pl-PL" sz="3600" b="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3FAE08-2D80-421B-91B8-193E9782A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2348" y="1307691"/>
            <a:ext cx="9309652" cy="5550308"/>
          </a:xfrm>
        </p:spPr>
        <p:txBody>
          <a:bodyPr>
            <a:normAutofit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pl-PL" sz="2400" dirty="0"/>
              <a:t>Decyzja określa:</a:t>
            </a:r>
          </a:p>
          <a:p>
            <a:pPr>
              <a:lnSpc>
                <a:spcPct val="160000"/>
              </a:lnSpc>
            </a:pPr>
            <a:r>
              <a:rPr lang="pl-PL" sz="2400" dirty="0"/>
              <a:t>miesięczny wymiar godzinowy asystencji</a:t>
            </a:r>
          </a:p>
          <a:p>
            <a:pPr>
              <a:lnSpc>
                <a:spcPct val="160000"/>
              </a:lnSpc>
            </a:pPr>
            <a:r>
              <a:rPr lang="pl-PL" sz="2400" dirty="0"/>
              <a:t>poziom stawki godzinowej asystentów osobistych użytkownika</a:t>
            </a:r>
          </a:p>
          <a:p>
            <a:pPr>
              <a:lnSpc>
                <a:spcPct val="160000"/>
              </a:lnSpc>
            </a:pPr>
            <a:r>
              <a:rPr lang="pl-PL" sz="2400" dirty="0"/>
              <a:t>zakres szkoleń specjalistycznych przysługujących asystentom osobistym użytkownika</a:t>
            </a:r>
          </a:p>
          <a:p>
            <a:pPr>
              <a:lnSpc>
                <a:spcPct val="160000"/>
              </a:lnSpc>
            </a:pPr>
            <a:r>
              <a:rPr lang="pl-PL" sz="2400" dirty="0"/>
              <a:t>okres przysługiwania asystencji osobistej</a:t>
            </a:r>
          </a:p>
          <a:p>
            <a:pPr>
              <a:lnSpc>
                <a:spcPct val="160000"/>
              </a:lnSpc>
            </a:pPr>
            <a:r>
              <a:rPr lang="pl-PL" sz="2400" dirty="0"/>
              <a:t>inne szczególne potrzeby użytkownika związane z asystencją osobistą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6996138-04C3-46E1-9D25-D0C052274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pPr/>
              <a:t>16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104662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>
            <a:extLst>
              <a:ext uri="{FF2B5EF4-FFF2-40B4-BE49-F238E27FC236}">
                <a16:creationId xmlns:a16="http://schemas.microsoft.com/office/drawing/2014/main" id="{94C39744-50FD-4994-B15D-30DCEBBCA7E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882348" y="1"/>
            <a:ext cx="9309652" cy="130769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600" dirty="0"/>
              <a:t>Wniosek o ponowne rozpatrzenie sprawy </a:t>
            </a:r>
            <a:r>
              <a:rPr lang="pl-PL" sz="3200" b="0" dirty="0"/>
              <a:t> (art. 8 ust. 10)</a:t>
            </a:r>
            <a:endParaRPr lang="pl-PL" sz="3600" b="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3FAE08-2D80-421B-91B8-193E9782A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2348" y="1307691"/>
            <a:ext cx="9309652" cy="5550308"/>
          </a:xfrm>
        </p:spPr>
        <p:txBody>
          <a:bodyPr>
            <a:normAutofit lnSpcReduction="10000"/>
          </a:bodyPr>
          <a:lstStyle/>
          <a:p>
            <a:pPr>
              <a:lnSpc>
                <a:spcPct val="160000"/>
              </a:lnSpc>
            </a:pPr>
            <a:r>
              <a:rPr lang="pl-PL" sz="2400" dirty="0"/>
              <a:t>30 dni na złożenie wniosku o ponowne rozpatrzenie sprawy </a:t>
            </a:r>
          </a:p>
          <a:p>
            <a:pPr>
              <a:lnSpc>
                <a:spcPct val="160000"/>
              </a:lnSpc>
            </a:pPr>
            <a:r>
              <a:rPr lang="pl-PL" sz="2400" dirty="0"/>
              <a:t>Wniosek składa się do Wojewódzkiego Zespołu ds. orzekania o niepełnosprawności (WZON)</a:t>
            </a:r>
          </a:p>
          <a:p>
            <a:pPr>
              <a:lnSpc>
                <a:spcPct val="160000"/>
              </a:lnSpc>
            </a:pPr>
            <a:r>
              <a:rPr lang="pl-PL" sz="2400" dirty="0"/>
              <a:t>Wniosek rozpatruje inny skład niż wydający decyzję, od której został złożony wniosek o ponowne rozpatrzenie sprawy.</a:t>
            </a:r>
          </a:p>
          <a:p>
            <a:pPr>
              <a:lnSpc>
                <a:spcPct val="160000"/>
              </a:lnSpc>
            </a:pPr>
            <a:r>
              <a:rPr lang="pl-PL" sz="2400" dirty="0"/>
              <a:t>Od decyzji Zespołu wydanej w wyniku ponownego rozpatrzenia wniosku nie przysługuje odwołanie.</a:t>
            </a:r>
          </a:p>
          <a:p>
            <a:pPr>
              <a:lnSpc>
                <a:spcPct val="160000"/>
              </a:lnSpc>
            </a:pPr>
            <a:r>
              <a:rPr lang="pl-PL" sz="2400" dirty="0"/>
              <a:t>Decyzję wydaną w wyniku ponownego rozpatrzenia można zaskarżyć do sądu administracyjnego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6996138-04C3-46E1-9D25-D0C052274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pPr/>
              <a:t>17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327947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>
            <a:extLst>
              <a:ext uri="{FF2B5EF4-FFF2-40B4-BE49-F238E27FC236}">
                <a16:creationId xmlns:a16="http://schemas.microsoft.com/office/drawing/2014/main" id="{94C39744-50FD-4994-B15D-30DCEBBCA7E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882348" y="1"/>
            <a:ext cx="9309652" cy="130769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600" dirty="0"/>
              <a:t>Wybór sposobu realizacji/zapewnienia asystencji osobistej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3FAE08-2D80-421B-91B8-193E9782A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2348" y="1307691"/>
            <a:ext cx="9309652" cy="5550308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60000"/>
              </a:lnSpc>
              <a:buFont typeface="+mj-lt"/>
              <a:buAutoNum type="arabicPeriod"/>
            </a:pPr>
            <a:r>
              <a:rPr lang="pl-PL" sz="2800" b="1" dirty="0"/>
              <a:t>Powiat </a:t>
            </a:r>
            <a:r>
              <a:rPr lang="pl-PL" sz="2400" dirty="0"/>
              <a:t>(jako podmiot obligatoryjnie zapewniający asystencję osobistą)</a:t>
            </a:r>
          </a:p>
          <a:p>
            <a:pPr marL="457200" indent="-457200">
              <a:lnSpc>
                <a:spcPct val="160000"/>
              </a:lnSpc>
              <a:buFont typeface="+mj-lt"/>
              <a:buAutoNum type="arabicPeriod"/>
            </a:pPr>
            <a:r>
              <a:rPr lang="pl-PL" sz="2800" b="1" dirty="0"/>
              <a:t>Realizator wpisany do Rejestru Realizatorów Asystencji Osobistej:</a:t>
            </a:r>
          </a:p>
          <a:p>
            <a:pPr lvl="1">
              <a:lnSpc>
                <a:spcPct val="160000"/>
              </a:lnSpc>
            </a:pPr>
            <a:r>
              <a:rPr lang="pl-PL" sz="2400" b="1" dirty="0"/>
              <a:t>Organizacja pozarządowa</a:t>
            </a:r>
          </a:p>
          <a:p>
            <a:pPr lvl="1">
              <a:lnSpc>
                <a:spcPct val="160000"/>
              </a:lnSpc>
            </a:pPr>
            <a:r>
              <a:rPr lang="pl-PL" sz="2400" b="1" dirty="0"/>
              <a:t>Spółdzielnia socjalna</a:t>
            </a:r>
          </a:p>
          <a:p>
            <a:pPr marL="457200" indent="-457200">
              <a:lnSpc>
                <a:spcPct val="160000"/>
              </a:lnSpc>
              <a:buFont typeface="+mj-lt"/>
              <a:buAutoNum type="arabicPeriod"/>
            </a:pPr>
            <a:r>
              <a:rPr lang="pl-PL" sz="2800" b="1" dirty="0"/>
              <a:t>Samozarządzanie (budżet osobisty) przez użytkownika asystencji osobistej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6996138-04C3-46E1-9D25-D0C052274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pPr/>
              <a:t>18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888663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>
            <a:extLst>
              <a:ext uri="{FF2B5EF4-FFF2-40B4-BE49-F238E27FC236}">
                <a16:creationId xmlns:a16="http://schemas.microsoft.com/office/drawing/2014/main" id="{94C39744-50FD-4994-B15D-30DCEBBCA7E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194095" y="0"/>
            <a:ext cx="8282608" cy="132556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600" dirty="0"/>
              <a:t>Asystent osobisty (art. 11)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3FAE08-2D80-421B-91B8-193E9782A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1130" y="1215852"/>
            <a:ext cx="9110870" cy="5642148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60000"/>
              </a:lnSpc>
            </a:pPr>
            <a:r>
              <a:rPr lang="pl-PL" sz="2800" dirty="0"/>
              <a:t>Gdy jest wskazany przez użytkownika – nie musi mieć szczególnych kwalifikacji</a:t>
            </a:r>
          </a:p>
          <a:p>
            <a:pPr>
              <a:lnSpc>
                <a:spcPct val="160000"/>
              </a:lnSpc>
            </a:pPr>
            <a:r>
              <a:rPr lang="pl-PL" sz="2800" dirty="0"/>
              <a:t>Gdy jest wskazany przez realizatora – 2 kandydatów musi mieć:</a:t>
            </a:r>
          </a:p>
          <a:p>
            <a:pPr lvl="1">
              <a:lnSpc>
                <a:spcPct val="160000"/>
              </a:lnSpc>
            </a:pPr>
            <a:r>
              <a:rPr lang="pl-PL" sz="2400" dirty="0"/>
              <a:t>kwalifikacje asystenta osoby niepełnosprawnej, opiekuna osoby starszej, opiekuna medycznego, pedagoga, psychologa, terapeuty zajęciowy, pracownika socjalny, pielęgniarki, fizjoterapeuty</a:t>
            </a:r>
          </a:p>
          <a:p>
            <a:pPr marL="457200" lvl="1" indent="0">
              <a:lnSpc>
                <a:spcPct val="160000"/>
              </a:lnSpc>
              <a:buNone/>
            </a:pPr>
            <a:r>
              <a:rPr lang="pl-PL" sz="2400" dirty="0"/>
              <a:t>lub</a:t>
            </a:r>
          </a:p>
          <a:p>
            <a:pPr lvl="1">
              <a:lnSpc>
                <a:spcPct val="160000"/>
              </a:lnSpc>
            </a:pPr>
            <a:r>
              <a:rPr lang="pl-PL" sz="2400" dirty="0"/>
              <a:t>co najmniej 6-miesięczne udokumentowane doświadczenie w udzielaniu bezpośredniego wsparcia osobom z niepełnosprawnościami</a:t>
            </a:r>
          </a:p>
          <a:p>
            <a:pPr>
              <a:lnSpc>
                <a:spcPct val="160000"/>
              </a:lnSpc>
            </a:pPr>
            <a:r>
              <a:rPr lang="pl-PL" sz="2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asystentem nie będzie mógł zostać członek rodziny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FEC7CD2-4598-46B5-96D8-E6747AC1B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pPr/>
              <a:t>19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09711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5513E17B-E1FA-4510-9F94-0285E81081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70203"/>
            <a:ext cx="9144000" cy="3440784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pl-PL" sz="4800" dirty="0"/>
              <a:t>Charakter </a:t>
            </a:r>
            <a:br>
              <a:rPr lang="pl-PL" sz="4800" dirty="0"/>
            </a:br>
            <a:r>
              <a:rPr lang="pl-PL" sz="4800" dirty="0"/>
              <a:t>konsultacji publicznych</a:t>
            </a:r>
            <a:br>
              <a:rPr lang="pl-PL" sz="4800" dirty="0"/>
            </a:br>
            <a:r>
              <a:rPr lang="pl-PL" sz="4800" dirty="0"/>
              <a:t>Ustawy </a:t>
            </a:r>
            <a:br>
              <a:rPr lang="pl-PL" sz="4800" dirty="0"/>
            </a:br>
            <a:r>
              <a:rPr lang="pl-PL" sz="4800" dirty="0"/>
              <a:t>o asystencji osobistej</a:t>
            </a:r>
          </a:p>
        </p:txBody>
      </p:sp>
    </p:spTree>
    <p:extLst>
      <p:ext uri="{BB962C8B-B14F-4D97-AF65-F5344CB8AC3E}">
        <p14:creationId xmlns:p14="http://schemas.microsoft.com/office/powerpoint/2010/main" val="18507337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3FAE08-2D80-421B-91B8-193E9782A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1129" y="1457980"/>
            <a:ext cx="9110869" cy="5400020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pl-PL" sz="2600" dirty="0"/>
              <a:t>zakres świadczonych usług </a:t>
            </a:r>
          </a:p>
          <a:p>
            <a:pPr>
              <a:lnSpc>
                <a:spcPct val="160000"/>
              </a:lnSpc>
            </a:pPr>
            <a:r>
              <a:rPr lang="pl-PL" sz="2600" dirty="0"/>
              <a:t>miesięczna liczba godzin asystencji</a:t>
            </a:r>
          </a:p>
          <a:p>
            <a:pPr>
              <a:lnSpc>
                <a:spcPct val="160000"/>
              </a:lnSpc>
            </a:pPr>
            <a:r>
              <a:rPr lang="pl-PL" sz="2600" dirty="0"/>
              <a:t>wysokość wynagrodzenia asystenta </a:t>
            </a:r>
          </a:p>
          <a:p>
            <a:pPr>
              <a:lnSpc>
                <a:spcPct val="160000"/>
              </a:lnSpc>
            </a:pPr>
            <a:r>
              <a:rPr lang="pl-PL" sz="2600" dirty="0"/>
              <a:t>organizacja zastępstwa za asystenta osobistego</a:t>
            </a:r>
          </a:p>
          <a:p>
            <a:pPr>
              <a:lnSpc>
                <a:spcPct val="160000"/>
              </a:lnSpc>
            </a:pPr>
            <a:r>
              <a:rPr lang="pl-PL" sz="2600" dirty="0"/>
              <a:t>zakres szkoleń dla asystenta</a:t>
            </a:r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94C39744-50FD-4994-B15D-30DCEBBCA7E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81130" y="18255"/>
            <a:ext cx="9110870" cy="1329778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600" dirty="0"/>
              <a:t>Kontrakt trójstronny – proponowany zakres (art. 12)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BB12078-726E-4BD8-884C-8DDE831C9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pPr/>
              <a:t>20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46183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3FAE08-2D80-421B-91B8-193E9782A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1130" y="1212882"/>
            <a:ext cx="9110870" cy="5645118"/>
          </a:xfrm>
        </p:spPr>
        <p:txBody>
          <a:bodyPr>
            <a:noAutofit/>
          </a:bodyPr>
          <a:lstStyle/>
          <a:p>
            <a:pPr marL="0" lvl="0" indent="0">
              <a:lnSpc>
                <a:spcPct val="107000"/>
              </a:lnSpc>
              <a:buNone/>
            </a:pPr>
            <a:r>
              <a:rPr lang="pl-PL" sz="2400" b="1" dirty="0"/>
              <a:t>Osoba która:</a:t>
            </a:r>
            <a:endParaRPr lang="pl-PL" sz="24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ukończyła 2-dniowe szkolenie dla asystentów osobistych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ukończyła szkolenie z pierwszej pomocy i ewakuacji osób z niepełnosprawnościami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przeszła indywidualny instruktaż udzielania wsparcia konkretnej osobie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nie jest spokrewniona z osobą, którą będzie miała wspierać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spełni inne formalne wymogi ustawowe, również związane z niekaralnością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sz="2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będzie</a:t>
            </a:r>
            <a:r>
              <a:rPr lang="pl-PL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wpisana do rejestru asystentów osobistych</a:t>
            </a:r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94C39744-50FD-4994-B15D-30DCEBBCA7E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81130" y="0"/>
            <a:ext cx="9110870" cy="132556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600" dirty="0"/>
              <a:t>Kto będzie mógł zostać asystentem? (art. 16)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D4E1FD7-D74A-4482-B055-356A3BBE8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pPr/>
              <a:t>21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067222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3FAE08-2D80-421B-91B8-193E9782A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3925" y="1185705"/>
            <a:ext cx="9298075" cy="565404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60000"/>
              </a:lnSpc>
            </a:pPr>
            <a:r>
              <a:rPr lang="pl-PL" sz="2600" dirty="0"/>
              <a:t>W przypadku zatrudnienia przez Realizatora: </a:t>
            </a:r>
          </a:p>
          <a:p>
            <a:pPr lvl="1">
              <a:lnSpc>
                <a:spcPct val="160000"/>
              </a:lnSpc>
            </a:pPr>
            <a:r>
              <a:rPr lang="pl-PL" sz="2200" dirty="0"/>
              <a:t>umowa o pracę,</a:t>
            </a:r>
          </a:p>
          <a:p>
            <a:pPr lvl="1">
              <a:lnSpc>
                <a:spcPct val="160000"/>
              </a:lnSpc>
            </a:pPr>
            <a:r>
              <a:rPr lang="pl-PL" sz="2200" dirty="0"/>
              <a:t>umowa zlecenia</a:t>
            </a:r>
          </a:p>
          <a:p>
            <a:pPr lvl="1">
              <a:lnSpc>
                <a:spcPct val="160000"/>
              </a:lnSpc>
            </a:pPr>
            <a:r>
              <a:rPr lang="pl-PL" sz="2200" dirty="0"/>
              <a:t>umowa o współpracę - w przypadku osób prowadzących jednoosobową działalność gospodarczą wykonywaną osobiście</a:t>
            </a:r>
          </a:p>
          <a:p>
            <a:pPr>
              <a:lnSpc>
                <a:spcPct val="160000"/>
              </a:lnSpc>
            </a:pPr>
            <a:r>
              <a:rPr lang="pl-PL" sz="2600" dirty="0"/>
              <a:t>W przypadku zatrudnienia przez Użytkownika: umowa zlecenia</a:t>
            </a:r>
          </a:p>
          <a:p>
            <a:pPr lvl="1">
              <a:lnSpc>
                <a:spcPct val="160000"/>
              </a:lnSpc>
            </a:pPr>
            <a:r>
              <a:rPr lang="pl-PL" sz="2200" dirty="0"/>
              <a:t>Analizujemy jednak możliwość rozszerzenia na wszystkie 3 formy zatrudnienia, jak w przypadku Realizatora</a:t>
            </a:r>
          </a:p>
          <a:p>
            <a:pPr>
              <a:lnSpc>
                <a:spcPct val="160000"/>
              </a:lnSpc>
            </a:pPr>
            <a:r>
              <a:rPr lang="pl-PL" sz="2600" dirty="0"/>
              <a:t>Maksymalnie 276 godzin pracy w miesiącu (tak jak w ramach projektów unijnych)</a:t>
            </a:r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94C39744-50FD-4994-B15D-30DCEBBCA7E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81130" y="18255"/>
            <a:ext cx="9110870" cy="116745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600" dirty="0"/>
              <a:t>Proponowane warunki zatrudnienia i pracy asystenta (art. 11 i 14)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757BBAE-9EC0-4E08-A01D-E3A1FB500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pPr/>
              <a:t>22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88045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3FAE08-2D80-421B-91B8-193E9782A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3925" y="1185705"/>
            <a:ext cx="9298075" cy="565404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60000"/>
              </a:lnSpc>
            </a:pPr>
            <a:r>
              <a:rPr lang="pl-PL" sz="2600" b="1" u="sng" dirty="0"/>
              <a:t>Średnia</a:t>
            </a:r>
            <a:r>
              <a:rPr lang="pl-PL" sz="2600" dirty="0"/>
              <a:t> stawka godzinowa określona w OSR: ok. 50 złotych brutto (w roku 2026)</a:t>
            </a:r>
          </a:p>
          <a:p>
            <a:pPr>
              <a:lnSpc>
                <a:spcPct val="160000"/>
              </a:lnSpc>
            </a:pPr>
            <a:r>
              <a:rPr lang="pl-PL" sz="2600" dirty="0"/>
              <a:t>Zróżnicowanie stawek godzinowych w zależności od szczególnych potrzeb użytkownika: stawka bazowa i 3 poziomy stawek podwyższonych </a:t>
            </a:r>
          </a:p>
          <a:p>
            <a:pPr>
              <a:lnSpc>
                <a:spcPct val="160000"/>
              </a:lnSpc>
            </a:pPr>
            <a:r>
              <a:rPr lang="pl-PL" sz="2600" dirty="0"/>
              <a:t>Stawka będzie waloryzowana co roku wskaźnikiem wzrostu nominalnego przeciętnego wynagrodzenia brutto w gospodarce narodowej za rok ubiegły (inflacja + realny wzrost płacy)</a:t>
            </a:r>
          </a:p>
          <a:p>
            <a:pPr>
              <a:lnSpc>
                <a:spcPct val="160000"/>
              </a:lnSpc>
            </a:pPr>
            <a:r>
              <a:rPr lang="pl-PL" sz="2600" dirty="0"/>
              <a:t>Prawo do </a:t>
            </a:r>
            <a:r>
              <a:rPr lang="pl-PL" sz="2600" dirty="0" err="1"/>
              <a:t>superwizji</a:t>
            </a:r>
            <a:r>
              <a:rPr lang="pl-PL" sz="2600" dirty="0"/>
              <a:t> (grupowej, online + w uzasadnionych sytuacjach – indywidualnej) – nie mniej niż 2 godziny na pół roku </a:t>
            </a:r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94C39744-50FD-4994-B15D-30DCEBBCA7E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81130" y="18255"/>
            <a:ext cx="9110870" cy="116745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600" dirty="0"/>
              <a:t>Proponowane warunki zatrudnienia i pracy asystenta cd. (art. 16)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757BBAE-9EC0-4E08-A01D-E3A1FB500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pPr/>
              <a:t>23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460674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3FAE08-2D80-421B-91B8-193E9782A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8252" y="1256045"/>
            <a:ext cx="9423748" cy="5032376"/>
          </a:xfrm>
        </p:spPr>
        <p:txBody>
          <a:bodyPr>
            <a:noAutofit/>
          </a:bodyPr>
          <a:lstStyle/>
          <a:p>
            <a:pPr marL="0" indent="0">
              <a:lnSpc>
                <a:spcPct val="130000"/>
              </a:lnSpc>
              <a:spcBef>
                <a:spcPts val="600"/>
              </a:spcBef>
              <a:buNone/>
            </a:pPr>
            <a:r>
              <a:rPr lang="pl-PL" sz="2400" dirty="0"/>
              <a:t>Asystencja osobista nie byłaby wykonywana jednocześnie z:</a:t>
            </a: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pl-PL" sz="2400" dirty="0"/>
              <a:t>usługami opiekuńczymi i specjalistycznymi usługami opiekuńczymi </a:t>
            </a: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pl-PL" sz="2400" dirty="0"/>
              <a:t>zatrudnieniem wspomaganym</a:t>
            </a: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pl-PL" sz="2400" dirty="0"/>
              <a:t>świadczeniami szpitalnymi</a:t>
            </a: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pl-PL" sz="2400" dirty="0"/>
              <a:t>w warsztatach terapii zajęciowej</a:t>
            </a: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pl-PL" sz="2400" dirty="0"/>
              <a:t>w hospicjum domowym</a:t>
            </a: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pl-PL" sz="2400" dirty="0"/>
              <a:t>z innymi usługami wskazanymi w ustawie</a:t>
            </a:r>
          </a:p>
          <a:p>
            <a:pPr marL="0" indent="0">
              <a:lnSpc>
                <a:spcPct val="130000"/>
              </a:lnSpc>
              <a:spcBef>
                <a:spcPts val="600"/>
              </a:spcBef>
              <a:buNone/>
            </a:pPr>
            <a:r>
              <a:rPr lang="pl-PL" sz="2400" dirty="0"/>
              <a:t>Czynności realizowane w ramach wymienionych usług oraz w ramach asystencji osobistej nie mogą być wykonywane w tym samym czasie i obejmować tych samych czynności.</a:t>
            </a:r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94C39744-50FD-4994-B15D-30DCEBBCA7E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992480" y="1"/>
            <a:ext cx="9199520" cy="1256044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600" dirty="0"/>
              <a:t>Proponowane wyłączenia jednoczesnego realizowania usług (art. 23)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4EC7174-F7C2-4EA9-B3FC-A8D12590F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pPr/>
              <a:t>24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211330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3FAE08-2D80-421B-91B8-193E9782A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1129" y="1253331"/>
            <a:ext cx="9110869" cy="5586414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pl-PL" sz="2600" dirty="0"/>
              <a:t>W zakładzie karnym</a:t>
            </a:r>
          </a:p>
          <a:p>
            <a:pPr>
              <a:lnSpc>
                <a:spcPct val="160000"/>
              </a:lnSpc>
            </a:pPr>
            <a:r>
              <a:rPr lang="pl-PL" sz="2600" dirty="0"/>
              <a:t>W zakładzie poprawczym i schronisku dla nieletnich</a:t>
            </a:r>
          </a:p>
          <a:p>
            <a:pPr>
              <a:lnSpc>
                <a:spcPct val="160000"/>
              </a:lnSpc>
            </a:pPr>
            <a:r>
              <a:rPr lang="pl-PL" sz="2600" dirty="0"/>
              <a:t>W areszcie śledczym</a:t>
            </a:r>
          </a:p>
          <a:p>
            <a:pPr>
              <a:lnSpc>
                <a:spcPct val="160000"/>
              </a:lnSpc>
            </a:pPr>
            <a:r>
              <a:rPr lang="pl-PL" sz="2600" dirty="0"/>
              <a:t>W Krajowym Ośrodku Zapobiegania </a:t>
            </a:r>
            <a:r>
              <a:rPr lang="pl-PL" sz="2600" dirty="0" err="1"/>
              <a:t>Zachowaniom</a:t>
            </a:r>
            <a:r>
              <a:rPr lang="pl-PL" sz="2600" dirty="0"/>
              <a:t> </a:t>
            </a:r>
            <a:r>
              <a:rPr lang="pl-PL" sz="2600" dirty="0" err="1"/>
              <a:t>Dyssocjalnym</a:t>
            </a:r>
            <a:endParaRPr lang="pl-PL" sz="2600" dirty="0"/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94C39744-50FD-4994-B15D-30DCEBBCA7E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81130" y="18255"/>
            <a:ext cx="9110870" cy="139576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600" dirty="0"/>
              <a:t>Zawieszenie prawa do asystencji (art. 21 ust. 1)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3E1D298-C5D8-4972-B90C-D6BE1077E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pPr/>
              <a:t>25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592591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>
            <a:extLst>
              <a:ext uri="{FF2B5EF4-FFF2-40B4-BE49-F238E27FC236}">
                <a16:creationId xmlns:a16="http://schemas.microsoft.com/office/drawing/2014/main" id="{94C39744-50FD-4994-B15D-30DCEBBCA7E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81130" y="0"/>
            <a:ext cx="9110870" cy="132556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600" dirty="0"/>
              <a:t>Proponowane miejsce nieświadczenia asystencji (art. 21 ust. 2)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3FAE08-2D80-421B-91B8-193E9782A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1130" y="1325562"/>
            <a:ext cx="9110870" cy="5532437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pl-PL" sz="2600" dirty="0"/>
              <a:t>O ile zapewniona będzie opieka użytkownikowi:</a:t>
            </a:r>
          </a:p>
          <a:p>
            <a:pPr>
              <a:lnSpc>
                <a:spcPct val="160000"/>
              </a:lnSpc>
            </a:pPr>
            <a:r>
              <a:rPr lang="pl-PL" sz="2600" dirty="0"/>
              <a:t>szpital psychiatryczny lub inne jednostki typu zamkniętego</a:t>
            </a:r>
          </a:p>
          <a:p>
            <a:pPr>
              <a:lnSpc>
                <a:spcPct val="160000"/>
              </a:lnSpc>
            </a:pPr>
            <a:r>
              <a:rPr lang="pl-PL" sz="2600" dirty="0"/>
              <a:t>domy pomocy społecznej</a:t>
            </a:r>
          </a:p>
          <a:p>
            <a:pPr>
              <a:lnSpc>
                <a:spcPct val="160000"/>
              </a:lnSpc>
            </a:pPr>
            <a:r>
              <a:rPr lang="pl-PL" sz="2600" dirty="0"/>
              <a:t>rodzinne domy pomocy</a:t>
            </a:r>
          </a:p>
          <a:p>
            <a:pPr>
              <a:lnSpc>
                <a:spcPct val="160000"/>
              </a:lnSpc>
            </a:pPr>
            <a:r>
              <a:rPr lang="pl-PL" sz="2600" dirty="0"/>
              <a:t>zakłady opiekuńczo-leczniczego</a:t>
            </a:r>
          </a:p>
          <a:p>
            <a:pPr>
              <a:lnSpc>
                <a:spcPct val="160000"/>
              </a:lnSpc>
            </a:pPr>
            <a:r>
              <a:rPr lang="pl-PL" sz="2600" dirty="0"/>
              <a:t>zakłady pielęgnacyjno-opiekuńcze</a:t>
            </a:r>
          </a:p>
          <a:p>
            <a:pPr>
              <a:lnSpc>
                <a:spcPct val="160000"/>
              </a:lnSpc>
            </a:pPr>
            <a:r>
              <a:rPr lang="pl-PL" sz="2600" dirty="0"/>
              <a:t>hospicja stacjonarnym</a:t>
            </a:r>
          </a:p>
          <a:p>
            <a:pPr>
              <a:lnSpc>
                <a:spcPct val="160000"/>
              </a:lnSpc>
            </a:pPr>
            <a:r>
              <a:rPr lang="pl-PL" sz="2600" dirty="0"/>
              <a:t>innej placówki całodobowej opieki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991691EA-6A4B-4C1C-962B-02CA8BEE8CF2}"/>
              </a:ext>
            </a:extLst>
          </p:cNvPr>
          <p:cNvSpPr txBox="1"/>
          <p:nvPr/>
        </p:nvSpPr>
        <p:spPr>
          <a:xfrm>
            <a:off x="8653366" y="2889785"/>
            <a:ext cx="3390472" cy="3785652"/>
          </a:xfrm>
          <a:prstGeom prst="rect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Kiedy osoba z niepełnosprawnością będzie przebywać w jednym z tych miejsc, wówczas liczba godzin asystencji osobistej byłaby zmniejszona o 75%, do liczby 15 godzin miesięcznie minimalnie.</a:t>
            </a:r>
          </a:p>
        </p:txBody>
      </p:sp>
      <p:pic>
        <p:nvPicPr>
          <p:cNvPr id="7" name="Grafika 6">
            <a:extLst>
              <a:ext uri="{FF2B5EF4-FFF2-40B4-BE49-F238E27FC236}">
                <a16:creationId xmlns:a16="http://schemas.microsoft.com/office/drawing/2014/main" id="{306E4A0A-AC91-4D42-A03F-6F96F86832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98467" y="1335192"/>
            <a:ext cx="700355" cy="700355"/>
          </a:xfrm>
          <a:prstGeom prst="rect">
            <a:avLst/>
          </a:prstGeom>
        </p:spPr>
      </p:pic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64331CD-EF0D-46EB-9351-C5E6755F5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pPr/>
              <a:t>26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772193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3FAE08-2D80-421B-91B8-193E9782A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1130" y="1325563"/>
            <a:ext cx="9110870" cy="5532437"/>
          </a:xfrm>
        </p:spPr>
        <p:txBody>
          <a:bodyPr>
            <a:noAutofit/>
          </a:bodyPr>
          <a:lstStyle/>
          <a:p>
            <a:pPr marL="0" indent="0">
              <a:lnSpc>
                <a:spcPct val="130000"/>
              </a:lnSpc>
              <a:spcBef>
                <a:spcPts val="600"/>
              </a:spcBef>
              <a:buNone/>
            </a:pPr>
            <a:r>
              <a:rPr lang="pl-PL" sz="2400" b="1" dirty="0"/>
              <a:t>Korzystanie z:</a:t>
            </a: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pl-PL" sz="2400" dirty="0"/>
              <a:t>placówki oświatowej niezapewniającej całodobowej opieki</a:t>
            </a:r>
          </a:p>
          <a:p>
            <a:r>
              <a:rPr lang="pl-PL" sz="2400" dirty="0"/>
              <a:t>środowiskowych domów samopomocy</a:t>
            </a:r>
          </a:p>
          <a:p>
            <a:r>
              <a:rPr lang="pl-PL" sz="2400" dirty="0"/>
              <a:t>klubów integracji społecznej</a:t>
            </a:r>
          </a:p>
          <a:p>
            <a:r>
              <a:rPr lang="pl-PL" sz="2400" dirty="0"/>
              <a:t>centrów integracji społecznej</a:t>
            </a:r>
          </a:p>
          <a:p>
            <a:r>
              <a:rPr lang="pl-PL" sz="2400" dirty="0"/>
              <a:t>klubów samopomocy dla osób z zaburzeniami psychicznymi</a:t>
            </a:r>
          </a:p>
          <a:p>
            <a:r>
              <a:rPr lang="pl-PL" sz="2400" dirty="0"/>
              <a:t>warsztatów terapii zajęciowej</a:t>
            </a:r>
          </a:p>
          <a:p>
            <a:r>
              <a:rPr lang="pl-PL" sz="2400" dirty="0"/>
              <a:t>innych ośrodków wsparcia lub placówek zapewniających wsparcie dzienne</a:t>
            </a:r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94C39744-50FD-4994-B15D-30DCEBBCA7E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81130" y="0"/>
            <a:ext cx="9110870" cy="132556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600" dirty="0"/>
              <a:t>Proponowane przyczyny zmniejszenia liczby godzin asystencji (o 50%) (art. 22)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ED2F367-0B4C-4C79-8A25-CF01BD659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pPr/>
              <a:t>27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035663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3FAE08-2D80-421B-91B8-193E9782A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1130" y="1253331"/>
            <a:ext cx="9110870" cy="5604668"/>
          </a:xfrm>
        </p:spPr>
        <p:txBody>
          <a:bodyPr>
            <a:normAutofit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pl-PL" sz="2800" dirty="0"/>
              <a:t>• Przedstawienie fałszywych danych na etapie składania wniosku o asystencję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pl-PL" sz="2800" dirty="0"/>
              <a:t>• Przedstawienie nieprawdziwych danych o samozatrudnieniu asystenta 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pl-PL" sz="2800" dirty="0"/>
              <a:t>• Brak prawa do korzystania z asystencji osobistej</a:t>
            </a:r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94C39744-50FD-4994-B15D-30DCEBBCA7E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81130" y="1"/>
            <a:ext cx="9110870" cy="124599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600" dirty="0"/>
              <a:t>Proponowane przyczyny zwrotu środków na asystencję osobistą (art. 25)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4E4FD8A-E790-4C5E-A08A-396E4D2BE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pPr/>
              <a:t>28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996553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3FAE08-2D80-421B-91B8-193E9782A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1130" y="1413642"/>
            <a:ext cx="9110870" cy="5444357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60000"/>
              </a:lnSpc>
              <a:buFont typeface="+mj-lt"/>
              <a:buAutoNum type="arabicPeriod"/>
            </a:pPr>
            <a:r>
              <a:rPr lang="pl-PL" sz="2800" dirty="0"/>
              <a:t>Powiaty (jako zadanie zlecone, obligatoryjnie)</a:t>
            </a:r>
          </a:p>
          <a:p>
            <a:pPr marL="514350" indent="-514350">
              <a:lnSpc>
                <a:spcPct val="160000"/>
              </a:lnSpc>
              <a:buFont typeface="+mj-lt"/>
              <a:buAutoNum type="arabicPeriod"/>
            </a:pPr>
            <a:r>
              <a:rPr lang="pl-PL" sz="2800" dirty="0"/>
              <a:t>Podmioty wpisane do Rejestru Realizatorów Asystencji Osobistej</a:t>
            </a:r>
          </a:p>
          <a:p>
            <a:pPr lvl="1">
              <a:lnSpc>
                <a:spcPct val="160000"/>
              </a:lnSpc>
            </a:pPr>
            <a:r>
              <a:rPr lang="pl-PL" sz="2400" dirty="0"/>
              <a:t>Organizacja pozarządowa</a:t>
            </a:r>
          </a:p>
          <a:p>
            <a:pPr lvl="1">
              <a:lnSpc>
                <a:spcPct val="160000"/>
              </a:lnSpc>
            </a:pPr>
            <a:r>
              <a:rPr lang="pl-PL" sz="2400" dirty="0"/>
              <a:t>Spółdzielnia socjalna</a:t>
            </a:r>
          </a:p>
          <a:p>
            <a:pPr marL="457200" lvl="1" indent="0">
              <a:lnSpc>
                <a:spcPct val="160000"/>
              </a:lnSpc>
              <a:buNone/>
            </a:pPr>
            <a:r>
              <a:rPr lang="pl-PL" sz="2400" dirty="0"/>
              <a:t>- o ile spełnia warunki określone w art. 26 ust. 2</a:t>
            </a:r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94C39744-50FD-4994-B15D-30DCEBBCA7E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81130" y="18256"/>
            <a:ext cx="9110870" cy="127798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600" dirty="0"/>
              <a:t>Realizatorzy asystencji osobistej </a:t>
            </a:r>
            <a:r>
              <a:rPr lang="pl-PL" sz="3600" b="0" dirty="0"/>
              <a:t>(art. 26 ust. 1-2)</a:t>
            </a:r>
            <a:endParaRPr lang="pl-PL" sz="3600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FEA83A4-165F-42FA-BE64-16D94E1E4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pPr/>
              <a:t>29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92790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>
            <a:extLst>
              <a:ext uri="{FF2B5EF4-FFF2-40B4-BE49-F238E27FC236}">
                <a16:creationId xmlns:a16="http://schemas.microsoft.com/office/drawing/2014/main" id="{94C39744-50FD-4994-B15D-30DCEBBCA7E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81130" y="1"/>
            <a:ext cx="9110870" cy="829558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600" dirty="0"/>
              <a:t>Założenia konsultacji publicznych Ustawy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3FAE08-2D80-421B-91B8-193E9782A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8008" y="723230"/>
            <a:ext cx="9110870" cy="6134770"/>
          </a:xfrm>
        </p:spPr>
        <p:txBody>
          <a:bodyPr>
            <a:noAutofit/>
          </a:bodyPr>
          <a:lstStyle/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800" dirty="0">
                <a:ea typeface="Calibri" panose="020F0502020204030204" pitchFamily="34" charset="0"/>
                <a:cs typeface="Times New Roman" panose="02020603050405020304" pitchFamily="18" charset="0"/>
              </a:rPr>
              <a:t>Zależy nam na dużej liczbie uwag do Ustawy, w tym także uwag bardzo szczegółowych i proponujących konkretne zmiany w Ustawie i pozostałych dokumentach</a:t>
            </a:r>
          </a:p>
          <a:p>
            <a:pPr marL="0" indent="0">
              <a:lnSpc>
                <a:spcPct val="107000"/>
              </a:lnSpc>
              <a:buNone/>
            </a:pPr>
            <a:r>
              <a:rPr lang="pl-PL" sz="2800" dirty="0"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	 </a:t>
            </a:r>
            <a:r>
              <a:rPr lang="pl-PL" sz="2800" b="1" dirty="0"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pozwoli nam to realnie poprawić, ulepszyć i 	doprecyzować Ustawę, a zatem zapewnić jej lepsze 	wdrożenie!</a:t>
            </a:r>
            <a:endParaRPr lang="pl-PL" sz="2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Każda uwaga – zarówno złożona pisemnie, jak i ustnie podczas spotkań – zostanie dokładnie przeanalizowana i jeśli tylko będzie to moż</a:t>
            </a:r>
            <a:r>
              <a:rPr lang="pl-PL" sz="2800" dirty="0">
                <a:ea typeface="Calibri" panose="020F0502020204030204" pitchFamily="34" charset="0"/>
                <a:cs typeface="Times New Roman" panose="02020603050405020304" pitchFamily="18" charset="0"/>
              </a:rPr>
              <a:t>liwe – wdrożona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800" dirty="0">
                <a:ea typeface="Calibri" panose="020F0502020204030204" pitchFamily="34" charset="0"/>
                <a:cs typeface="Times New Roman" panose="02020603050405020304" pitchFamily="18" charset="0"/>
              </a:rPr>
              <a:t>Przekazane uwagi zostaną opublikowane na stronie Rządowego Centrum Legislacji wraz z odniesieniem się do nich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pl-PL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8BA4A5E-F9D8-46EB-8F63-BBBC75D33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pPr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6399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3FAE08-2D80-421B-91B8-193E9782A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1130" y="1413642"/>
            <a:ext cx="9110870" cy="5444357"/>
          </a:xfrm>
        </p:spPr>
        <p:txBody>
          <a:bodyPr>
            <a:normAutofit/>
          </a:bodyPr>
          <a:lstStyle/>
          <a:p>
            <a:pPr marL="273050" indent="-273050" defTabSz="360363">
              <a:lnSpc>
                <a:spcPct val="114000"/>
              </a:lnSpc>
              <a:buNone/>
              <a:tabLst>
                <a:tab pos="273050" algn="l"/>
              </a:tabLst>
            </a:pPr>
            <a:r>
              <a:rPr lang="pl-PL" sz="2000" dirty="0"/>
              <a:t>Wpis do rejestru może uzyskać organizacja pozarządowa (z wyjątkiem organizacji politycznych oraz związków zawodowych i organizacji pracodawców) lub spółdzielnia socjalna, która spełnia warunki:</a:t>
            </a:r>
          </a:p>
          <a:p>
            <a:pPr marL="273050" indent="-273050" defTabSz="360363">
              <a:lnSpc>
                <a:spcPct val="114000"/>
              </a:lnSpc>
              <a:buNone/>
              <a:tabLst>
                <a:tab pos="273050" algn="l"/>
              </a:tabLst>
            </a:pPr>
            <a:r>
              <a:rPr lang="pl-PL" sz="2000" dirty="0"/>
              <a:t>1)	do zadań statutowych należy ochrona praw osób z niepełnosprawnością;</a:t>
            </a:r>
          </a:p>
          <a:p>
            <a:pPr marL="273050" indent="-273050" defTabSz="360363">
              <a:lnSpc>
                <a:spcPct val="114000"/>
              </a:lnSpc>
              <a:buNone/>
              <a:tabLst>
                <a:tab pos="273050" algn="l"/>
              </a:tabLst>
            </a:pPr>
            <a:r>
              <a:rPr lang="pl-PL" sz="2000" dirty="0"/>
              <a:t>2)	realizuje bezpośrednie wsparcie w codziennym funkcjonowaniu osób niepełnosprawnych, w szczególności realizuje asystencję osobistą osób z niepełnosprawnościami, przez okres co najmniej 12 miesięcy, licząc na dzień złożenia wniosku o wpis do rejestru, o którym mowa w ust. 1 pkt 2;</a:t>
            </a:r>
          </a:p>
          <a:p>
            <a:pPr marL="273050" indent="-273050" defTabSz="360363">
              <a:lnSpc>
                <a:spcPct val="114000"/>
              </a:lnSpc>
              <a:buNone/>
              <a:tabLst>
                <a:tab pos="273050" algn="l"/>
              </a:tabLst>
            </a:pPr>
            <a:r>
              <a:rPr lang="pl-PL" sz="2000" dirty="0"/>
              <a:t>3)	nie posiada zaległości w opłacaniu podatków i składek na ubezpieczenia społeczne lub zdrowotne;</a:t>
            </a:r>
          </a:p>
          <a:p>
            <a:pPr marL="273050" indent="-273050" defTabSz="360363">
              <a:lnSpc>
                <a:spcPct val="114000"/>
              </a:lnSpc>
              <a:buNone/>
              <a:tabLst>
                <a:tab pos="273050" algn="l"/>
              </a:tabLst>
            </a:pPr>
            <a:r>
              <a:rPr lang="pl-PL" sz="2000" dirty="0"/>
              <a:t>4)	nie posiada zaległości we wpłatach na rzecz Państwowego Funduszu Rehabilitacji Osób Niepełnosprawnych lub innych zobowiązań na rzecz Państwowego Funduszu Rehabilitacji Osób Niepełnosprawnych;</a:t>
            </a:r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94C39744-50FD-4994-B15D-30DCEBBCA7E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81130" y="18256"/>
            <a:ext cx="9110870" cy="127798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600" dirty="0"/>
              <a:t>Podmioty wpisane do Rejestru Realizatorów Asystencji Osobistej </a:t>
            </a:r>
            <a:r>
              <a:rPr lang="pl-PL" sz="3600" b="0" dirty="0"/>
              <a:t>(art. 26 ust. 2)</a:t>
            </a:r>
            <a:endParaRPr lang="pl-PL" sz="3600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FEA83A4-165F-42FA-BE64-16D94E1E4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pPr/>
              <a:t>30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218041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3FAE08-2D80-421B-91B8-193E9782A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1130" y="1413642"/>
            <a:ext cx="9110870" cy="5444357"/>
          </a:xfrm>
        </p:spPr>
        <p:txBody>
          <a:bodyPr>
            <a:normAutofit/>
          </a:bodyPr>
          <a:lstStyle/>
          <a:p>
            <a:pPr marL="273050" indent="-273050" defTabSz="360363">
              <a:lnSpc>
                <a:spcPct val="114000"/>
              </a:lnSpc>
              <a:buNone/>
              <a:tabLst>
                <a:tab pos="273050" algn="l"/>
              </a:tabLst>
            </a:pPr>
            <a:r>
              <a:rPr lang="pl-PL" sz="2000" dirty="0"/>
              <a:t>Wpis do rejestru może uzyskać organizacja pozarządowa (z wyjątkiem organizacji politycznych oraz związków zawodowych i organizacji pracodawców) lub spółdzielnia socjalna, która spełnia warunki:</a:t>
            </a:r>
            <a:br>
              <a:rPr lang="pl-PL" sz="2000" dirty="0"/>
            </a:br>
            <a:r>
              <a:rPr lang="pl-PL" sz="2000" dirty="0"/>
              <a:t>(…)</a:t>
            </a:r>
          </a:p>
          <a:p>
            <a:pPr marL="273050" indent="-273050" defTabSz="360363">
              <a:lnSpc>
                <a:spcPct val="114000"/>
              </a:lnSpc>
              <a:buNone/>
              <a:tabLst>
                <a:tab pos="273050" algn="l"/>
              </a:tabLst>
            </a:pPr>
            <a:r>
              <a:rPr lang="pl-PL" sz="2000" dirty="0"/>
              <a:t>5)	członkowie organu zarządzającego tego podmiotu nie byli ukarani zakazem pełnienia funkcji związanych z dysponowaniem środkami publicznymi oraz skazani prawomocnym wyrokiem za przestępstwo umyślne lub umyślne przestępstwo skarbowe;</a:t>
            </a:r>
          </a:p>
          <a:p>
            <a:pPr marL="273050" indent="-273050" defTabSz="360363">
              <a:lnSpc>
                <a:spcPct val="114000"/>
              </a:lnSpc>
              <a:buNone/>
              <a:tabLst>
                <a:tab pos="273050" algn="l"/>
              </a:tabLst>
            </a:pPr>
            <a:r>
              <a:rPr lang="pl-PL" sz="2000" dirty="0"/>
              <a:t>6)	posiada zasoby organizacyjne oraz kadrowe pozwalające na zapewnienie wysokiej jakości realizacji asystencji osobistej, w szczególności:</a:t>
            </a:r>
          </a:p>
          <a:p>
            <a:pPr marL="623888" indent="-271463" defTabSz="360363">
              <a:lnSpc>
                <a:spcPct val="114000"/>
              </a:lnSpc>
              <a:buNone/>
              <a:tabLst>
                <a:tab pos="623888" algn="l"/>
              </a:tabLst>
            </a:pPr>
            <a:r>
              <a:rPr lang="pl-PL" sz="2000" dirty="0"/>
              <a:t>a)	zatrudnia lub może zaangażować co najmniej 3 osoby spełniające kryteria dla asystentów osobistych, wskazane w art. 16 pkt 2,</a:t>
            </a:r>
          </a:p>
          <a:p>
            <a:pPr marL="623888" indent="-271463" defTabSz="360363">
              <a:lnSpc>
                <a:spcPct val="114000"/>
              </a:lnSpc>
              <a:buNone/>
              <a:tabLst>
                <a:tab pos="623888" algn="l"/>
              </a:tabLst>
            </a:pPr>
            <a:r>
              <a:rPr lang="pl-PL" sz="2000" dirty="0"/>
              <a:t>b)	zatrudnia osobę zapewniającą obsługę księgową lub ma podpisaną stosowną umowę z podmiotem świadczącym usługę obsługi księgowej.</a:t>
            </a:r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94C39744-50FD-4994-B15D-30DCEBBCA7E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81130" y="18256"/>
            <a:ext cx="9110870" cy="127798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600" dirty="0"/>
              <a:t>Podmioty wpisane do Rejestru Realizatorów Asystencji Osobistej </a:t>
            </a:r>
            <a:r>
              <a:rPr lang="pl-PL" sz="3600" b="0" dirty="0"/>
              <a:t>(art. 26 ust. 2) cd.</a:t>
            </a:r>
            <a:endParaRPr lang="pl-PL" sz="3600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FEA83A4-165F-42FA-BE64-16D94E1E4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pPr/>
              <a:t>31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723605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3FAE08-2D80-421B-91B8-193E9782A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0" y="1151468"/>
            <a:ext cx="9448800" cy="5706532"/>
          </a:xfrm>
        </p:spPr>
        <p:txBody>
          <a:bodyPr>
            <a:normAutofit/>
          </a:bodyPr>
          <a:lstStyle/>
          <a:p>
            <a:pPr marL="271463" indent="-271463">
              <a:lnSpc>
                <a:spcPct val="124000"/>
              </a:lnSpc>
              <a:buNone/>
            </a:pPr>
            <a:r>
              <a:rPr lang="pl-PL" sz="1900" dirty="0"/>
              <a:t>1)	zatrudnia asystentów osobistych, rozlicza wsparcie oraz monitoruje jakości ich pracy;</a:t>
            </a:r>
          </a:p>
          <a:p>
            <a:pPr marL="271463" indent="-271463">
              <a:lnSpc>
                <a:spcPct val="124000"/>
              </a:lnSpc>
              <a:buNone/>
            </a:pPr>
            <a:r>
              <a:rPr lang="pl-PL" sz="1900" dirty="0"/>
              <a:t>2)	prowadzi obsługę płacową, kadrową, rachunkową i administracyjną współpracy użytkowników z asystentami osobistymi, w tym comiesięcznej wypłaty wynagrodzeń, w tym:</a:t>
            </a:r>
          </a:p>
          <a:p>
            <a:pPr marL="355600" indent="-271463">
              <a:lnSpc>
                <a:spcPct val="124000"/>
              </a:lnSpc>
              <a:buNone/>
            </a:pPr>
            <a:r>
              <a:rPr lang="pl-PL" sz="1900" dirty="0"/>
              <a:t>a)	prowadzi na bieżąco ewidencję godzin świadczenia asystencji osobistej w systemie teleinformatycznym asystencji osobistej, o którym mowa w art. 34,</a:t>
            </a:r>
          </a:p>
          <a:p>
            <a:pPr marL="355600" indent="-271463">
              <a:lnSpc>
                <a:spcPct val="124000"/>
              </a:lnSpc>
              <a:buNone/>
            </a:pPr>
            <a:r>
              <a:rPr lang="pl-PL" sz="1900" dirty="0"/>
              <a:t>b)	dokumentuje wykonywanie kontraktu trójstronnego,</a:t>
            </a:r>
          </a:p>
          <a:p>
            <a:pPr marL="355600" indent="-271463">
              <a:lnSpc>
                <a:spcPct val="124000"/>
              </a:lnSpc>
              <a:buNone/>
            </a:pPr>
            <a:r>
              <a:rPr lang="pl-PL" sz="1900" dirty="0"/>
              <a:t>c)	przechowuje dokumenty, o których mowa w lit. b, do czasu upływu 5 lat od dnia zakończenia wykonywania umowy o świadczenie asystencji osobistej,</a:t>
            </a:r>
          </a:p>
          <a:p>
            <a:pPr marL="355600" indent="-271463">
              <a:lnSpc>
                <a:spcPct val="124000"/>
              </a:lnSpc>
              <a:buNone/>
            </a:pPr>
            <a:r>
              <a:rPr lang="pl-PL" sz="1900" dirty="0"/>
              <a:t>d)	wypłaca wynagrodzenie asystentowi osobistemu na rachunek wskazany w rejestrze, o którym mowa w art. 36,</a:t>
            </a:r>
          </a:p>
          <a:p>
            <a:pPr marL="355600" indent="-271463">
              <a:lnSpc>
                <a:spcPct val="124000"/>
              </a:lnSpc>
              <a:buNone/>
            </a:pPr>
            <a:r>
              <a:rPr lang="pl-PL" sz="1900" dirty="0"/>
              <a:t>e)	udziela Zakładowi Ubezpieczeń Społecznych wszelkich wyjaśnień dotyczących rozliczenia tych godzin z asystentem osobistym oraz przedstawia na jego żądanie dokumenty potwierdzające wykonywanie kontraktu trójstronnego;</a:t>
            </a:r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94C39744-50FD-4994-B15D-30DCEBBCA7E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81130" y="18256"/>
            <a:ext cx="9110870" cy="127798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600" dirty="0"/>
              <a:t>Zadania realizatora asystencji osobistej </a:t>
            </a:r>
            <a:r>
              <a:rPr lang="pl-PL" sz="3200" b="0" dirty="0"/>
              <a:t>(art. 26 ust. 3) (1 z 3)</a:t>
            </a:r>
            <a:endParaRPr lang="pl-PL" sz="3600" b="0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FEA83A4-165F-42FA-BE64-16D94E1E4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pPr/>
              <a:t>32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58239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3FAE08-2D80-421B-91B8-193E9782A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1130" y="1083734"/>
            <a:ext cx="9110870" cy="5774266"/>
          </a:xfrm>
        </p:spPr>
        <p:txBody>
          <a:bodyPr>
            <a:noAutofit/>
          </a:bodyPr>
          <a:lstStyle/>
          <a:p>
            <a:pPr marL="355600" indent="-355600">
              <a:buNone/>
            </a:pPr>
            <a:r>
              <a:rPr lang="pl-PL" sz="2400" dirty="0"/>
              <a:t>3)	zatrudnia koordynatora ds. asystencji osobistej;</a:t>
            </a:r>
          </a:p>
          <a:p>
            <a:pPr marL="355600" indent="-355600">
              <a:buNone/>
            </a:pPr>
            <a:r>
              <a:rPr lang="pl-PL" sz="2400" dirty="0"/>
              <a:t>4)	prowadzi szkolenia ogólne oraz organizuje szkolenia z pierwszej pomocy i ewakuacji osób z niepełnosprawnościami dla kandydatów na asystentów osobistych;</a:t>
            </a:r>
          </a:p>
          <a:p>
            <a:pPr marL="355600" indent="-355600">
              <a:buNone/>
            </a:pPr>
            <a:r>
              <a:rPr lang="pl-PL" sz="2400" dirty="0"/>
              <a:t>5)	realizuje </a:t>
            </a:r>
            <a:r>
              <a:rPr lang="pl-PL" sz="2400" dirty="0" err="1"/>
              <a:t>superwizję</a:t>
            </a:r>
            <a:r>
              <a:rPr lang="pl-PL" sz="2400" dirty="0"/>
              <a:t> dla zatrudnianych asystentów osobistych;</a:t>
            </a:r>
          </a:p>
          <a:p>
            <a:pPr marL="355600" indent="-355600">
              <a:buNone/>
            </a:pPr>
            <a:r>
              <a:rPr lang="pl-PL" sz="2400" dirty="0"/>
              <a:t>6)	organizuje mediacje między użytkownikiem a asystentem osobistym;</a:t>
            </a:r>
          </a:p>
          <a:p>
            <a:pPr marL="355600" indent="-355600">
              <a:buNone/>
            </a:pPr>
            <a:r>
              <a:rPr lang="pl-PL" sz="2400" dirty="0"/>
              <a:t>7)	wspiera użytkownika w wyborze asystenta osobistego zgodnie z indywidualnymi potrzebami użytkownika, jeśli użytkownik zgłosi zapotrzebowanie na takie wsparcie;</a:t>
            </a:r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94C39744-50FD-4994-B15D-30DCEBBCA7E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81130" y="18256"/>
            <a:ext cx="9110870" cy="127798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600" dirty="0"/>
              <a:t>Zadania realizatora asystencji osobistej </a:t>
            </a:r>
            <a:r>
              <a:rPr lang="pl-PL" sz="3200" b="0" dirty="0"/>
              <a:t>(art. 26 ust. 3) (2 z 3)</a:t>
            </a:r>
            <a:endParaRPr lang="pl-PL" sz="3600" b="0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FEA83A4-165F-42FA-BE64-16D94E1E4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pPr/>
              <a:t>33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215772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3FAE08-2D80-421B-91B8-193E9782A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1130" y="1083734"/>
            <a:ext cx="9110870" cy="5774266"/>
          </a:xfrm>
        </p:spPr>
        <p:txBody>
          <a:bodyPr>
            <a:noAutofit/>
          </a:bodyPr>
          <a:lstStyle/>
          <a:p>
            <a:pPr marL="439738" indent="-439738">
              <a:buNone/>
            </a:pPr>
            <a:r>
              <a:rPr lang="pl-PL" sz="2000" dirty="0"/>
              <a:t>8)	organizuje zastępstwo za asystenta osobistego na czas jego zwolnień lekarskich, urlopów i innych okoliczności uniemożliwiających świadczenie asystencji osobistej;</a:t>
            </a:r>
          </a:p>
          <a:p>
            <a:pPr marL="439738" indent="-439738">
              <a:buNone/>
            </a:pPr>
            <a:r>
              <a:rPr lang="pl-PL" sz="2000" dirty="0"/>
              <a:t>9)	zapewnia możliwość podnoszenia kompetencji asystentów osobistych, w tym poprzez umożliwienie udziału w szkoleniach specjalistycznych;</a:t>
            </a:r>
          </a:p>
          <a:p>
            <a:pPr marL="439738" indent="-439738">
              <a:buNone/>
            </a:pPr>
            <a:r>
              <a:rPr lang="pl-PL" sz="2000" dirty="0"/>
              <a:t>10)	monitoruje, ewaluuje i kontroluje jakość usług świadczonych przez asystentów osobistych, których zatrudnia, również w miejscu i czasie ich świadczenia;</a:t>
            </a:r>
          </a:p>
          <a:p>
            <a:pPr marL="439738" indent="-439738">
              <a:buNone/>
            </a:pPr>
            <a:r>
              <a:rPr lang="pl-PL" sz="2000" dirty="0"/>
              <a:t>11)	monitoruje i rejestruje wypadki związane ze świadczeniem asystencji osobistej, w szczególności z wykonywaniem czynności medyczno-pielęgnacyjnych;</a:t>
            </a:r>
          </a:p>
          <a:p>
            <a:pPr marL="439738" indent="-439738">
              <a:buNone/>
            </a:pPr>
            <a:r>
              <a:rPr lang="pl-PL" sz="2000" dirty="0"/>
              <a:t>12)	prowadzi działania o charakterze informacyjnym, edukacyjnym i promocyjnym w zakresie asystencji osobistej.</a:t>
            </a:r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94C39744-50FD-4994-B15D-30DCEBBCA7E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81130" y="18256"/>
            <a:ext cx="9110870" cy="127798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600" dirty="0"/>
              <a:t>Zadania realizatora asystencji osobistej </a:t>
            </a:r>
            <a:r>
              <a:rPr lang="pl-PL" sz="3200" b="0" dirty="0"/>
              <a:t>(art. 26 ust. 3) (3 z 3)</a:t>
            </a:r>
            <a:endParaRPr lang="pl-PL" sz="3600" b="0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FEA83A4-165F-42FA-BE64-16D94E1E4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pPr/>
              <a:t>34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1747358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3FAE08-2D80-421B-91B8-193E9782A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1130" y="1083734"/>
            <a:ext cx="9110870" cy="5774266"/>
          </a:xfrm>
        </p:spPr>
        <p:txBody>
          <a:bodyPr>
            <a:noAutofit/>
          </a:bodyPr>
          <a:lstStyle/>
          <a:p>
            <a:pPr marL="439738" indent="-439738">
              <a:buNone/>
            </a:pPr>
            <a:r>
              <a:rPr lang="pl-PL" sz="2400" dirty="0"/>
              <a:t>4. Realizator nie może powierzyć wykonania asystencji osobistej innej osobie prawnej, z wyjątkiem sytuacji określonej w art. 30 ust. 3.</a:t>
            </a:r>
          </a:p>
          <a:p>
            <a:pPr marL="439738" indent="-439738">
              <a:buNone/>
            </a:pPr>
            <a:r>
              <a:rPr lang="pl-PL" sz="2400" dirty="0"/>
              <a:t>5. Realizator, o którym mowa w ust. 1 pkt 2, może realizować zadania z zakresu asystencji osobistej w danym roku kalendarzowym na rzecz użytkowników, dla których łączna kwota środków przyznanych na świadczenie asystencji osobistej wynosi maksymalnie 5-krotność kwoty przychodów realizatora za rok poprzedni.</a:t>
            </a:r>
          </a:p>
          <a:p>
            <a:pPr marL="439738" indent="-439738">
              <a:buNone/>
            </a:pPr>
            <a:endParaRPr lang="pl-PL" sz="2400" dirty="0"/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94C39744-50FD-4994-B15D-30DCEBBCA7E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81130" y="18256"/>
            <a:ext cx="9110870" cy="127798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600" dirty="0"/>
              <a:t>Zasady dot. realizatorów asystencji osobistej</a:t>
            </a:r>
            <a:r>
              <a:rPr lang="pl-PL" sz="2800" b="0" dirty="0"/>
              <a:t> (art. 26)</a:t>
            </a:r>
            <a:endParaRPr lang="pl-PL" sz="3600" b="0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FEA83A4-165F-42FA-BE64-16D94E1E4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pPr/>
              <a:t>35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253411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3FAE08-2D80-421B-91B8-193E9782A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1130" y="1083734"/>
            <a:ext cx="9110870" cy="5774266"/>
          </a:xfrm>
        </p:spPr>
        <p:txBody>
          <a:bodyPr>
            <a:noAutofit/>
          </a:bodyPr>
          <a:lstStyle/>
          <a:p>
            <a:pPr marL="439738" indent="-439738">
              <a:lnSpc>
                <a:spcPct val="114000"/>
              </a:lnSpc>
              <a:buNone/>
            </a:pPr>
            <a:r>
              <a:rPr lang="pl-PL" sz="2400" dirty="0"/>
              <a:t>1. Wojewoda dokonuje wpisu podmiotu do rejestru, o którym mowa w art. 26 ust. 1 pkt 2, na okres 4 lat, na wniosek podmiotu.</a:t>
            </a:r>
          </a:p>
          <a:p>
            <a:pPr marL="439738" indent="-439738">
              <a:lnSpc>
                <a:spcPct val="114000"/>
              </a:lnSpc>
              <a:buNone/>
            </a:pPr>
            <a:r>
              <a:rPr lang="pl-PL" sz="2400" dirty="0"/>
              <a:t>2. Wniosek, o którym mowa w ust. 1, obejmuje:</a:t>
            </a:r>
          </a:p>
          <a:p>
            <a:pPr marL="439738" indent="-439738">
              <a:lnSpc>
                <a:spcPct val="114000"/>
              </a:lnSpc>
              <a:buNone/>
            </a:pPr>
            <a:r>
              <a:rPr lang="pl-PL" sz="2400" dirty="0"/>
              <a:t>1)	nazwę;</a:t>
            </a:r>
          </a:p>
          <a:p>
            <a:pPr marL="439738" indent="-439738">
              <a:lnSpc>
                <a:spcPct val="114000"/>
              </a:lnSpc>
              <a:buNone/>
            </a:pPr>
            <a:r>
              <a:rPr lang="pl-PL" sz="2400" dirty="0"/>
              <a:t>2)	numer w Krajowym Rejestrze Sądowym;</a:t>
            </a:r>
          </a:p>
          <a:p>
            <a:pPr marL="439738" indent="-439738">
              <a:lnSpc>
                <a:spcPct val="114000"/>
              </a:lnSpc>
              <a:buNone/>
            </a:pPr>
            <a:r>
              <a:rPr lang="pl-PL" sz="2400" dirty="0"/>
              <a:t>3)	NIP;</a:t>
            </a:r>
          </a:p>
          <a:p>
            <a:pPr marL="439738" indent="-439738">
              <a:lnSpc>
                <a:spcPct val="114000"/>
              </a:lnSpc>
              <a:buNone/>
            </a:pPr>
            <a:r>
              <a:rPr lang="pl-PL" sz="2400" dirty="0"/>
              <a:t>4)	siedzibę i adres;</a:t>
            </a:r>
          </a:p>
          <a:p>
            <a:pPr marL="439738" indent="-439738">
              <a:lnSpc>
                <a:spcPct val="114000"/>
              </a:lnSpc>
              <a:buNone/>
            </a:pPr>
            <a:r>
              <a:rPr lang="pl-PL" sz="2400" dirty="0"/>
              <a:t>5)	dane kontaktowe (telefon i adres poczty elektronicznej);</a:t>
            </a:r>
          </a:p>
          <a:p>
            <a:pPr marL="439738" indent="-439738">
              <a:lnSpc>
                <a:spcPct val="114000"/>
              </a:lnSpc>
              <a:buNone/>
            </a:pPr>
            <a:r>
              <a:rPr lang="pl-PL" sz="2400" dirty="0"/>
              <a:t>6)	wskazanie powiatów, na terenie których zapewnia świadczenie asystencji osobistej;</a:t>
            </a:r>
          </a:p>
          <a:p>
            <a:pPr marL="439738" indent="-439738">
              <a:lnSpc>
                <a:spcPct val="114000"/>
              </a:lnSpc>
              <a:buNone/>
            </a:pPr>
            <a:r>
              <a:rPr lang="pl-PL" sz="2400" dirty="0"/>
              <a:t>7)	dokumenty potwierdzające spełnianie wymagań określonych w art. 26 ust. 3.</a:t>
            </a:r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94C39744-50FD-4994-B15D-30DCEBBCA7E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81130" y="18256"/>
            <a:ext cx="9110870" cy="127798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600" dirty="0"/>
              <a:t>Wpis do rejestru realizatorów asystencji osobistej</a:t>
            </a:r>
            <a:r>
              <a:rPr lang="pl-PL" sz="4000" dirty="0"/>
              <a:t> </a:t>
            </a:r>
            <a:r>
              <a:rPr lang="pl-PL" sz="3200" b="0" dirty="0"/>
              <a:t>(art. 27)</a:t>
            </a:r>
            <a:endParaRPr lang="pl-PL" sz="3600" b="0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FEA83A4-165F-42FA-BE64-16D94E1E4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pPr/>
              <a:t>36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97531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3FAE08-2D80-421B-91B8-193E9782A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1130" y="1083734"/>
            <a:ext cx="9110870" cy="5774266"/>
          </a:xfrm>
        </p:spPr>
        <p:txBody>
          <a:bodyPr>
            <a:noAutofit/>
          </a:bodyPr>
          <a:lstStyle/>
          <a:p>
            <a:pPr marL="439738" indent="-439738">
              <a:lnSpc>
                <a:spcPct val="114000"/>
              </a:lnSpc>
              <a:buNone/>
            </a:pPr>
            <a:r>
              <a:rPr lang="pl-PL" sz="2400" dirty="0"/>
              <a:t>3. Rozpatrzenie wniosku przez wojewodę o wpis do rejestru, o którym mowa w art. 26 ust. 1 pkt 2, następuje w terminie 30 dni od dnia jego wpływu.</a:t>
            </a:r>
          </a:p>
          <a:p>
            <a:pPr marL="439738" indent="-439738">
              <a:lnSpc>
                <a:spcPct val="114000"/>
              </a:lnSpc>
              <a:buNone/>
            </a:pPr>
            <a:r>
              <a:rPr lang="pl-PL" sz="2400" dirty="0"/>
              <a:t>4. Wojewoda przed dokonaniem wpisu do rejestru, o którym mowa w art. 26 ust. 1 pkt 2, weryfikuje spełnianie przez wnioskodawcę wymagań określonych w art. 26 ust. 3 i ust. 6 pkt 1.</a:t>
            </a:r>
          </a:p>
          <a:p>
            <a:pPr marL="439738" indent="-439738">
              <a:lnSpc>
                <a:spcPct val="114000"/>
              </a:lnSpc>
              <a:buNone/>
            </a:pPr>
            <a:r>
              <a:rPr lang="pl-PL" sz="2400" dirty="0"/>
              <a:t>5. Weryfikacja, o której mowa w ust. 4, może polegać na:</a:t>
            </a:r>
          </a:p>
          <a:p>
            <a:pPr marL="439738" indent="-439738">
              <a:lnSpc>
                <a:spcPct val="114000"/>
              </a:lnSpc>
              <a:buNone/>
            </a:pPr>
            <a:r>
              <a:rPr lang="pl-PL" sz="2400" dirty="0"/>
              <a:t>1)	żądaniu dodatkowych dokumentów lub wyjaśnień, w tym pisemnych;</a:t>
            </a:r>
          </a:p>
          <a:p>
            <a:pPr marL="439738" indent="-439738">
              <a:lnSpc>
                <a:spcPct val="114000"/>
              </a:lnSpc>
              <a:buNone/>
            </a:pPr>
            <a:r>
              <a:rPr lang="pl-PL" sz="2400" dirty="0"/>
              <a:t>2)	kontroli spełniania wymagań określonych w art. 26 ust. 3 i ust. 6 pkt 1.</a:t>
            </a:r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94C39744-50FD-4994-B15D-30DCEBBCA7E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81130" y="18256"/>
            <a:ext cx="9110870" cy="127798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600" dirty="0"/>
              <a:t>Wpis do rejestru realizatorów asystencji osobistej</a:t>
            </a:r>
            <a:r>
              <a:rPr lang="pl-PL" sz="4000" dirty="0"/>
              <a:t> </a:t>
            </a:r>
            <a:r>
              <a:rPr lang="pl-PL" sz="3200" b="0" dirty="0"/>
              <a:t>(art. 27) cd.</a:t>
            </a:r>
            <a:endParaRPr lang="pl-PL" sz="3600" b="0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FEA83A4-165F-42FA-BE64-16D94E1E4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pPr/>
              <a:t>37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4993135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3FAE08-2D80-421B-91B8-193E9782A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1130" y="1326382"/>
            <a:ext cx="9120808" cy="5531618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pl-PL" sz="2400" dirty="0"/>
              <a:t>Koordynator asystencji osobistej:</a:t>
            </a:r>
          </a:p>
          <a:p>
            <a:pPr marL="439738" indent="-439738">
              <a:lnSpc>
                <a:spcPct val="160000"/>
              </a:lnSpc>
              <a:buNone/>
            </a:pPr>
            <a:r>
              <a:rPr lang="pl-PL" sz="2400" dirty="0"/>
              <a:t>1)	przygotowuje we współpracy z użytkownikiem i asystentem osobistym projekt kontraktu trójstronnego;</a:t>
            </a:r>
          </a:p>
          <a:p>
            <a:pPr marL="439738" indent="-439738">
              <a:lnSpc>
                <a:spcPct val="160000"/>
              </a:lnSpc>
              <a:buNone/>
            </a:pPr>
            <a:r>
              <a:rPr lang="pl-PL" sz="2400" dirty="0"/>
              <a:t>2)	może, na prośbę użytkownika, uczestniczyć w zindywidualizowanym instruktażu;</a:t>
            </a:r>
          </a:p>
          <a:p>
            <a:pPr marL="439738" indent="-439738">
              <a:lnSpc>
                <a:spcPct val="160000"/>
              </a:lnSpc>
              <a:buNone/>
            </a:pPr>
            <a:r>
              <a:rPr lang="pl-PL" sz="2400" dirty="0"/>
              <a:t>3)	monitoruje świadczenie asystencji osobistej;</a:t>
            </a:r>
          </a:p>
          <a:p>
            <a:pPr marL="439738" indent="-439738">
              <a:lnSpc>
                <a:spcPct val="160000"/>
              </a:lnSpc>
              <a:buNone/>
            </a:pPr>
            <a:r>
              <a:rPr lang="pl-PL" sz="2400" dirty="0"/>
              <a:t>4)	podejmuje bieżące interwencje i działania w razie nieprawidłowości w świadczeniu asystencji osobistej lub trudności w relacji pomiędzy użytkownikiem a asystentem osobistym;</a:t>
            </a:r>
          </a:p>
          <a:p>
            <a:pPr marL="439738" indent="-439738">
              <a:lnSpc>
                <a:spcPct val="160000"/>
              </a:lnSpc>
              <a:buNone/>
            </a:pPr>
            <a:r>
              <a:rPr lang="pl-PL" sz="2400" dirty="0"/>
              <a:t>5)	przygotowuje i prowadzi ewaluację świadczenia asystencji osobistej.</a:t>
            </a:r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94C39744-50FD-4994-B15D-30DCEBBCA7E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71192" y="0"/>
            <a:ext cx="9120808" cy="132638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600" dirty="0"/>
              <a:t>Zadania koordynatora asystencji osobistej </a:t>
            </a:r>
            <a:r>
              <a:rPr lang="pl-PL" sz="2800" b="0" dirty="0"/>
              <a:t>(art. 28)</a:t>
            </a:r>
            <a:endParaRPr lang="pl-PL" sz="3600" b="0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E27A830-025F-4911-8FB9-819D48666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pPr/>
              <a:t>38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3564046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3FAE08-2D80-421B-91B8-193E9782A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1130" y="1326382"/>
            <a:ext cx="9120808" cy="5531618"/>
          </a:xfrm>
        </p:spPr>
        <p:txBody>
          <a:bodyPr>
            <a:normAutofit fontScale="92500"/>
          </a:bodyPr>
          <a:lstStyle/>
          <a:p>
            <a:pPr marL="271463" indent="-271463">
              <a:lnSpc>
                <a:spcPct val="134000"/>
              </a:lnSpc>
              <a:buNone/>
            </a:pPr>
            <a:r>
              <a:rPr lang="pl-PL" sz="2000" dirty="0"/>
              <a:t>1)	co najmniej trzyletnie udokumentowane doświadczenie w bezpośrednim wsparciu osób niepełnosprawnych lub korzystanie z asystencji osobistej, w wymiarze co najmniej 30 godzin miesięcznie przez co najmniej 1 rok;</a:t>
            </a:r>
          </a:p>
          <a:p>
            <a:pPr marL="271463" indent="-271463">
              <a:lnSpc>
                <a:spcPct val="134000"/>
              </a:lnSpc>
              <a:buNone/>
            </a:pPr>
            <a:r>
              <a:rPr lang="pl-PL" sz="2000" dirty="0"/>
              <a:t>2)	co najmniej roczne udokumentowane doświadczenie w koordynowaniu pracy zawodowej lub </a:t>
            </a:r>
            <a:r>
              <a:rPr lang="pl-PL" sz="2000" dirty="0" err="1"/>
              <a:t>wolontariackiej</a:t>
            </a:r>
            <a:r>
              <a:rPr lang="pl-PL" sz="2000" dirty="0"/>
              <a:t> zespołów powyżej 5 osób;</a:t>
            </a:r>
          </a:p>
          <a:p>
            <a:pPr marL="271463" indent="-271463">
              <a:lnSpc>
                <a:spcPct val="134000"/>
              </a:lnSpc>
              <a:buNone/>
            </a:pPr>
            <a:r>
              <a:rPr lang="pl-PL" sz="2000" dirty="0"/>
              <a:t>3)	spełnia co najmniej jedno z poniższych wymagań:</a:t>
            </a:r>
          </a:p>
          <a:p>
            <a:pPr marL="541338" indent="-269875">
              <a:lnSpc>
                <a:spcPct val="134000"/>
              </a:lnSpc>
              <a:buNone/>
            </a:pPr>
            <a:r>
              <a:rPr lang="pl-PL" sz="2000" dirty="0"/>
              <a:t>a)	posiada co najmniej roczne doświadczenie w zarządzaniu asystencją osobistą, lub innymi niż asystencja osobista formami indywidualnego wsparcia osoby z niepełnosprawnością w wykonywaniu czynności, których nie może wykonywać bez korzystania ze wsparcia osób trzecich na równi z innymi osobami;</a:t>
            </a:r>
          </a:p>
          <a:p>
            <a:pPr marL="541338" indent="-269875">
              <a:lnSpc>
                <a:spcPct val="134000"/>
              </a:lnSpc>
              <a:buNone/>
            </a:pPr>
            <a:r>
              <a:rPr lang="pl-PL" sz="2000" dirty="0"/>
              <a:t>b)	posiada doświadczenie świadczenia asystencji osobistej jako asystent osobisty, w wymiarze co najmniej 30 godzin miesięcznie przez co najmniej 1 rok;</a:t>
            </a:r>
          </a:p>
          <a:p>
            <a:pPr marL="271463" indent="-271463">
              <a:lnSpc>
                <a:spcPct val="134000"/>
              </a:lnSpc>
              <a:buNone/>
            </a:pPr>
            <a:r>
              <a:rPr lang="pl-PL" sz="2000" dirty="0"/>
              <a:t>4)	posiada wykształcenie co najmniej średnie.</a:t>
            </a:r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94C39744-50FD-4994-B15D-30DCEBBCA7E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71192" y="0"/>
            <a:ext cx="9120808" cy="132638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600" dirty="0"/>
              <a:t>Kompetencje i kwalifikacje koordynatora asystencji osobistej </a:t>
            </a:r>
            <a:r>
              <a:rPr lang="pl-PL" sz="2800" b="0" dirty="0"/>
              <a:t>(art. 28)</a:t>
            </a:r>
            <a:endParaRPr lang="pl-PL" sz="3600" b="0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E27A830-025F-4911-8FB9-819D48666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pPr/>
              <a:t>39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27004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>
            <a:extLst>
              <a:ext uri="{FF2B5EF4-FFF2-40B4-BE49-F238E27FC236}">
                <a16:creationId xmlns:a16="http://schemas.microsoft.com/office/drawing/2014/main" id="{94C39744-50FD-4994-B15D-30DCEBBCA7E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81130" y="1"/>
            <a:ext cx="9110870" cy="820131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600" dirty="0"/>
              <a:t>Plan konsultacji publicznych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3FAE08-2D80-421B-91B8-193E9782A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0" y="725864"/>
            <a:ext cx="9448800" cy="6132137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Opublikowanie Ustawy, Uzasadnienia oraz OSR na stronie RCL oraz </a:t>
            </a:r>
            <a:r>
              <a:rPr lang="pl-PL" sz="2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MRPiPS</a:t>
            </a:r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i BON – 10 grudnia 2024 r.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400" dirty="0">
                <a:ea typeface="Calibri" panose="020F0502020204030204" pitchFamily="34" charset="0"/>
                <a:cs typeface="Times New Roman" panose="02020603050405020304" pitchFamily="18" charset="0"/>
              </a:rPr>
              <a:t>Spotkanie konsultacyjne ze środowiskiem osób z niepełnosprawnościami – hybrydowe – 20 grudnia 2024 r.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Spotkanie z przedstawicielami powiatów – 3 stycznia 2025 r.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Spotkanie dot. realizacji ustawy wobec osób ze znaczną i głęboką niepełnosprawnością intelektualną oraz ze złożonymi potrzebami w komunikowaniu się  - 7 stycznia 2025 r.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400" dirty="0">
                <a:ea typeface="Calibri" panose="020F0502020204030204" pitchFamily="34" charset="0"/>
                <a:cs typeface="Times New Roman" panose="02020603050405020304" pitchFamily="18" charset="0"/>
              </a:rPr>
              <a:t>Terenowe spotkania konsultacyjne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Bydgoszcz, </a:t>
            </a:r>
            <a:r>
              <a:rPr lang="pl-PL" sz="2000" dirty="0">
                <a:ea typeface="Calibri" panose="020F0502020204030204" pitchFamily="34" charset="0"/>
                <a:cs typeface="Times New Roman" panose="02020603050405020304" pitchFamily="18" charset="0"/>
              </a:rPr>
              <a:t>8 stycznia 2025 r., godz. 14:00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Poznań, </a:t>
            </a:r>
            <a:r>
              <a:rPr lang="pl-PL" sz="2000" dirty="0">
                <a:ea typeface="Calibri" panose="020F0502020204030204" pitchFamily="34" charset="0"/>
                <a:cs typeface="Times New Roman" panose="02020603050405020304" pitchFamily="18" charset="0"/>
              </a:rPr>
              <a:t>9 stycznia 2025 r., godz. 11:00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000" dirty="0">
                <a:ea typeface="Calibri" panose="020F0502020204030204" pitchFamily="34" charset="0"/>
                <a:cs typeface="Times New Roman" panose="02020603050405020304" pitchFamily="18" charset="0"/>
              </a:rPr>
              <a:t>Gdańsk, 15 stycznia 2025 r., godz. 10:00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Wieczorne spotkanie konsultacyjne online – 10 stycznia,</a:t>
            </a:r>
            <a:b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godz. 18:00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8BA4A5E-F9D8-46EB-8F63-BBBC75D33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pPr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4115582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3FAE08-2D80-421B-91B8-193E9782A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1130" y="1326382"/>
            <a:ext cx="9120808" cy="5531618"/>
          </a:xfrm>
        </p:spPr>
        <p:txBody>
          <a:bodyPr>
            <a:normAutofit/>
          </a:bodyPr>
          <a:lstStyle/>
          <a:p>
            <a:pPr marL="271463" indent="-271463">
              <a:lnSpc>
                <a:spcPct val="134000"/>
              </a:lnSpc>
              <a:buNone/>
            </a:pPr>
            <a:r>
              <a:rPr lang="pl-PL" sz="2000" dirty="0"/>
              <a:t>Pełnomocnik Rządu do Spraw Osób Niepełnosprawnych zapewnia szkolenie dla:</a:t>
            </a:r>
          </a:p>
          <a:p>
            <a:pPr>
              <a:lnSpc>
                <a:spcPct val="134000"/>
              </a:lnSpc>
            </a:pPr>
            <a:r>
              <a:rPr lang="pl-PL" sz="2000" dirty="0"/>
              <a:t>koordynatorów asystencji osobistej,</a:t>
            </a:r>
          </a:p>
          <a:p>
            <a:pPr>
              <a:lnSpc>
                <a:spcPct val="134000"/>
              </a:lnSpc>
            </a:pPr>
            <a:r>
              <a:rPr lang="pl-PL" sz="2000" dirty="0"/>
              <a:t>użytkowników</a:t>
            </a:r>
          </a:p>
          <a:p>
            <a:pPr>
              <a:lnSpc>
                <a:spcPct val="134000"/>
              </a:lnSpc>
            </a:pPr>
            <a:r>
              <a:rPr lang="pl-PL" sz="2000" dirty="0" err="1"/>
              <a:t>superwizję</a:t>
            </a:r>
            <a:r>
              <a:rPr lang="pl-PL" sz="2000" dirty="0"/>
              <a:t> dla asystentów osobistych</a:t>
            </a:r>
          </a:p>
          <a:p>
            <a:pPr>
              <a:lnSpc>
                <a:spcPct val="134000"/>
              </a:lnSpc>
            </a:pPr>
            <a:r>
              <a:rPr lang="pl-PL" sz="2000" dirty="0"/>
              <a:t>doradztwo wzajemne</a:t>
            </a:r>
          </a:p>
          <a:p>
            <a:pPr marL="271463" indent="-271463">
              <a:lnSpc>
                <a:spcPct val="134000"/>
              </a:lnSpc>
              <a:buNone/>
            </a:pPr>
            <a:r>
              <a:rPr lang="pl-PL" sz="2000" dirty="0"/>
              <a:t>Realizator zapewnia:</a:t>
            </a:r>
          </a:p>
          <a:p>
            <a:pPr>
              <a:lnSpc>
                <a:spcPct val="134000"/>
              </a:lnSpc>
            </a:pPr>
            <a:r>
              <a:rPr lang="pl-PL" sz="2000" dirty="0"/>
              <a:t>szkolenie ogólne dla asystentów osobistych,</a:t>
            </a:r>
          </a:p>
          <a:p>
            <a:pPr>
              <a:lnSpc>
                <a:spcPct val="134000"/>
              </a:lnSpc>
            </a:pPr>
            <a:r>
              <a:rPr lang="pl-PL" sz="2000" dirty="0"/>
              <a:t>szkolenie z pierwszej pomocy</a:t>
            </a:r>
          </a:p>
          <a:p>
            <a:pPr>
              <a:lnSpc>
                <a:spcPct val="134000"/>
              </a:lnSpc>
            </a:pPr>
            <a:r>
              <a:rPr lang="pl-PL" sz="2000" dirty="0"/>
              <a:t>przeszkolenie z ewakuacji osób z niepełnosprawnościami dla asystentów osobistych.</a:t>
            </a:r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94C39744-50FD-4994-B15D-30DCEBBCA7E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71192" y="0"/>
            <a:ext cx="9120808" cy="132638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600" dirty="0"/>
              <a:t>Szkolenia i usługi wspierające </a:t>
            </a:r>
            <a:r>
              <a:rPr lang="pl-PL" sz="2800" b="0" dirty="0"/>
              <a:t>(art. 28 i 29)</a:t>
            </a:r>
            <a:endParaRPr lang="pl-PL" sz="3600" b="0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E27A830-025F-4911-8FB9-819D48666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pPr/>
              <a:t>40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6896765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3FAE08-2D80-421B-91B8-193E9782A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1130" y="1326382"/>
            <a:ext cx="9120808" cy="5531618"/>
          </a:xfrm>
        </p:spPr>
        <p:txBody>
          <a:bodyPr>
            <a:normAutofit/>
          </a:bodyPr>
          <a:lstStyle/>
          <a:p>
            <a:pPr marL="271463" indent="-271463">
              <a:lnSpc>
                <a:spcPct val="134000"/>
              </a:lnSpc>
              <a:buNone/>
            </a:pPr>
            <a:r>
              <a:rPr lang="pl-PL" sz="2000" dirty="0"/>
              <a:t>7. Minister właściwy do spraw zabezpieczenia społecznego określi, w drodze rozporządzenia:</a:t>
            </a:r>
          </a:p>
          <a:p>
            <a:pPr marL="711200" indent="-355600">
              <a:lnSpc>
                <a:spcPct val="134000"/>
              </a:lnSpc>
              <a:buNone/>
            </a:pPr>
            <a:r>
              <a:rPr lang="pl-PL" sz="2000" dirty="0"/>
              <a:t>1)	szczegółowy program i zakres godzinowy szkoleń dla użytkowników, koordynatorów i superwizorów asystencji osobistej oraz doradców wzajemnych oraz minimalne kwalifikacje osób prowadzących te szkolenia,</a:t>
            </a:r>
          </a:p>
          <a:p>
            <a:pPr marL="711200" indent="-355600">
              <a:lnSpc>
                <a:spcPct val="134000"/>
              </a:lnSpc>
              <a:buNone/>
            </a:pPr>
            <a:r>
              <a:rPr lang="pl-PL" sz="2000" dirty="0"/>
              <a:t>2)	sposób realizacji </a:t>
            </a:r>
            <a:r>
              <a:rPr lang="pl-PL" sz="2000" dirty="0" err="1"/>
              <a:t>superwizji</a:t>
            </a:r>
            <a:r>
              <a:rPr lang="pl-PL" sz="2000" dirty="0"/>
              <a:t>,</a:t>
            </a:r>
          </a:p>
          <a:p>
            <a:pPr marL="711200" indent="-355600">
              <a:lnSpc>
                <a:spcPct val="134000"/>
              </a:lnSpc>
              <a:buNone/>
            </a:pPr>
            <a:r>
              <a:rPr lang="pl-PL" sz="2000" dirty="0"/>
              <a:t>3)	sposób realizacji doradztwa wzajemnego</a:t>
            </a:r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94C39744-50FD-4994-B15D-30DCEBBCA7E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71192" y="0"/>
            <a:ext cx="9120808" cy="132638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600" dirty="0"/>
              <a:t>Szkolenia i usługi wspierające cd. </a:t>
            </a:r>
            <a:r>
              <a:rPr lang="pl-PL" sz="2800" b="0" dirty="0"/>
              <a:t>(art. 29)</a:t>
            </a:r>
            <a:endParaRPr lang="pl-PL" sz="3600" b="0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E27A830-025F-4911-8FB9-819D48666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pPr/>
              <a:t>41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6225145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3FAE08-2D80-421B-91B8-193E9782A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61733" y="999067"/>
            <a:ext cx="9330267" cy="5858933"/>
          </a:xfrm>
        </p:spPr>
        <p:txBody>
          <a:bodyPr>
            <a:noAutofit/>
          </a:bodyPr>
          <a:lstStyle/>
          <a:p>
            <a:pPr marL="271463" indent="-271463">
              <a:lnSpc>
                <a:spcPct val="134000"/>
              </a:lnSpc>
              <a:buNone/>
            </a:pPr>
            <a:r>
              <a:rPr lang="pl-PL" sz="2100" dirty="0"/>
              <a:t>Art. 30. 1. Powiat jest obowiązany zapewnić asystencję osobistą, jeżeli użytkownik wybierze powiat jako realizatora.</a:t>
            </a:r>
          </a:p>
          <a:p>
            <a:pPr marL="271463" indent="-271463">
              <a:lnSpc>
                <a:spcPct val="134000"/>
              </a:lnSpc>
              <a:buNone/>
            </a:pPr>
            <a:r>
              <a:rPr lang="pl-PL" sz="2100" dirty="0"/>
              <a:t>2. Realizacja obowiązku zapewnienia asystencji osobistej należy do zadań zleconych powiatu z zakresu administracji rządowej.</a:t>
            </a:r>
          </a:p>
          <a:p>
            <a:pPr marL="271463" indent="-271463">
              <a:lnSpc>
                <a:spcPct val="134000"/>
              </a:lnSpc>
              <a:buNone/>
            </a:pPr>
            <a:r>
              <a:rPr lang="pl-PL" sz="2100" dirty="0"/>
              <a:t>3. Powiat może zapewniać asystencję osobistą poprzez zlecenie realizowania asystencji osobistej podmiotom, o których mowa w art. 26 ust. 1 pkt 2.</a:t>
            </a:r>
          </a:p>
          <a:p>
            <a:pPr marL="271463" indent="-271463">
              <a:lnSpc>
                <a:spcPct val="134000"/>
              </a:lnSpc>
              <a:buNone/>
            </a:pPr>
            <a:r>
              <a:rPr lang="pl-PL" sz="2100" dirty="0"/>
              <a:t>4. Do zlecania zadań, o których mowa w ust. 3, stosuje się przepisy ustawy z dnia 24 kwietnia 2003 r. o działalności pożytku publicznego i o wolontariacie.</a:t>
            </a:r>
          </a:p>
          <a:p>
            <a:pPr marL="271463" indent="-271463">
              <a:lnSpc>
                <a:spcPct val="134000"/>
              </a:lnSpc>
              <a:buNone/>
            </a:pPr>
            <a:r>
              <a:rPr lang="pl-PL" sz="2100" dirty="0"/>
              <a:t>Art. 31. Powiat zapewnia szkolenie ogólne dla asystentów osobistych, szkolenie z pierwszej pomocy oraz przeszkolenie z ewakuacji osób z niepełnosprawnościami dla asystentów osobistych.</a:t>
            </a:r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94C39744-50FD-4994-B15D-30DCEBBCA7E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71192" y="0"/>
            <a:ext cx="9120808" cy="132638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600" dirty="0"/>
              <a:t>Proponowane zadania powiatu </a:t>
            </a:r>
            <a:r>
              <a:rPr lang="pl-PL" sz="2800" b="0" dirty="0"/>
              <a:t>(art. 30-31)</a:t>
            </a:r>
            <a:endParaRPr lang="pl-PL" sz="3600" b="0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E27A830-025F-4911-8FB9-819D48666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pPr/>
              <a:t>42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4165171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3FAE08-2D80-421B-91B8-193E9782A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1130" y="1296236"/>
            <a:ext cx="9110870" cy="5561763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pl-PL" sz="2400" dirty="0"/>
              <a:t>Organizowanie szkoleń ogólnych dla użytkowników</a:t>
            </a:r>
          </a:p>
          <a:p>
            <a:pPr>
              <a:lnSpc>
                <a:spcPct val="160000"/>
              </a:lnSpc>
            </a:pPr>
            <a:r>
              <a:rPr lang="pl-PL" sz="2400" dirty="0"/>
              <a:t>Organizowanie szkolenia dla użytkowników samodzielnie rozliczających i prowadzących dokumentację związaną z zatrudnieniem asystenta osobistego</a:t>
            </a:r>
          </a:p>
          <a:p>
            <a:pPr>
              <a:lnSpc>
                <a:spcPct val="160000"/>
              </a:lnSpc>
            </a:pPr>
            <a:r>
              <a:rPr lang="pl-PL" sz="2400" dirty="0"/>
              <a:t>Zapewnianie doradztwa wzajemnego użytkownikom, w tym użytkownikom samodzielnie zatrudniającym asystentów osobistych;</a:t>
            </a:r>
          </a:p>
          <a:p>
            <a:pPr>
              <a:lnSpc>
                <a:spcPct val="160000"/>
              </a:lnSpc>
            </a:pPr>
            <a:r>
              <a:rPr lang="pl-PL" sz="2400" dirty="0"/>
              <a:t>Nadzorowanie wykonywania przez realizatorów i powiaty zadań określonych ustawą</a:t>
            </a:r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94C39744-50FD-4994-B15D-30DCEBBCA7E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81130" y="0"/>
            <a:ext cx="9110870" cy="142240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600" dirty="0"/>
              <a:t>Proponowane zadania Pełnomocnika rządu ds. osób niepełnosprawnych </a:t>
            </a:r>
            <a:r>
              <a:rPr lang="pl-PL" sz="2800" b="0" dirty="0"/>
              <a:t>(art. 32)</a:t>
            </a:r>
            <a:endParaRPr lang="pl-PL" sz="3600" b="0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9C140A7-2EE5-4363-B0C4-8E9801B7D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pPr/>
              <a:t>43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4612616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3FAE08-2D80-421B-91B8-193E9782A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1130" y="1316335"/>
            <a:ext cx="9110870" cy="5541664"/>
          </a:xfrm>
        </p:spPr>
        <p:txBody>
          <a:bodyPr>
            <a:normAutofit lnSpcReduction="10000"/>
          </a:bodyPr>
          <a:lstStyle/>
          <a:p>
            <a:pPr>
              <a:lnSpc>
                <a:spcPct val="160000"/>
              </a:lnSpc>
            </a:pPr>
            <a:r>
              <a:rPr lang="pl-PL" sz="2400" dirty="0"/>
              <a:t>Nadzorowanie ustalania przez Zespoły prawa do asystencji osobistej</a:t>
            </a:r>
          </a:p>
          <a:p>
            <a:pPr>
              <a:lnSpc>
                <a:spcPct val="160000"/>
              </a:lnSpc>
            </a:pPr>
            <a:r>
              <a:rPr lang="pl-PL" sz="2400" dirty="0"/>
              <a:t>Zlecanie wojewodom przeprowadzenie kontroli u realizatorów i w powiatach</a:t>
            </a:r>
          </a:p>
          <a:p>
            <a:pPr>
              <a:lnSpc>
                <a:spcPct val="160000"/>
              </a:lnSpc>
            </a:pPr>
            <a:r>
              <a:rPr lang="pl-PL" sz="2400" dirty="0"/>
              <a:t>Organizowanie szkolenia dla koordynatorów asystencji osobistej</a:t>
            </a:r>
          </a:p>
          <a:p>
            <a:pPr>
              <a:lnSpc>
                <a:spcPct val="160000"/>
              </a:lnSpc>
            </a:pPr>
            <a:r>
              <a:rPr lang="pl-PL" sz="2400" dirty="0"/>
              <a:t>Organizowanie szkolenia dla superwizorów asystencji osobistej oraz doradców wzajemnych</a:t>
            </a:r>
          </a:p>
          <a:p>
            <a:pPr>
              <a:lnSpc>
                <a:spcPct val="160000"/>
              </a:lnSpc>
            </a:pPr>
            <a:r>
              <a:rPr lang="pl-PL" sz="2400" dirty="0"/>
              <a:t>Organizowanie i prowadzenie ewaluacji organizacji i świadczenia asystencji osobistej</a:t>
            </a:r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94C39744-50FD-4994-B15D-30DCEBBCA7E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81130" y="1"/>
            <a:ext cx="9110870" cy="155786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600" dirty="0"/>
              <a:t>Proponowane zadania Pełnomocnika rządu ds. osób niepełnosprawnych cd. </a:t>
            </a:r>
            <a:r>
              <a:rPr lang="pl-PL" sz="3200" b="0" dirty="0"/>
              <a:t>(art. 32)</a:t>
            </a:r>
            <a:endParaRPr lang="pl-PL" sz="3600" b="0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B070A49-87C2-4A03-874C-E1B22F439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pPr/>
              <a:t>44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5027756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3FAE08-2D80-421B-91B8-193E9782A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1130" y="1142336"/>
            <a:ext cx="9110870" cy="5715663"/>
          </a:xfrm>
        </p:spPr>
        <p:txBody>
          <a:bodyPr>
            <a:normAutofit fontScale="92500"/>
          </a:bodyPr>
          <a:lstStyle/>
          <a:p>
            <a:pPr>
              <a:lnSpc>
                <a:spcPct val="160000"/>
              </a:lnSpc>
            </a:pPr>
            <a:r>
              <a:rPr lang="pl-PL" sz="2400" dirty="0"/>
              <a:t>Przekazywanie środków pieniężnych (na rachunek bankowy realizatora lub wydzielony rachunek bankowy użytkownika w przypadku samozarządzania)</a:t>
            </a:r>
          </a:p>
          <a:p>
            <a:pPr>
              <a:lnSpc>
                <a:spcPct val="160000"/>
              </a:lnSpc>
            </a:pPr>
            <a:r>
              <a:rPr lang="pl-PL" sz="2400" dirty="0"/>
              <a:t>Zapewnienie wojewodom dostępu do systemu teleinformatycznego</a:t>
            </a:r>
          </a:p>
          <a:p>
            <a:pPr>
              <a:lnSpc>
                <a:spcPct val="160000"/>
              </a:lnSpc>
            </a:pPr>
            <a:r>
              <a:rPr lang="pl-PL" sz="2400" dirty="0"/>
              <a:t>Przekazywanie Pełnomocnikowi informacji o liczbie asystentów zgłoszonych do ubezpieczeń społecznych i zdrowotnych i poniesionych wydatkach na ten cel</a:t>
            </a:r>
          </a:p>
          <a:p>
            <a:pPr>
              <a:lnSpc>
                <a:spcPct val="160000"/>
              </a:lnSpc>
            </a:pPr>
            <a:r>
              <a:rPr lang="pl-PL" sz="2400" dirty="0"/>
              <a:t>Finansowanie asystentom ubezpieczenia od następstw nieszczęśliwych wypadków oraz odpowiedzialności cywilnej</a:t>
            </a:r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94C39744-50FD-4994-B15D-30DCEBBCA7E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81130" y="0"/>
            <a:ext cx="9110870" cy="1215851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600" dirty="0"/>
              <a:t>Proponowane zadania </a:t>
            </a:r>
            <a:r>
              <a:rPr lang="pl-PL" sz="3600" dirty="0" err="1"/>
              <a:t>ZUSu</a:t>
            </a:r>
            <a:r>
              <a:rPr lang="pl-PL" sz="3600" dirty="0"/>
              <a:t> (art. 33)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8EAAA43-C4D1-43CB-B3E6-B05693CB1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pPr/>
              <a:t>45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8144503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3FAE08-2D80-421B-91B8-193E9782A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1130" y="1142336"/>
            <a:ext cx="9110870" cy="5715663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34000"/>
              </a:lnSpc>
              <a:buNone/>
            </a:pPr>
            <a:r>
              <a:rPr lang="pl-PL" sz="2400" dirty="0"/>
              <a:t>Art. 48. 1. Realizowanie asystencji osobistej jest finansowane z budżetu państwa, w tym koszty związane z </a:t>
            </a:r>
          </a:p>
          <a:p>
            <a:pPr marL="271463" indent="-271463">
              <a:lnSpc>
                <a:spcPct val="134000"/>
              </a:lnSpc>
              <a:buNone/>
            </a:pPr>
            <a:r>
              <a:rPr lang="pl-PL" sz="2400" dirty="0"/>
              <a:t>1)	ustalaniem prawa do asystencji osobistej, obsługą, działaniem i wynagrodzeniem członków Zespołów,</a:t>
            </a:r>
          </a:p>
          <a:p>
            <a:pPr marL="271463" indent="-271463">
              <a:lnSpc>
                <a:spcPct val="134000"/>
              </a:lnSpc>
              <a:buNone/>
            </a:pPr>
            <a:r>
              <a:rPr lang="pl-PL" sz="2400" dirty="0"/>
              <a:t>2)	świadczeniem asystencji osobistej, w tym koszty jej obsługi związane z zatrudnianiem asystentów osobistych, koordynatorów asystencji osobistej, prowadzeniem szkoleń, </a:t>
            </a:r>
            <a:r>
              <a:rPr lang="pl-PL" sz="2400" dirty="0" err="1"/>
              <a:t>superwizji</a:t>
            </a:r>
            <a:r>
              <a:rPr lang="pl-PL" sz="2400" dirty="0"/>
              <a:t>, doradztwa wzajemnego i ewaluacji,</a:t>
            </a:r>
          </a:p>
          <a:p>
            <a:pPr marL="271463" indent="-271463">
              <a:lnSpc>
                <a:spcPct val="134000"/>
              </a:lnSpc>
              <a:buNone/>
            </a:pPr>
            <a:r>
              <a:rPr lang="pl-PL" sz="2400" dirty="0"/>
              <a:t>3)	kosztami organizacyjnymi i administracyjnymi realizatorów w wysokości 7% środków im przekazywanych na zadania związane ze świadczeniem asystencji osobistej,</a:t>
            </a:r>
          </a:p>
          <a:p>
            <a:pPr marL="271463" indent="-271463">
              <a:lnSpc>
                <a:spcPct val="134000"/>
              </a:lnSpc>
              <a:buNone/>
            </a:pPr>
            <a:r>
              <a:rPr lang="pl-PL" sz="2400" dirty="0"/>
              <a:t>4)	kosztami organizacyjnymi i administracyjnymi użytkowników samodzielnie zatrudniających asystentów osobistych w wysokości 3% środków im przekazywanych na zadania związane ze świadczeniem asystencji osobistej,</a:t>
            </a:r>
          </a:p>
          <a:p>
            <a:pPr marL="271463" indent="-271463">
              <a:lnSpc>
                <a:spcPct val="134000"/>
              </a:lnSpc>
              <a:buNone/>
            </a:pPr>
            <a:r>
              <a:rPr lang="pl-PL" sz="2400" dirty="0"/>
              <a:t>5)	szkoleniem osób związanych z realizowaniem asystencji osobistej, w tym koszty ich obsługi związane ze szkoleniem członków Zespołów, trenerów dla Zespołów, szkolenia koordynatorów asystencji osobistej, superwizorów asystencji osobistej, doradców wzajemnych oraz użytkowników samodzielnie rozliczających asystentów osobistych, działania edukacyjne i promocyjne, materiały wspierające wdrażanie,</a:t>
            </a:r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94C39744-50FD-4994-B15D-30DCEBBCA7E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81130" y="0"/>
            <a:ext cx="9110870" cy="1215851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600" dirty="0"/>
              <a:t>Finansowanie zadań z zakresu asystencji osobistej (art. 48)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8EAAA43-C4D1-43CB-B3E6-B05693CB1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pPr/>
              <a:t>46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8660343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3FAE08-2D80-421B-91B8-193E9782A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1" y="1142336"/>
            <a:ext cx="9448800" cy="5715663"/>
          </a:xfrm>
        </p:spPr>
        <p:txBody>
          <a:bodyPr>
            <a:noAutofit/>
          </a:bodyPr>
          <a:lstStyle/>
          <a:p>
            <a:pPr marL="355600" indent="-355600">
              <a:lnSpc>
                <a:spcPct val="114000"/>
              </a:lnSpc>
              <a:buNone/>
            </a:pPr>
            <a:r>
              <a:rPr lang="pl-PL" sz="1700" dirty="0"/>
              <a:t>Art. 48. 1. Realizowanie asystencji osobistej jest finansowane z budżetu państwa, w tym koszty związane z </a:t>
            </a:r>
          </a:p>
          <a:p>
            <a:pPr marL="355600" indent="-355600">
              <a:lnSpc>
                <a:spcPct val="114000"/>
              </a:lnSpc>
              <a:buNone/>
            </a:pPr>
            <a:r>
              <a:rPr lang="pl-PL" sz="1700" dirty="0"/>
              <a:t>6)	zapewnieniem właściwej jakości oraz bezpieczeństwa świadczenia asystencji osobistej, w tym koszty szkoleń specjalistycznych dla asystentów osobistych, ubezpieczenia od następstw nieszczęśliwych wypadków oraz od odpowiedzialności cywilnej w zakresie świadczenia asystencji osobistych dla asystentów osobistych i w zakresie realizacji asystencji osobistej dla koordynatorów asystencji osobistej,</a:t>
            </a:r>
          </a:p>
          <a:p>
            <a:pPr marL="355600" indent="-355600">
              <a:lnSpc>
                <a:spcPct val="114000"/>
              </a:lnSpc>
              <a:buNone/>
            </a:pPr>
            <a:r>
              <a:rPr lang="pl-PL" sz="1700" dirty="0"/>
              <a:t>7)	działaniami organizacyjnymi i administracyjnymi związanymi z zapewnieniem przez powiaty właściwej realizacji zadań wynikających z ustawy,</a:t>
            </a:r>
          </a:p>
          <a:p>
            <a:pPr marL="355600" indent="-355600">
              <a:lnSpc>
                <a:spcPct val="114000"/>
              </a:lnSpc>
              <a:buNone/>
            </a:pPr>
            <a:r>
              <a:rPr lang="pl-PL" sz="1700" dirty="0"/>
              <a:t>8)	obsługą administracyjno-organizacyjną asystencji osobistej, w tym koszty tworzenia, utrzymywania i ulepszania systemów informatycznych, wpisywania realizatorów do Rejestru Realizatorów Asystencji Osobistej, wpisywania kandydatów na asystentów osobistych do rejestru, o którym mowa w art. 36 ust. 1,</a:t>
            </a:r>
          </a:p>
          <a:p>
            <a:pPr marL="355600" indent="-355600">
              <a:lnSpc>
                <a:spcPct val="114000"/>
              </a:lnSpc>
              <a:buNone/>
            </a:pPr>
            <a:r>
              <a:rPr lang="pl-PL" sz="1700" dirty="0"/>
              <a:t>9)	działaniami wspierającymi właściwe wdrażanie asystencji osobistej, w tym koszty działań edukacyjnych, promocyjnych, w tym kampanii społecznych promujących zostanie asystentem osobistym oraz tworzenia materiałów wspierających wdrażanie asystencji osobistej,</a:t>
            </a:r>
          </a:p>
          <a:p>
            <a:pPr marL="355600" indent="-355600">
              <a:lnSpc>
                <a:spcPct val="114000"/>
              </a:lnSpc>
              <a:buNone/>
            </a:pPr>
            <a:r>
              <a:rPr lang="pl-PL" sz="1700" dirty="0"/>
              <a:t>10)	monitorowaniem, ewaluacją, nadzorem i kontrolą realizacji asystencji osobistej</a:t>
            </a:r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94C39744-50FD-4994-B15D-30DCEBBCA7E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81130" y="0"/>
            <a:ext cx="9110870" cy="1215851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600" dirty="0"/>
              <a:t>Finansowanie zadań z zakresu asystencji osobistej cd. (art. 48)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8EAAA43-C4D1-43CB-B3E6-B05693CB1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pPr/>
              <a:t>47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7864809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3FAE08-2D80-421B-91B8-193E9782A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1130" y="1253331"/>
            <a:ext cx="9110870" cy="560466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60000"/>
              </a:lnSpc>
            </a:pPr>
            <a:r>
              <a:rPr lang="pl-PL" sz="2400" dirty="0"/>
              <a:t>W razie stwierdzenia w wyniku kontroli, że zarząd powiatu nie realizuje zadania, o którym mowa w art. 26 ust. 1 pkt 1, właściwy wojewoda, biorąc pod uwagę przyczyny zaniechania, może nałożyć na członków zarządu powiatu administracyjną karę pieniężną, w wysokości od jednomiesięcznego do trzymiesięcznego jej wynagrodzenia za pracę, i wyznacza odpowiedni termin, nie dłuższy niż 3 miesiące, do wykonania zaniechanego obowiązku.</a:t>
            </a:r>
          </a:p>
          <a:p>
            <a:pPr>
              <a:lnSpc>
                <a:spcPct val="160000"/>
              </a:lnSpc>
            </a:pPr>
            <a:r>
              <a:rPr lang="pl-PL" sz="2400" dirty="0"/>
              <a:t>2. W razie kolejnego uchybienia obowiązkowi, kara pieniężna może być powtórzona.</a:t>
            </a:r>
          </a:p>
          <a:p>
            <a:pPr>
              <a:lnSpc>
                <a:spcPct val="160000"/>
              </a:lnSpc>
            </a:pPr>
            <a:r>
              <a:rPr lang="pl-PL" sz="2400" dirty="0"/>
              <a:t>3. Od decyzji o ukaraniu służy odwołanie do ministra właściwego do spraw administracji publicznej.</a:t>
            </a:r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94C39744-50FD-4994-B15D-30DCEBBCA7E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81130" y="1"/>
            <a:ext cx="9110870" cy="130628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600" dirty="0"/>
              <a:t>Administracyjne kary pieniężne (art. 49)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4A51F39-E067-4CFE-8DD1-3B0FF76D0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pPr/>
              <a:t>48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8062392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3FAE08-2D80-421B-91B8-193E9782A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1130" y="1253331"/>
            <a:ext cx="9110870" cy="5604668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pl-PL" sz="2400" dirty="0"/>
              <a:t>Wejdź na stronę </a:t>
            </a:r>
            <a:r>
              <a:rPr lang="pl-PL" sz="2400" dirty="0">
                <a:solidFill>
                  <a:srgbClr val="FFC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niepelnosprawni.gov.pl</a:t>
            </a:r>
            <a:r>
              <a:rPr lang="pl-PL" sz="2400" dirty="0"/>
              <a:t> i wejdź w zakładkę „Asystencja osobista”</a:t>
            </a:r>
          </a:p>
          <a:p>
            <a:pPr>
              <a:lnSpc>
                <a:spcPct val="160000"/>
              </a:lnSpc>
            </a:pPr>
            <a:r>
              <a:rPr lang="pl-PL" sz="2400" dirty="0"/>
              <a:t>Wypełnij </a:t>
            </a:r>
            <a:r>
              <a:rPr lang="pl-PL" sz="2400" dirty="0">
                <a:solidFill>
                  <a:srgbClr val="FFC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Formularz</a:t>
            </a:r>
            <a:r>
              <a:rPr lang="pl-PL" sz="2400" dirty="0"/>
              <a:t>, a następnie wyślij go na adres e-mail: </a:t>
            </a:r>
            <a:r>
              <a:rPr lang="pl-PL" sz="2400" dirty="0">
                <a:solidFill>
                  <a:srgbClr val="FFC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asystencja.konsultacje@mrpips.gov.pl</a:t>
            </a:r>
            <a:endParaRPr lang="pl-PL" sz="2400" dirty="0">
              <a:solidFill>
                <a:srgbClr val="FFC000"/>
              </a:solidFill>
            </a:endParaRPr>
          </a:p>
          <a:p>
            <a:pPr>
              <a:lnSpc>
                <a:spcPct val="160000"/>
              </a:lnSpc>
            </a:pPr>
            <a:r>
              <a:rPr lang="pl-PL" sz="2400" dirty="0"/>
              <a:t>Możesz również nagrać filmik w Polskim Języku Migowym i przesłać go na adres e-mail: </a:t>
            </a:r>
            <a:r>
              <a:rPr lang="pl-PL" sz="2400" dirty="0">
                <a:solidFill>
                  <a:srgbClr val="FFC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asystencja.konsultacje@mrpips.gov.pl</a:t>
            </a:r>
            <a:endParaRPr lang="pl-PL" sz="2400" dirty="0">
              <a:solidFill>
                <a:srgbClr val="FFC000"/>
              </a:solidFill>
            </a:endParaRPr>
          </a:p>
          <a:p>
            <a:pPr marL="0" indent="0">
              <a:lnSpc>
                <a:spcPct val="160000"/>
              </a:lnSpc>
              <a:buNone/>
            </a:pPr>
            <a:r>
              <a:rPr lang="pl-PL" sz="2400" dirty="0"/>
              <a:t>Konsultacje publiczne trwają od 10 grudnia 2024 r. do 15 stycznia 2025 r. (35 dni kalendarzowych)</a:t>
            </a:r>
            <a:endParaRPr lang="pl-PL" sz="2400" dirty="0">
              <a:solidFill>
                <a:srgbClr val="FFC000"/>
              </a:solidFill>
            </a:endParaRPr>
          </a:p>
          <a:p>
            <a:pPr marL="0" indent="0">
              <a:lnSpc>
                <a:spcPct val="160000"/>
              </a:lnSpc>
              <a:buNone/>
            </a:pPr>
            <a:endParaRPr lang="pl-PL" sz="2400" dirty="0"/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94C39744-50FD-4994-B15D-30DCEBBCA7E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81130" y="1"/>
            <a:ext cx="9110870" cy="130628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600" dirty="0"/>
              <a:t>Jak zgłosić swoje uwagi?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4A51F39-E067-4CFE-8DD1-3B0FF76D0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pPr/>
              <a:t>49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1571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3FAE08-2D80-421B-91B8-193E9782A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1130" y="1414020"/>
            <a:ext cx="9110870" cy="5443979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60000"/>
              </a:lnSpc>
              <a:buFont typeface="+mj-lt"/>
              <a:buAutoNum type="arabicParenR"/>
            </a:pPr>
            <a:r>
              <a:rPr lang="pl-PL" dirty="0"/>
              <a:t>Zasady nabywania i utraty prawa do asystencji osobistej</a:t>
            </a:r>
          </a:p>
          <a:p>
            <a:pPr marL="514350" indent="-514350">
              <a:lnSpc>
                <a:spcPct val="160000"/>
              </a:lnSpc>
              <a:buFont typeface="+mj-lt"/>
              <a:buAutoNum type="arabicParenR"/>
            </a:pPr>
            <a:r>
              <a:rPr lang="pl-PL" dirty="0"/>
              <a:t>Zasady przyznawania asystencji</a:t>
            </a:r>
          </a:p>
          <a:p>
            <a:pPr marL="514350" indent="-514350">
              <a:lnSpc>
                <a:spcPct val="160000"/>
              </a:lnSpc>
              <a:buFont typeface="+mj-lt"/>
              <a:buAutoNum type="arabicParenR"/>
            </a:pPr>
            <a:r>
              <a:rPr lang="pl-PL" dirty="0"/>
              <a:t>Zadania realizatorów asystencji</a:t>
            </a:r>
          </a:p>
          <a:p>
            <a:pPr marL="514350" indent="-514350">
              <a:lnSpc>
                <a:spcPct val="160000"/>
              </a:lnSpc>
              <a:buFont typeface="+mj-lt"/>
              <a:buAutoNum type="arabicParenR"/>
            </a:pPr>
            <a:r>
              <a:rPr lang="pl-PL" dirty="0"/>
              <a:t>Zadania organów publicznych w sprawach asystencji</a:t>
            </a:r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8BD891D8-C423-47B6-9BD6-D1196CB5036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81130" y="18255"/>
            <a:ext cx="9110870" cy="139576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Verdana" panose="020B0604030504040204" pitchFamily="34" charset="0"/>
                <a:cs typeface="+mj-cs"/>
              </a:rPr>
              <a:t>Co określa Ustawa?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671E664-B23A-42BE-867B-9121D92AC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pPr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624768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8">
            <a:extLst>
              <a:ext uri="{FF2B5EF4-FFF2-40B4-BE49-F238E27FC236}">
                <a16:creationId xmlns:a16="http://schemas.microsoft.com/office/drawing/2014/main" id="{B5A3CCDE-29B2-42FA-B188-CA64247212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30837"/>
            <a:ext cx="9144000" cy="4862037"/>
          </a:xfrm>
        </p:spPr>
        <p:txBody>
          <a:bodyPr>
            <a:normAutofit/>
          </a:bodyPr>
          <a:lstStyle/>
          <a:p>
            <a:r>
              <a:rPr lang="pl-PL" dirty="0"/>
              <a:t>Dziękujemy!</a:t>
            </a:r>
            <a:br>
              <a:rPr lang="pl-PL" dirty="0"/>
            </a:br>
            <a:br>
              <a:rPr lang="pl-PL" dirty="0"/>
            </a:br>
            <a:r>
              <a:rPr lang="pl-PL" dirty="0"/>
              <a:t>Czekamy </a:t>
            </a:r>
            <a:br>
              <a:rPr lang="pl-PL" dirty="0"/>
            </a:br>
            <a:r>
              <a:rPr lang="pl-PL" dirty="0"/>
              <a:t>na Państwa </a:t>
            </a:r>
            <a:br>
              <a:rPr lang="pl-PL" dirty="0"/>
            </a:br>
            <a:r>
              <a:rPr lang="pl-PL" dirty="0"/>
              <a:t>dalsze uwagi!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329B6151-B518-4137-8A4A-4ABB57A7C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t>50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2925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>
            <a:extLst>
              <a:ext uri="{FF2B5EF4-FFF2-40B4-BE49-F238E27FC236}">
                <a16:creationId xmlns:a16="http://schemas.microsoft.com/office/drawing/2014/main" id="{94C39744-50FD-4994-B15D-30DCEBBCA7E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81130" y="1"/>
            <a:ext cx="9110870" cy="1131919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600" dirty="0"/>
              <a:t>Kto będzie mógł ubiegać się o prawo do asystencji?</a:t>
            </a:r>
            <a:r>
              <a:rPr lang="pl-PL" sz="2800" b="0" dirty="0"/>
              <a:t> (art. 3 i 4)</a:t>
            </a:r>
            <a:endParaRPr lang="pl-PL" sz="36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3FAE08-2D80-421B-91B8-193E9782A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1130" y="1065228"/>
            <a:ext cx="9110870" cy="5617001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Osoby w wieku 18-65 lat posiadające orzeczenie o stopniu niepełnosprawności, które uzyskają w skali potrzeb wsparcia co najmniej 80 punktów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 roku 2026 – co najmniej 90 punktów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400" dirty="0">
                <a:ea typeface="Calibri" panose="020F0502020204030204" pitchFamily="34" charset="0"/>
                <a:cs typeface="Times New Roman" panose="02020603050405020304" pitchFamily="18" charset="0"/>
              </a:rPr>
              <a:t>w roku 2027 – co najmniej 85 punktów</a:t>
            </a:r>
            <a:endParaRPr lang="pl-PL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Osoby w wieku 13-18 lat posiadające orzeczenie o znacznym stopniu niepełnosprawności lub orzeczenie o niepełnosprawności ze wskazaniami 7 i 8 (od 2. roku działania Ustawy – roku 2027)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 ukończeniu 65 roku życia - dana osoba będzie miało prawo do asystencji osobistej do upływu okresu, na który zostanie wydana decyzja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8BA4A5E-F9D8-46EB-8F63-BBBC75D33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pPr/>
              <a:t>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5624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>
            <a:extLst>
              <a:ext uri="{FF2B5EF4-FFF2-40B4-BE49-F238E27FC236}">
                <a16:creationId xmlns:a16="http://schemas.microsoft.com/office/drawing/2014/main" id="{94C39744-50FD-4994-B15D-30DCEBBCA7E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211066" y="1"/>
            <a:ext cx="8980934" cy="103498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600" dirty="0"/>
              <a:t>Planowana liczba godzin asystencji osobistej </a:t>
            </a:r>
            <a:r>
              <a:rPr lang="pl-PL" sz="3600" b="0" dirty="0"/>
              <a:t> (art. 6)</a:t>
            </a:r>
            <a:endParaRPr lang="pl-PL" sz="36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3FAE08-2D80-421B-91B8-193E9782A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0694" y="1034981"/>
            <a:ext cx="9201306" cy="5823018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pl-PL" sz="2800" b="1" dirty="0"/>
              <a:t>Osoby w wieku 18-65 lat: </a:t>
            </a:r>
            <a:r>
              <a:rPr lang="pl-PL" sz="2800" dirty="0"/>
              <a:t>30 do 240 godzin miesięcznie</a:t>
            </a:r>
          </a:p>
          <a:p>
            <a:pPr lvl="1">
              <a:lnSpc>
                <a:spcPct val="150000"/>
              </a:lnSpc>
            </a:pPr>
            <a:r>
              <a:rPr lang="pl-PL" sz="2400" dirty="0"/>
              <a:t>W pierwszym roku (2026): maksymalnie 200 godzin miesięcznie</a:t>
            </a:r>
          </a:p>
          <a:p>
            <a:pPr lvl="1">
              <a:lnSpc>
                <a:spcPct val="150000"/>
              </a:lnSpc>
            </a:pPr>
            <a:r>
              <a:rPr lang="pl-PL" sz="2400" dirty="0"/>
              <a:t>W drugim roku (2027): maksymalnie 220 godzin miesięcznie</a:t>
            </a:r>
          </a:p>
          <a:p>
            <a:pPr>
              <a:lnSpc>
                <a:spcPct val="150000"/>
              </a:lnSpc>
            </a:pPr>
            <a:r>
              <a:rPr lang="pl-PL" sz="2800" b="1" dirty="0"/>
              <a:t>Osoby w wieku 13-17 lat: </a:t>
            </a:r>
            <a:r>
              <a:rPr lang="pl-PL" sz="2800" dirty="0"/>
              <a:t>30 do 80 godzin miesięcznie</a:t>
            </a:r>
          </a:p>
          <a:p>
            <a:pPr>
              <a:lnSpc>
                <a:spcPct val="150000"/>
              </a:lnSpc>
            </a:pPr>
            <a:endParaRPr lang="pl-PL" sz="2800" dirty="0"/>
          </a:p>
          <a:p>
            <a:pPr>
              <a:lnSpc>
                <a:spcPct val="150000"/>
              </a:lnSpc>
            </a:pPr>
            <a:r>
              <a:rPr lang="pl-PL" sz="2800" b="1" dirty="0"/>
              <a:t>Składanie wniosków do Wojewódzkiego Zespołu ds. Orzekania o Niepełnosprawności (WZON) o ustalenie prawa do asystencji osobistej: od 5 maja 2026 r.</a:t>
            </a:r>
          </a:p>
          <a:p>
            <a:pPr>
              <a:lnSpc>
                <a:spcPct val="150000"/>
              </a:lnSpc>
            </a:pPr>
            <a:r>
              <a:rPr lang="pl-PL" sz="2800" b="1" dirty="0"/>
              <a:t>Świadczenie asystencji osobistej: od 1 lipca 2026 r.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14865C7-11F1-4DA5-9C0A-256D06FD8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pPr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31118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>
            <a:extLst>
              <a:ext uri="{FF2B5EF4-FFF2-40B4-BE49-F238E27FC236}">
                <a16:creationId xmlns:a16="http://schemas.microsoft.com/office/drawing/2014/main" id="{94C39744-50FD-4994-B15D-30DCEBBCA7E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211066" y="1"/>
            <a:ext cx="8980934" cy="103498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600" dirty="0"/>
              <a:t>Rozliczanie się z godzin asystencji osobistej </a:t>
            </a:r>
            <a:r>
              <a:rPr lang="pl-PL" sz="3600" b="0" dirty="0"/>
              <a:t> (art. 5)</a:t>
            </a:r>
            <a:endParaRPr lang="pl-PL" sz="36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3FAE08-2D80-421B-91B8-193E9782A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0694" y="1034981"/>
            <a:ext cx="9201306" cy="582301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l-PL" sz="2800" dirty="0"/>
              <a:t>Sprawozdawanie się ze zrealizowanych godzin odbywa się </a:t>
            </a:r>
            <a:r>
              <a:rPr lang="pl-PL" sz="2800" b="1" dirty="0"/>
              <a:t>co miesiąc.</a:t>
            </a:r>
          </a:p>
          <a:p>
            <a:pPr>
              <a:lnSpc>
                <a:spcPct val="150000"/>
              </a:lnSpc>
            </a:pPr>
            <a:r>
              <a:rPr lang="pl-PL" sz="2800" dirty="0"/>
              <a:t>Rozliczenie się ze zrealizowanych godzin asystencji odbywa się </a:t>
            </a:r>
            <a:r>
              <a:rPr lang="pl-PL" sz="2800" b="1" dirty="0"/>
              <a:t>co kwartał</a:t>
            </a:r>
            <a:r>
              <a:rPr lang="pl-PL" sz="2800" dirty="0"/>
              <a:t>.</a:t>
            </a:r>
          </a:p>
          <a:p>
            <a:pPr>
              <a:lnSpc>
                <a:spcPct val="150000"/>
              </a:lnSpc>
            </a:pPr>
            <a:r>
              <a:rPr lang="pl-PL" sz="2800" dirty="0"/>
              <a:t>Niewykorzystane godziny przechodzić będą na kolejne miesiące, ale nie będą mogły przekroczyć dwukrotności ustalonej miesięcznej liczby godzin.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pl-PL" sz="2300" dirty="0">
                <a:sym typeface="Wingdings" panose="05000000000000000000" pitchFamily="2" charset="2"/>
              </a:rPr>
              <a:t></a:t>
            </a:r>
            <a:r>
              <a:rPr lang="pl-PL" sz="2300" dirty="0"/>
              <a:t> Przykład: Jan Kowalski ma przyznane 150 godzin miesięcznie, może więc przenieść na kolejne miesiące nie więcej niż 300 godzin.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14865C7-11F1-4DA5-9C0A-256D06FD8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pPr/>
              <a:t>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73626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>
            <a:extLst>
              <a:ext uri="{FF2B5EF4-FFF2-40B4-BE49-F238E27FC236}">
                <a16:creationId xmlns:a16="http://schemas.microsoft.com/office/drawing/2014/main" id="{94C39744-50FD-4994-B15D-30DCEBBCA7E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81130" y="0"/>
            <a:ext cx="9110870" cy="131752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600" dirty="0"/>
              <a:t>Jak będzie można uzyskać prawo do asystencji osobistej?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3FAE08-2D80-421B-91B8-193E9782A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1130" y="1402837"/>
            <a:ext cx="9110870" cy="5455163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pl-PL" sz="2600" dirty="0"/>
              <a:t>Złożenie wniosku w systemie teleinformatycznym</a:t>
            </a:r>
            <a:br>
              <a:rPr lang="pl-PL" sz="2600" dirty="0"/>
            </a:br>
            <a:r>
              <a:rPr lang="pl-PL" sz="2200" dirty="0"/>
              <a:t>(wniosek trafia do Wojewódzkiego Zespołu ds. Orzekania o Niepełnosprawności, </a:t>
            </a:r>
            <a:r>
              <a:rPr lang="pl-PL" sz="2200" dirty="0" err="1"/>
              <a:t>WZONu</a:t>
            </a:r>
            <a:r>
              <a:rPr lang="pl-PL" sz="2200" dirty="0"/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pl-PL" sz="2600" dirty="0"/>
              <a:t>Wypełnienie formularza samooceny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pl-PL" sz="2600" dirty="0"/>
              <a:t>Spotkanie z Zespołem ds. asystencji osobistej (w domu lub lub innym wskazanym miejscu)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pl-PL" sz="2600" dirty="0"/>
              <a:t>Wypełnienie przez Zespół formularza ustalania prawa do asystencji osobistej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pl-PL" sz="2600" dirty="0"/>
              <a:t>Decyzja Zespołu o prawie do asystencji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pl-PL" sz="2000" dirty="0">
                <a:solidFill>
                  <a:schemeClr val="accent4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pl-PL" sz="2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od decyzji przysługiwać będzie odwołanie</a:t>
            </a:r>
            <a:endParaRPr lang="pl-PL" sz="2600" b="1" dirty="0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DB97CD6-A44C-4D80-BC98-53F09CC21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pPr/>
              <a:t>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3325785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1">
      <a:majorFont>
        <a:latin typeface="Lato Heavy"/>
        <a:ea typeface=""/>
        <a:cs typeface=""/>
      </a:majorFont>
      <a:minorFont>
        <a:latin typeface="Lato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systencja osobista_dobre praktyki_prezentacja_wersja dostępna" id="{5D998ACF-CB96-49DE-B1A9-7693C6F1259B}" vid="{7C40D2FC-8BF0-4326-ADDB-3ADC1B55C560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Asystencja osobista_dobre praktyki_prezentacja_wersja dostępna</Template>
  <TotalTime>1631</TotalTime>
  <Words>4121</Words>
  <Application>Microsoft Office PowerPoint</Application>
  <PresentationFormat>Panoramiczny</PresentationFormat>
  <Paragraphs>350</Paragraphs>
  <Slides>50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50</vt:i4>
      </vt:variant>
    </vt:vector>
  </HeadingPairs>
  <TitlesOfParts>
    <vt:vector size="56" baseType="lpstr">
      <vt:lpstr>Arial</vt:lpstr>
      <vt:lpstr>Calibri</vt:lpstr>
      <vt:lpstr>Lato</vt:lpstr>
      <vt:lpstr>Lato Heavy</vt:lpstr>
      <vt:lpstr>Symbol</vt:lpstr>
      <vt:lpstr>Motyw pakietu Office</vt:lpstr>
      <vt:lpstr>Ustawa o asystencji osobistej osób z niepełnosprawnościami UD168</vt:lpstr>
      <vt:lpstr>Charakter  konsultacji publicznych Ustawy  o asystencji osobistej</vt:lpstr>
      <vt:lpstr>Założenia konsultacji publicznych Ustawy</vt:lpstr>
      <vt:lpstr>Plan konsultacji publicznych</vt:lpstr>
      <vt:lpstr>Co określa Ustawa?</vt:lpstr>
      <vt:lpstr>Kto będzie mógł ubiegać się o prawo do asystencji? (art. 3 i 4)</vt:lpstr>
      <vt:lpstr>Planowana liczba godzin asystencji osobistej  (art. 6)</vt:lpstr>
      <vt:lpstr>Rozliczanie się z godzin asystencji osobistej  (art. 5)</vt:lpstr>
      <vt:lpstr>Jak będzie można uzyskać prawo do asystencji osobistej?</vt:lpstr>
      <vt:lpstr>Kto może złożyć wniosek o ustalenie prawa do asystencji osobistej (art. 7 ust. 1)</vt:lpstr>
      <vt:lpstr>Wniosek osoby ubezwłasnowolnionej o ustalenie prawa do asystencji osobistej (art. 7 ust. 2) </vt:lpstr>
      <vt:lpstr>Wsparcie powiatu w złożeniu wniosku (art. 7 ust. 10)</vt:lpstr>
      <vt:lpstr>Zespół ds. ustalania prawa do asystencji osobistej (art. 8 ust. 3-4)</vt:lpstr>
      <vt:lpstr>Prawo do asystencji osobistej (art. 8)</vt:lpstr>
      <vt:lpstr>Decyzja w zakresie ustalenia prawa do asystencji osobistej (art. 8 ust. 6-7)</vt:lpstr>
      <vt:lpstr>Decyzja w zakresie ustalenia prawa do asystencji osobistej (art. 8 ust. 8)</vt:lpstr>
      <vt:lpstr>Wniosek o ponowne rozpatrzenie sprawy  (art. 8 ust. 10)</vt:lpstr>
      <vt:lpstr>Wybór sposobu realizacji/zapewnienia asystencji osobistej</vt:lpstr>
      <vt:lpstr>Asystent osobisty (art. 11) </vt:lpstr>
      <vt:lpstr>Kontrakt trójstronny – proponowany zakres (art. 12)</vt:lpstr>
      <vt:lpstr>Kto będzie mógł zostać asystentem? (art. 16)</vt:lpstr>
      <vt:lpstr>Proponowane warunki zatrudnienia i pracy asystenta (art. 11 i 14)</vt:lpstr>
      <vt:lpstr>Proponowane warunki zatrudnienia i pracy asystenta cd. (art. 16)</vt:lpstr>
      <vt:lpstr>Proponowane wyłączenia jednoczesnego realizowania usług (art. 23)</vt:lpstr>
      <vt:lpstr>Zawieszenie prawa do asystencji (art. 21 ust. 1)</vt:lpstr>
      <vt:lpstr>Proponowane miejsce nieświadczenia asystencji (art. 21 ust. 2)</vt:lpstr>
      <vt:lpstr>Proponowane przyczyny zmniejszenia liczby godzin asystencji (o 50%) (art. 22)</vt:lpstr>
      <vt:lpstr>Proponowane przyczyny zwrotu środków na asystencję osobistą (art. 25)</vt:lpstr>
      <vt:lpstr>Realizatorzy asystencji osobistej (art. 26 ust. 1-2)</vt:lpstr>
      <vt:lpstr>Podmioty wpisane do Rejestru Realizatorów Asystencji Osobistej (art. 26 ust. 2)</vt:lpstr>
      <vt:lpstr>Podmioty wpisane do Rejestru Realizatorów Asystencji Osobistej (art. 26 ust. 2) cd.</vt:lpstr>
      <vt:lpstr>Zadania realizatora asystencji osobistej (art. 26 ust. 3) (1 z 3)</vt:lpstr>
      <vt:lpstr>Zadania realizatora asystencji osobistej (art. 26 ust. 3) (2 z 3)</vt:lpstr>
      <vt:lpstr>Zadania realizatora asystencji osobistej (art. 26 ust. 3) (3 z 3)</vt:lpstr>
      <vt:lpstr>Zasady dot. realizatorów asystencji osobistej (art. 26)</vt:lpstr>
      <vt:lpstr>Wpis do rejestru realizatorów asystencji osobistej (art. 27)</vt:lpstr>
      <vt:lpstr>Wpis do rejestru realizatorów asystencji osobistej (art. 27) cd.</vt:lpstr>
      <vt:lpstr>Zadania koordynatora asystencji osobistej (art. 28)</vt:lpstr>
      <vt:lpstr>Kompetencje i kwalifikacje koordynatora asystencji osobistej (art. 28)</vt:lpstr>
      <vt:lpstr>Szkolenia i usługi wspierające (art. 28 i 29)</vt:lpstr>
      <vt:lpstr>Szkolenia i usługi wspierające cd. (art. 29)</vt:lpstr>
      <vt:lpstr>Proponowane zadania powiatu (art. 30-31)</vt:lpstr>
      <vt:lpstr>Proponowane zadania Pełnomocnika rządu ds. osób niepełnosprawnych (art. 32)</vt:lpstr>
      <vt:lpstr>Proponowane zadania Pełnomocnika rządu ds. osób niepełnosprawnych cd. (art. 32)</vt:lpstr>
      <vt:lpstr>Proponowane zadania ZUSu (art. 33)</vt:lpstr>
      <vt:lpstr>Finansowanie zadań z zakresu asystencji osobistej (art. 48)</vt:lpstr>
      <vt:lpstr>Finansowanie zadań z zakresu asystencji osobistej cd. (art. 48)</vt:lpstr>
      <vt:lpstr>Administracyjne kary pieniężne (art. 49)</vt:lpstr>
      <vt:lpstr>Jak zgłosić swoje uwagi?</vt:lpstr>
      <vt:lpstr>Dziękujemy!  Czekamy  na Państwa  dalsze uwagi!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Asystencja osobista</dc:title>
  <dc:creator>Zawisny Adam</dc:creator>
  <cp:lastModifiedBy>Dąbrowska Ewa</cp:lastModifiedBy>
  <cp:revision>41</cp:revision>
  <dcterms:created xsi:type="dcterms:W3CDTF">2024-12-19T21:02:14Z</dcterms:created>
  <dcterms:modified xsi:type="dcterms:W3CDTF">2025-01-15T13:21:49Z</dcterms:modified>
</cp:coreProperties>
</file>