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  <p:sldId id="261" r:id="rId3"/>
    <p:sldId id="265" r:id="rId4"/>
    <p:sldId id="284" r:id="rId5"/>
    <p:sldId id="285" r:id="rId6"/>
    <p:sldId id="287" r:id="rId7"/>
    <p:sldId id="288" r:id="rId8"/>
    <p:sldId id="290" r:id="rId9"/>
    <p:sldId id="305" r:id="rId10"/>
    <p:sldId id="299" r:id="rId11"/>
    <p:sldId id="307" r:id="rId12"/>
    <p:sldId id="308" r:id="rId13"/>
    <p:sldId id="309" r:id="rId14"/>
    <p:sldId id="286" r:id="rId15"/>
    <p:sldId id="300" r:id="rId16"/>
    <p:sldId id="301" r:id="rId17"/>
    <p:sldId id="306" r:id="rId18"/>
    <p:sldId id="291" r:id="rId19"/>
    <p:sldId id="292" r:id="rId20"/>
    <p:sldId id="293" r:id="rId21"/>
    <p:sldId id="303" r:id="rId22"/>
    <p:sldId id="294" r:id="rId23"/>
    <p:sldId id="304" r:id="rId24"/>
    <p:sldId id="296" r:id="rId25"/>
    <p:sldId id="297" r:id="rId26"/>
    <p:sldId id="298" r:id="rId27"/>
    <p:sldId id="302" r:id="rId28"/>
    <p:sldId id="283" r:id="rId29"/>
  </p:sldIdLst>
  <p:sldSz cx="18288000" cy="10287000"/>
  <p:notesSz cx="6858000" cy="9144000"/>
  <p:embeddedFontLst>
    <p:embeddedFont>
      <p:font typeface="Lato" panose="020B0604020202020204" charset="-18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CCFAA06-E4EE-482E-86FF-723F47988100}">
          <p14:sldIdLst>
            <p14:sldId id="260"/>
            <p14:sldId id="261"/>
            <p14:sldId id="265"/>
            <p14:sldId id="284"/>
            <p14:sldId id="285"/>
            <p14:sldId id="287"/>
            <p14:sldId id="288"/>
            <p14:sldId id="290"/>
            <p14:sldId id="305"/>
            <p14:sldId id="299"/>
            <p14:sldId id="307"/>
            <p14:sldId id="308"/>
            <p14:sldId id="309"/>
            <p14:sldId id="286"/>
            <p14:sldId id="300"/>
            <p14:sldId id="301"/>
          </p14:sldIdLst>
        </p14:section>
        <p14:section name="Sekcja bez tytułu" id="{DB73BD35-FB36-42E4-A4E8-73206CE4CD75}">
          <p14:sldIdLst>
            <p14:sldId id="306"/>
            <p14:sldId id="291"/>
            <p14:sldId id="292"/>
            <p14:sldId id="293"/>
            <p14:sldId id="303"/>
            <p14:sldId id="294"/>
            <p14:sldId id="304"/>
            <p14:sldId id="296"/>
            <p14:sldId id="297"/>
            <p14:sldId id="298"/>
            <p14:sldId id="30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833"/>
    <a:srgbClr val="12203A"/>
    <a:srgbClr val="27457B"/>
    <a:srgbClr val="152543"/>
    <a:srgbClr val="D91936"/>
    <a:srgbClr val="47A454"/>
    <a:srgbClr val="403B43"/>
    <a:srgbClr val="F9D600"/>
    <a:srgbClr val="6ADBD4"/>
    <a:srgbClr val="6D1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51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21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7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52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22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0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5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88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8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84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92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16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3" y="480226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pl-PL" sz="5400" b="1" dirty="0" smtClean="0">
              <a:solidFill>
                <a:schemeClr val="accent4"/>
              </a:solidFill>
              <a:latin typeface="Lato" panose="020F0502020204030203" pitchFamily="34" charset="-18"/>
            </a:endParaRPr>
          </a:p>
        </p:txBody>
      </p:sp>
      <p:sp>
        <p:nvSpPr>
          <p:cNvPr id="2" name="Prostokąt 1" title="Treść slajdu"/>
          <p:cNvSpPr/>
          <p:nvPr/>
        </p:nvSpPr>
        <p:spPr>
          <a:xfrm>
            <a:off x="4389033" y="1625601"/>
            <a:ext cx="12723310" cy="7600042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spcAft>
                <a:spcPts val="3000"/>
              </a:spcAft>
            </a:pPr>
            <a:endParaRPr lang="pl-PL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0"/>
              </a:spcAft>
            </a:pPr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Edukacja </a:t>
            </a:r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wsparcie </a:t>
            </a:r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systemie oświaty </a:t>
            </a:r>
          </a:p>
          <a:p>
            <a:pPr algn="ctr">
              <a:spcAft>
                <a:spcPts val="3000"/>
              </a:spcAft>
            </a:pPr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dzieci </a:t>
            </a:r>
            <a:r>
              <a:rPr lang="pl-P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uczniów </a:t>
            </a:r>
            <a:r>
              <a:rPr lang="pl-P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niesłyszących i słabosłyszących </a:t>
            </a:r>
          </a:p>
          <a:p>
            <a:pPr algn="ctr"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0"/>
              </a:spcAft>
            </a:pPr>
            <a:endParaRPr lang="pl-PL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0"/>
              </a:spcAft>
            </a:pPr>
            <a:endParaRPr lang="pl-PL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0"/>
              </a:spcAft>
            </a:pP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Posiedzenie Zespołu do spraw wykonywania postanowień</a:t>
            </a:r>
            <a:r>
              <a:rPr lang="pl-P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Konwencji o prawach osób niepełnosprawnych</a:t>
            </a:r>
            <a:r>
              <a:rPr lang="pl-PL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0"/>
              </a:spcAft>
            </a:pP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września 2021 </a:t>
            </a: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endParaRPr lang="pl-P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1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6549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uczniów </a:t>
            </a: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szkołach, </a:t>
            </a: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danych SIO</a:t>
            </a: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 na dzień 30 września 2020 r.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spcAft>
                <a:spcPts val="3000"/>
              </a:spcAft>
            </a:pP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W </a:t>
            </a:r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2020 r. we wszystkich typach i rodzajach szkół naukę pobierało </a:t>
            </a:r>
            <a:r>
              <a:rPr lang="pl-PL" sz="3200" b="1" dirty="0" smtClean="0">
                <a:solidFill>
                  <a:srgbClr val="FFFF00"/>
                </a:solidFill>
                <a:latin typeface="Lato" panose="020F0502020204030203" pitchFamily="34" charset="-18"/>
              </a:rPr>
              <a:t>4 627 414 uczniów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, w tym </a:t>
            </a:r>
            <a:r>
              <a:rPr lang="pl-PL" sz="3200" b="1" dirty="0" smtClean="0">
                <a:solidFill>
                  <a:srgbClr val="FFFF00"/>
                </a:solidFill>
                <a:latin typeface="Lato" panose="020F0502020204030203" pitchFamily="34" charset="-18"/>
              </a:rPr>
              <a:t>176 </a:t>
            </a:r>
            <a:r>
              <a:rPr lang="pl-PL" sz="3200" b="1" dirty="0">
                <a:solidFill>
                  <a:srgbClr val="FFFF00"/>
                </a:solidFill>
                <a:latin typeface="Lato" panose="020F0502020204030203" pitchFamily="34" charset="-18"/>
              </a:rPr>
              <a:t>039 uczniów niepełnosprawnych </a:t>
            </a:r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posiadających orzeczenie o potrzebie kształcenia 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specjalnego</a:t>
            </a:r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 </a:t>
            </a:r>
            <a:r>
              <a:rPr lang="pl-PL" sz="3200" dirty="0" smtClean="0">
                <a:solidFill>
                  <a:srgbClr val="FFFF00"/>
                </a:solidFill>
                <a:latin typeface="Lato" panose="020F0502020204030203" pitchFamily="34" charset="-18"/>
              </a:rPr>
              <a:t>(</a:t>
            </a:r>
            <a:r>
              <a:rPr lang="pl-PL" sz="3200" b="1" dirty="0" smtClean="0">
                <a:solidFill>
                  <a:srgbClr val="FFFF00"/>
                </a:solidFill>
                <a:latin typeface="Lato" panose="020F0502020204030203" pitchFamily="34" charset="-18"/>
              </a:rPr>
              <a:t>1 638</a:t>
            </a:r>
            <a:r>
              <a:rPr lang="pl-PL" sz="3200" dirty="0" smtClean="0">
                <a:solidFill>
                  <a:srgbClr val="FFFF00"/>
                </a:solidFill>
                <a:latin typeface="Lato" panose="020F0502020204030203" pitchFamily="34" charset="-18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orzeczeń wydanych ze względu na </a:t>
            </a:r>
            <a:r>
              <a:rPr lang="pl-PL" sz="3200" b="1" dirty="0" smtClean="0">
                <a:solidFill>
                  <a:srgbClr val="FFFF00"/>
                </a:solidFill>
                <a:latin typeface="Lato" panose="020F0502020204030203" pitchFamily="34" charset="-18"/>
              </a:rPr>
              <a:t>niesłyszenie</a:t>
            </a:r>
            <a:r>
              <a:rPr lang="pl-PL" sz="3200" dirty="0" smtClean="0">
                <a:solidFill>
                  <a:srgbClr val="FFFF00"/>
                </a:solidFill>
                <a:latin typeface="Lato" panose="020F0502020204030203" pitchFamily="34" charset="-18"/>
              </a:rPr>
              <a:t>, </a:t>
            </a:r>
            <a:r>
              <a:rPr lang="pl-PL" sz="3200" b="1" dirty="0" smtClean="0">
                <a:solidFill>
                  <a:srgbClr val="FFFF00"/>
                </a:solidFill>
                <a:latin typeface="Lato" panose="020F0502020204030203" pitchFamily="34" charset="-18"/>
              </a:rPr>
              <a:t>9 157</a:t>
            </a:r>
            <a:r>
              <a:rPr lang="pl-PL" sz="3200" dirty="0" smtClean="0">
                <a:solidFill>
                  <a:srgbClr val="FFFF00"/>
                </a:solidFill>
                <a:latin typeface="Lato" panose="020F0502020204030203" pitchFamily="34" charset="-18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orzeczeń wydanych ze względu na </a:t>
            </a:r>
            <a:r>
              <a:rPr lang="pl-PL" sz="3200" dirty="0" smtClean="0">
                <a:solidFill>
                  <a:srgbClr val="FFFF00"/>
                </a:solidFill>
                <a:latin typeface="Lato" panose="020F0502020204030203" pitchFamily="34" charset="-18"/>
              </a:rPr>
              <a:t>słabe słyszenie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).</a:t>
            </a:r>
          </a:p>
          <a:p>
            <a:pPr>
              <a:spcAft>
                <a:spcPts val="3000"/>
              </a:spcAft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Największa liczba uczniów niepełnosprawnych uczęszczała do </a:t>
            </a:r>
            <a:r>
              <a:rPr lang="pl-PL" sz="3200" b="1" dirty="0">
                <a:solidFill>
                  <a:srgbClr val="FFFF00"/>
                </a:solidFill>
                <a:latin typeface="Lato" panose="020F0502020204030203" pitchFamily="34" charset="-18"/>
              </a:rPr>
              <a:t>szkół ogólnodostępnych – 109 378 uczniów</a:t>
            </a:r>
            <a:r>
              <a:rPr lang="pl-PL" sz="3200" dirty="0">
                <a:solidFill>
                  <a:srgbClr val="FFFF00"/>
                </a:solidFill>
                <a:latin typeface="Lato" panose="020F0502020204030203" pitchFamily="34" charset="-18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(co </a:t>
            </a:r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stanowiło 62% wszystkich uczniów niepełnosprawnych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), w tym  </a:t>
            </a:r>
            <a:r>
              <a:rPr lang="pl-PL" sz="3200" b="1" dirty="0" smtClean="0">
                <a:solidFill>
                  <a:srgbClr val="FFFF00"/>
                </a:solidFill>
                <a:latin typeface="Lato" panose="020F0502020204030203" pitchFamily="34" charset="-18"/>
              </a:rPr>
              <a:t>834 uczniów niesłyszącyc</a:t>
            </a:r>
            <a:r>
              <a:rPr lang="pl-PL" sz="3200" dirty="0" smtClean="0">
                <a:solidFill>
                  <a:srgbClr val="FFFF00"/>
                </a:solidFill>
                <a:latin typeface="Lato" panose="020F0502020204030203" pitchFamily="34" charset="-18"/>
              </a:rPr>
              <a:t>h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, </a:t>
            </a:r>
            <a:r>
              <a:rPr lang="pl-PL" sz="3200" b="1" dirty="0" smtClean="0">
                <a:solidFill>
                  <a:srgbClr val="FFFF00"/>
                </a:solidFill>
                <a:latin typeface="Lato" panose="020F0502020204030203" pitchFamily="34" charset="-18"/>
              </a:rPr>
              <a:t>8 302 uczniów słabosłyszących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. </a:t>
            </a:r>
          </a:p>
          <a:p>
            <a:pPr>
              <a:spcAft>
                <a:spcPts val="3000"/>
              </a:spcAft>
            </a:pP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Natomiast </a:t>
            </a:r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do </a:t>
            </a:r>
            <a:r>
              <a:rPr lang="pl-PL" sz="3200" b="1" dirty="0">
                <a:solidFill>
                  <a:srgbClr val="FFFF00"/>
                </a:solidFill>
                <a:latin typeface="Lato" panose="020F0502020204030203" pitchFamily="34" charset="-18"/>
              </a:rPr>
              <a:t>szkół specjalnych uczęszczało 63 779 uczniów </a:t>
            </a:r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(36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%) - w tym </a:t>
            </a:r>
            <a:r>
              <a:rPr lang="pl-PL" sz="3200" b="1" dirty="0" smtClean="0">
                <a:solidFill>
                  <a:srgbClr val="FFFF00"/>
                </a:solidFill>
                <a:latin typeface="Lato" panose="020F0502020204030203" pitchFamily="34" charset="-18"/>
              </a:rPr>
              <a:t>783 uczniów niesłyszących 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i </a:t>
            </a:r>
            <a:r>
              <a:rPr lang="pl-PL" sz="3200" b="1" dirty="0" smtClean="0">
                <a:solidFill>
                  <a:srgbClr val="FFFF00"/>
                </a:solidFill>
                <a:latin typeface="Lato" panose="020F0502020204030203" pitchFamily="34" charset="-18"/>
              </a:rPr>
              <a:t>734 uczniów słabosłyszących,</a:t>
            </a:r>
          </a:p>
          <a:p>
            <a:pPr>
              <a:spcAft>
                <a:spcPts val="3000"/>
              </a:spcAft>
            </a:pP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a </a:t>
            </a:r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do </a:t>
            </a:r>
            <a:r>
              <a:rPr lang="pl-PL" sz="3200" b="1" dirty="0">
                <a:solidFill>
                  <a:srgbClr val="FFFF00"/>
                </a:solidFill>
                <a:latin typeface="Lato" panose="020F0502020204030203" pitchFamily="34" charset="-18"/>
              </a:rPr>
              <a:t>szkół integracyjnych 2 882 uczniów 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(</a:t>
            </a:r>
            <a:r>
              <a:rPr lang="pl-PL" sz="3200" dirty="0">
                <a:solidFill>
                  <a:schemeClr val="bg1"/>
                </a:solidFill>
                <a:latin typeface="Lato" panose="020F0502020204030203" pitchFamily="34" charset="-18"/>
              </a:rPr>
              <a:t>2</a:t>
            </a:r>
            <a:r>
              <a:rPr lang="pl-PL" sz="3200" dirty="0" smtClean="0">
                <a:solidFill>
                  <a:schemeClr val="bg1"/>
                </a:solidFill>
                <a:latin typeface="Lato" panose="020F0502020204030203" pitchFamily="34" charset="-18"/>
              </a:rPr>
              <a:t>%) – w tym </a:t>
            </a:r>
            <a:r>
              <a:rPr lang="pl-PL" sz="3200" b="1" dirty="0" smtClean="0">
                <a:solidFill>
                  <a:srgbClr val="FFFF00"/>
                </a:solidFill>
                <a:latin typeface="Lato" panose="020F0502020204030203" pitchFamily="34" charset="-18"/>
              </a:rPr>
              <a:t>21 uczniów niesłyszących </a:t>
            </a:r>
            <a:r>
              <a:rPr lang="pl-PL" sz="3200" b="1" dirty="0" smtClean="0">
                <a:solidFill>
                  <a:schemeClr val="bg1"/>
                </a:solidFill>
                <a:latin typeface="Lato" panose="020F0502020204030203" pitchFamily="34" charset="-18"/>
              </a:rPr>
              <a:t>i</a:t>
            </a:r>
            <a:r>
              <a:rPr lang="pl-PL" sz="3200" b="1" dirty="0" smtClean="0">
                <a:solidFill>
                  <a:srgbClr val="FFFF00"/>
                </a:solidFill>
                <a:latin typeface="Lato" panose="020F0502020204030203" pitchFamily="34" charset="-18"/>
              </a:rPr>
              <a:t> 121 uczniów słabosłyszących.</a:t>
            </a:r>
            <a:endParaRPr lang="pl-PL" sz="3200" b="1" dirty="0">
              <a:solidFill>
                <a:srgbClr val="FFFF00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0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0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6549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uczniów z orzeczeniami o potrzebie kształcenia specjalnego w </a:t>
            </a:r>
            <a:r>
              <a:rPr lang="pl-P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szkołach ogólnodostępnych</a:t>
            </a: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wg danych SIO, stan na dzień 30 września 2020 r.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spcAft>
                <a:spcPts val="3000"/>
              </a:spcAft>
            </a:pPr>
            <a:endParaRPr lang="pl-PL" sz="3200" b="1" dirty="0" smtClean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720" y="2357689"/>
            <a:ext cx="11512721" cy="66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6549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uczniów z orzeczeniami o potrzebie kształcenia specjalnego w </a:t>
            </a:r>
            <a:r>
              <a:rPr lang="pl-P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szkołach specjalnych </a:t>
            </a: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danych SIO, </a:t>
            </a: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 </a:t>
            </a: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dzień 30 września 2020 r.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spcAft>
                <a:spcPts val="3000"/>
              </a:spcAft>
            </a:pPr>
            <a:endParaRPr lang="pl-PL" sz="3200" b="1" dirty="0" smtClean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747" y="2399880"/>
            <a:ext cx="11864668" cy="64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6549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uczniów z orzeczeniami o potrzebie kształcenia specjalnego w </a:t>
            </a:r>
            <a:r>
              <a:rPr lang="pl-P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szkołach integracyjnych </a:t>
            </a: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danych SIO, </a:t>
            </a: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 </a:t>
            </a:r>
            <a:r>
              <a:rPr lang="pl-P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dzień 30 września 2020 r.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spcAft>
                <a:spcPts val="3000"/>
              </a:spcAft>
            </a:pPr>
            <a:endParaRPr lang="pl-PL" sz="3200" b="1" dirty="0" smtClean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895" y="3098973"/>
            <a:ext cx="14232344" cy="46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6549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Dzieci/uczniowie niesłyszący i słabosłyszący</a:t>
            </a:r>
            <a:endParaRPr lang="pl-P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 title="Treść slajdu"/>
          <p:cNvSpPr/>
          <p:nvPr/>
        </p:nvSpPr>
        <p:spPr>
          <a:xfrm>
            <a:off x="4175628" y="1359243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endParaRPr lang="pl-PL" sz="3200" b="1" dirty="0" smtClean="0">
              <a:solidFill>
                <a:srgbClr val="FFFF00"/>
              </a:solidFill>
            </a:endParaRPr>
          </a:p>
          <a:p>
            <a:endParaRPr lang="pl-PL" sz="3200" b="1" dirty="0">
              <a:solidFill>
                <a:srgbClr val="FFFF00"/>
              </a:solidFill>
            </a:endParaRPr>
          </a:p>
          <a:p>
            <a:r>
              <a:rPr lang="pl-PL" sz="3200" b="1" dirty="0" smtClean="0">
                <a:solidFill>
                  <a:srgbClr val="FFFF00"/>
                </a:solidFill>
              </a:rPr>
              <a:t>Wczesne </a:t>
            </a:r>
            <a:r>
              <a:rPr lang="pl-PL" sz="3200" b="1" dirty="0">
                <a:solidFill>
                  <a:srgbClr val="FFFF00"/>
                </a:solidFill>
              </a:rPr>
              <a:t>wykrywanie uszkodzeń (badania przesiewowe noworodków), protezowanie, </a:t>
            </a:r>
            <a:r>
              <a:rPr lang="pl-PL" sz="3200" b="1" dirty="0" smtClean="0">
                <a:solidFill>
                  <a:srgbClr val="FFFF00"/>
                </a:solidFill>
              </a:rPr>
              <a:t>wspomaganie </a:t>
            </a:r>
            <a:r>
              <a:rPr lang="pl-PL" sz="3200" b="1" dirty="0">
                <a:solidFill>
                  <a:srgbClr val="FFFF00"/>
                </a:solidFill>
              </a:rPr>
              <a:t>wczesnego rozwoju i wychowanie językowe oraz terapia logopedyczna w okresie niemowlęcym, </a:t>
            </a:r>
            <a:r>
              <a:rPr lang="pl-PL" sz="3200" b="1" dirty="0" err="1">
                <a:solidFill>
                  <a:srgbClr val="FFFF00"/>
                </a:solidFill>
              </a:rPr>
              <a:t>poniemowlęcym</a:t>
            </a:r>
            <a:r>
              <a:rPr lang="pl-PL" sz="3200" b="1" dirty="0">
                <a:solidFill>
                  <a:srgbClr val="FFFF00"/>
                </a:solidFill>
              </a:rPr>
              <a:t> i </a:t>
            </a:r>
            <a:r>
              <a:rPr lang="pl-PL" sz="3200" b="1" dirty="0" smtClean="0">
                <a:solidFill>
                  <a:srgbClr val="FFFF00"/>
                </a:solidFill>
              </a:rPr>
              <a:t>przedszkolnym,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sprawiły</a:t>
            </a:r>
            <a:r>
              <a:rPr lang="pl-PL" sz="3200" dirty="0">
                <a:solidFill>
                  <a:schemeClr val="bg1"/>
                </a:solidFill>
              </a:rPr>
              <a:t>, że do szkół trafiają w większości dzieci, które </a:t>
            </a:r>
            <a:r>
              <a:rPr lang="pl-PL" sz="3200" b="1" dirty="0">
                <a:solidFill>
                  <a:srgbClr val="FFFF00"/>
                </a:solidFill>
              </a:rPr>
              <a:t>mimo uszkodzenia słuchu są funkcjonalnie słyszące lub </a:t>
            </a:r>
            <a:r>
              <a:rPr lang="pl-PL" sz="3200" b="1" dirty="0" smtClean="0">
                <a:solidFill>
                  <a:srgbClr val="FFFF00"/>
                </a:solidFill>
              </a:rPr>
              <a:t>słabosłyszące</a:t>
            </a:r>
            <a:r>
              <a:rPr lang="pl-PL" sz="3200" dirty="0" smtClean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i mogą – przy odpowiednim wsparciu – uczyć się  razem ze słyszącymi (w integracji lub indywidualnej inkluzji). </a:t>
            </a:r>
            <a:endParaRPr lang="pl-PL" sz="3200" dirty="0" smtClean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2800" i="1" dirty="0">
                <a:solidFill>
                  <a:schemeClr val="bg1"/>
                </a:solidFill>
              </a:rPr>
              <a:t>Źródło: Kazimiera </a:t>
            </a:r>
            <a:r>
              <a:rPr lang="pl-PL" sz="2800" i="1" dirty="0" smtClean="0">
                <a:solidFill>
                  <a:schemeClr val="bg1"/>
                </a:solidFill>
              </a:rPr>
              <a:t>Krakowiak, Katolicki </a:t>
            </a:r>
            <a:r>
              <a:rPr lang="pl-PL" sz="2800" i="1" dirty="0">
                <a:solidFill>
                  <a:schemeClr val="bg1"/>
                </a:solidFill>
              </a:rPr>
              <a:t>Uniwersytet Lubelski Jana Pawła </a:t>
            </a:r>
            <a:r>
              <a:rPr lang="pl-PL" sz="2800" i="1" dirty="0" smtClean="0">
                <a:solidFill>
                  <a:schemeClr val="bg1"/>
                </a:solidFill>
              </a:rPr>
              <a:t>II Pedagogiczno-logopedyczna analiza. Modelu </a:t>
            </a:r>
            <a:r>
              <a:rPr lang="pl-PL" sz="2800" i="1" dirty="0">
                <a:solidFill>
                  <a:schemeClr val="bg1"/>
                </a:solidFill>
              </a:rPr>
              <a:t>edukacji dwujęzycznej dzieci głuchych </a:t>
            </a: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60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6549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Dzieci/uczniowie niesłyszący i słabosłyszący</a:t>
            </a:r>
            <a:endParaRPr lang="pl-P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 title="Treść slajdu"/>
          <p:cNvSpPr/>
          <p:nvPr/>
        </p:nvSpPr>
        <p:spPr>
          <a:xfrm>
            <a:off x="4246561" y="1346886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grupa uczniów potrzebuje odpowiednich metod wsparcia: </a:t>
            </a:r>
            <a:endPara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dobrego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dostępu do dźwięków, </a:t>
            </a:r>
            <a:endParaRPr lang="pl-PL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trafnie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dobranych metod wychowania językowego, </a:t>
            </a:r>
            <a:endParaRPr lang="pl-PL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ustawicznej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opieki logopedycznej, </a:t>
            </a:r>
            <a:endParaRPr lang="pl-PL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wsparcia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nauczycieli rozumiejących ich specjalne potrzeby, </a:t>
            </a:r>
            <a:endParaRPr lang="pl-PL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specjalistycznych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podręczników, </a:t>
            </a:r>
            <a:endParaRPr lang="pl-PL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urządzeń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informatyczno-komunikacyjnych i powszechności napisów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zwłaszcza speech to </a:t>
            </a:r>
            <a:r>
              <a:rPr lang="pl-PL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Uczniowie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tej grupy nie odczuwają potrzeby poznawania języka migowego, ale raczej dążą do opanowania na wysokim poziomie kolejnych języków dźwiękowych </a:t>
            </a: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powodzeniem uczą się języka angielskiego (polscy pedagodzy mają w tej dziedzinie wybitne osiągnięcia). </a:t>
            </a:r>
            <a:endPara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Trzeba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też brać pod uwagę fakt, że 95% dzieci z uszkodzeniami słuchu ma rodziców słyszących, którzy nie znają języka migowego i rozmawiają z dziećmi po polsku</a:t>
            </a: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i="1" dirty="0">
                <a:solidFill>
                  <a:schemeClr val="bg1"/>
                </a:solidFill>
              </a:rPr>
              <a:t>Źródło: Kazimiera Krakowiak, Katolicki Uniwersytet Lubelski Jana Pawła II Pedagogiczno-logopedyczna analiza. Modelu edukacji dwujęzycznej dzieci głuchych </a:t>
            </a:r>
          </a:p>
          <a:p>
            <a:endParaRPr lang="pl-P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48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6549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Dzieci/uczniowie niesłyszący i słabosłyszący</a:t>
            </a:r>
            <a:endParaRPr lang="pl-P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 title="Treść slajdu"/>
          <p:cNvSpPr/>
          <p:nvPr/>
        </p:nvSpPr>
        <p:spPr>
          <a:xfrm>
            <a:off x="4246561" y="1346886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Istnieją </a:t>
            </a: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grupy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uczniów z uszkodzeniami słuchu, które potrzebują </a:t>
            </a: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korzystania </a:t>
            </a:r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języka </a:t>
            </a:r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migowego</a:t>
            </a: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są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niesłyszące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dzieci niesłyszących rodziców, których pierwszym językiem jest język migowy,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dzieci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najgłębszymi i specyficznymi uszkodzeniami słuchu,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których zastosowanie aparatów słuchowych i/lub implantów nie przynosi pożądanych efektów</a:t>
            </a: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iczba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uczniów, którzy potrzebują stosowania języka migowego w nauczaniu, zmniejsza się z roku na rok. </a:t>
            </a: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Niesłyszące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dzieci rodziców niesłyszących stanowią około 5% populacji dzieci z uszkodzeniami słuchu, ale większość z nich ma umiarkowane uszkodzenie i z zastosowaniem aparatów słuchowych może </a:t>
            </a: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powodzeniem uczyć się języka dźwiękowego w mowie i w piśmie. </a:t>
            </a:r>
          </a:p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Natomiast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zjawisko nieskuteczności aparatów i implantów słuchowych </a:t>
            </a: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dotyczy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około 30% dzieci z najgłębszymi uszkodzeniami słuchu, co oznacza </a:t>
            </a: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nieliczne </a:t>
            </a:r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przypadki w skali kraju (kilkoro dzieci w skali roku</a:t>
            </a:r>
            <a:r>
              <a:rPr lang="pl-PL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pl-PL" sz="320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i="1" dirty="0">
                <a:solidFill>
                  <a:schemeClr val="bg1"/>
                </a:solidFill>
              </a:rPr>
              <a:t>Źródło: Kazimiera Krakowiak, Katolicki Uniwersytet Lubelski Jana Pawła II Pedagogiczno-logopedyczna analiza. Modelu edukacji dwujęzycznej dzieci głuchych </a:t>
            </a:r>
          </a:p>
          <a:p>
            <a:endParaRPr lang="pl-PL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35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6549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Dzieci/uczniowie niesłyszący i słabosłyszący</a:t>
            </a:r>
            <a:endParaRPr lang="pl-P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Dla dzieci i młodzieży </a:t>
            </a:r>
            <a:r>
              <a:rPr lang="pl-PL" sz="3200" dirty="0" smtClean="0">
                <a:solidFill>
                  <a:schemeClr val="bg1"/>
                </a:solidFill>
              </a:rPr>
              <a:t>niesłyszących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b="1" dirty="0" smtClean="0">
                <a:solidFill>
                  <a:srgbClr val="FFFF00"/>
                </a:solidFill>
              </a:rPr>
              <a:t>nauka </a:t>
            </a:r>
            <a:r>
              <a:rPr lang="pl-PL" sz="3200" b="1" dirty="0">
                <a:solidFill>
                  <a:srgbClr val="FFFF00"/>
                </a:solidFill>
              </a:rPr>
              <a:t>języka </a:t>
            </a:r>
            <a:r>
              <a:rPr lang="pl-PL" sz="3200" b="1" dirty="0" smtClean="0">
                <a:solidFill>
                  <a:srgbClr val="FFFF00"/>
                </a:solidFill>
              </a:rPr>
              <a:t>migowego </a:t>
            </a:r>
            <a:r>
              <a:rPr lang="pl-PL" sz="3200" dirty="0" smtClean="0">
                <a:solidFill>
                  <a:schemeClr val="bg1"/>
                </a:solidFill>
              </a:rPr>
              <a:t>lub</a:t>
            </a:r>
            <a:r>
              <a:rPr lang="pl-PL" sz="3200" b="1" dirty="0" smtClean="0">
                <a:solidFill>
                  <a:srgbClr val="FFFF00"/>
                </a:solidFill>
              </a:rPr>
              <a:t> </a:t>
            </a:r>
            <a:r>
              <a:rPr lang="pl-PL" sz="3200" b="1" dirty="0">
                <a:solidFill>
                  <a:srgbClr val="FFFF00"/>
                </a:solidFill>
              </a:rPr>
              <a:t>innych alternatywnych metod komunikacji </a:t>
            </a:r>
            <a:r>
              <a:rPr lang="pl-PL" sz="3200" dirty="0" smtClean="0">
                <a:solidFill>
                  <a:schemeClr val="bg1"/>
                </a:solidFill>
              </a:rPr>
              <a:t>możliwa jest:</a:t>
            </a: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od chwili wykrycia niepełnosprawności </a:t>
            </a:r>
            <a:r>
              <a:rPr lang="pl-PL" sz="3200" b="1" dirty="0" smtClean="0">
                <a:solidFill>
                  <a:srgbClr val="FFFF00"/>
                </a:solidFill>
              </a:rPr>
              <a:t>w ramach zajęć </a:t>
            </a:r>
            <a:r>
              <a:rPr lang="pl-PL" sz="3200" b="1" dirty="0">
                <a:solidFill>
                  <a:srgbClr val="FFFF00"/>
                </a:solidFill>
              </a:rPr>
              <a:t>wczesnego wspomagania </a:t>
            </a:r>
            <a:r>
              <a:rPr lang="pl-PL" sz="3200" b="1" dirty="0" smtClean="0">
                <a:solidFill>
                  <a:srgbClr val="FFFF00"/>
                </a:solidFill>
              </a:rPr>
              <a:t>rozwoju dziecka</a:t>
            </a:r>
            <a:r>
              <a:rPr lang="pl-PL" sz="3200" dirty="0" smtClean="0">
                <a:solidFill>
                  <a:schemeClr val="bg1"/>
                </a:solidFill>
              </a:rPr>
              <a:t>, na podstawie opinii o potrzebie wczesnego wspomagania rozwoju dziecka (w </a:t>
            </a:r>
            <a:r>
              <a:rPr lang="pl-PL" sz="3200" dirty="0">
                <a:solidFill>
                  <a:schemeClr val="bg1"/>
                </a:solidFill>
              </a:rPr>
              <a:t>wymiarze od 4 do 8 godzin w </a:t>
            </a:r>
            <a:r>
              <a:rPr lang="pl-PL" sz="3200" dirty="0" smtClean="0">
                <a:solidFill>
                  <a:schemeClr val="bg1"/>
                </a:solidFill>
              </a:rPr>
              <a:t>miesiącu),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w ramach </a:t>
            </a:r>
            <a:r>
              <a:rPr lang="pl-PL" sz="3200" b="1" dirty="0">
                <a:solidFill>
                  <a:srgbClr val="FFFF00"/>
                </a:solidFill>
              </a:rPr>
              <a:t>zajęć rewalidacyjnych</a:t>
            </a:r>
            <a:r>
              <a:rPr lang="pl-PL" sz="3200" b="1" dirty="0" smtClean="0">
                <a:solidFill>
                  <a:srgbClr val="FFFF00"/>
                </a:solidFill>
              </a:rPr>
              <a:t> </a:t>
            </a:r>
            <a:r>
              <a:rPr lang="pl-PL" sz="3200" dirty="0" smtClean="0">
                <a:solidFill>
                  <a:schemeClr val="bg1"/>
                </a:solidFill>
              </a:rPr>
              <a:t>w </a:t>
            </a:r>
            <a:r>
              <a:rPr lang="pl-PL" sz="3200" dirty="0">
                <a:solidFill>
                  <a:schemeClr val="bg1"/>
                </a:solidFill>
              </a:rPr>
              <a:t>trakcie wychowania przedszkolnego i kształcenia w </a:t>
            </a:r>
            <a:r>
              <a:rPr lang="pl-PL" sz="3200" dirty="0" smtClean="0">
                <a:solidFill>
                  <a:schemeClr val="bg1"/>
                </a:solidFill>
              </a:rPr>
              <a:t>szkole, na podstawie orzeczenia o potrzebie kształcenia specjalnego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(minimalny </a:t>
            </a:r>
            <a:r>
              <a:rPr lang="pl-PL" sz="3200" dirty="0">
                <a:solidFill>
                  <a:schemeClr val="bg1"/>
                </a:solidFill>
              </a:rPr>
              <a:t>tygodniowy wymiar w poszczególnych typach i rodzajach szkół </a:t>
            </a:r>
            <a:r>
              <a:rPr lang="pl-PL" sz="3200" dirty="0" smtClean="0">
                <a:solidFill>
                  <a:schemeClr val="bg1"/>
                </a:solidFill>
              </a:rPr>
              <a:t>został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określony </a:t>
            </a:r>
            <a:r>
              <a:rPr lang="pl-PL" sz="3200" dirty="0">
                <a:solidFill>
                  <a:schemeClr val="bg1"/>
                </a:solidFill>
              </a:rPr>
              <a:t>w przepisach prawa </a:t>
            </a:r>
            <a:r>
              <a:rPr lang="pl-PL" sz="3200" dirty="0" smtClean="0">
                <a:solidFill>
                  <a:schemeClr val="bg1"/>
                </a:solidFill>
              </a:rPr>
              <a:t>oświatowego)</a:t>
            </a:r>
            <a:endParaRPr lang="pl-PL" sz="3200" dirty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pPr lvl="0"/>
            <a:r>
              <a:rPr lang="pl-PL" sz="3200" dirty="0">
                <a:solidFill>
                  <a:schemeClr val="bg1"/>
                </a:solidFill>
              </a:rPr>
              <a:t>Organ prowadzący szkołę, na wniosek dyrektora szkoły, może dodatkowo przyznać </a:t>
            </a:r>
            <a:r>
              <a:rPr lang="pl-PL" sz="3200" b="1" dirty="0">
                <a:solidFill>
                  <a:srgbClr val="FFFF00"/>
                </a:solidFill>
              </a:rPr>
              <a:t>nie więcej niż 3 godziny tygodniowo </a:t>
            </a:r>
            <a:r>
              <a:rPr lang="pl-PL" sz="3200" dirty="0">
                <a:solidFill>
                  <a:schemeClr val="bg1"/>
                </a:solidFill>
              </a:rPr>
              <a:t>dla każdego oddziału (grupy międzyoddziałowej lub grupy </a:t>
            </a:r>
            <a:r>
              <a:rPr lang="pl-PL" sz="3200" dirty="0" err="1">
                <a:solidFill>
                  <a:schemeClr val="bg1"/>
                </a:solidFill>
              </a:rPr>
              <a:t>międzyklasowej</a:t>
            </a:r>
            <a:r>
              <a:rPr lang="pl-PL" sz="3200" dirty="0">
                <a:solidFill>
                  <a:schemeClr val="bg1"/>
                </a:solidFill>
              </a:rPr>
              <a:t>) w danym roku szkolnym,  </a:t>
            </a:r>
            <a:endParaRPr lang="pl-PL" sz="3200" dirty="0" smtClean="0">
              <a:solidFill>
                <a:schemeClr val="bg1"/>
              </a:solidFill>
            </a:endParaRPr>
          </a:p>
          <a:p>
            <a:pPr lvl="0"/>
            <a:r>
              <a:rPr lang="pl-PL" sz="3200" b="1" dirty="0" smtClean="0">
                <a:solidFill>
                  <a:srgbClr val="FFFF00"/>
                </a:solidFill>
              </a:rPr>
              <a:t>na </a:t>
            </a:r>
            <a:r>
              <a:rPr lang="pl-PL" sz="3200" b="1" dirty="0">
                <a:solidFill>
                  <a:srgbClr val="FFFF00"/>
                </a:solidFill>
              </a:rPr>
              <a:t>realizację zajęć języka migowego.</a:t>
            </a: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0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2" y="0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Dostosowanie podręczników, materiałów edukacyjnych i materiałów ćwiczeniowych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Od </a:t>
            </a:r>
            <a:r>
              <a:rPr lang="pl-PL" sz="2800" dirty="0">
                <a:solidFill>
                  <a:schemeClr val="bg1"/>
                </a:solidFill>
              </a:rPr>
              <a:t>2017 roku w resorcie edukacji i nauki trwają prace w zakresie umożliwienia </a:t>
            </a:r>
            <a:r>
              <a:rPr lang="pl-PL" sz="2800" b="1" dirty="0">
                <a:solidFill>
                  <a:srgbClr val="FFFF00"/>
                </a:solidFill>
              </a:rPr>
              <a:t>uczniom niesłyszącym edukacji polskiego języka </a:t>
            </a:r>
            <a:r>
              <a:rPr lang="pl-PL" sz="2800" b="1" dirty="0" smtClean="0">
                <a:solidFill>
                  <a:srgbClr val="FFFF00"/>
                </a:solidFill>
              </a:rPr>
              <a:t>migowego z</a:t>
            </a:r>
            <a:r>
              <a:rPr lang="pl-PL" sz="2800" b="1" dirty="0">
                <a:solidFill>
                  <a:srgbClr val="FFFF00"/>
                </a:solidFill>
              </a:rPr>
              <a:t> wykorzystaniem podręczników, materiałów edukacyjnych, materiałów ćwiczeniowych w polskim języku migowym (</a:t>
            </a:r>
            <a:r>
              <a:rPr lang="pl-PL" sz="2800" b="1" dirty="0" smtClean="0">
                <a:solidFill>
                  <a:srgbClr val="FFFF00"/>
                </a:solidFill>
              </a:rPr>
              <a:t>PJM)</a:t>
            </a:r>
            <a:r>
              <a:rPr lang="pl-PL" sz="2800" dirty="0" smtClean="0">
                <a:solidFill>
                  <a:schemeClr val="bg1"/>
                </a:solidFill>
              </a:rPr>
              <a:t>.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W  latach 2017 i 2019 został opracowany multimedialny </a:t>
            </a:r>
            <a:r>
              <a:rPr lang="pl-PL" sz="2800" b="1" dirty="0" smtClean="0">
                <a:solidFill>
                  <a:srgbClr val="FFFF00"/>
                </a:solidFill>
              </a:rPr>
              <a:t>kurs języka migowego </a:t>
            </a:r>
            <a:r>
              <a:rPr lang="pl-PL" sz="2800" dirty="0" smtClean="0">
                <a:solidFill>
                  <a:schemeClr val="bg1"/>
                </a:solidFill>
              </a:rPr>
              <a:t>pod tytułem </a:t>
            </a:r>
            <a:r>
              <a:rPr lang="pl-PL" sz="2800" b="1" i="1" dirty="0" smtClean="0">
                <a:solidFill>
                  <a:srgbClr val="FFFF00"/>
                </a:solidFill>
              </a:rPr>
              <a:t>Migaj razem z nami</a:t>
            </a:r>
            <a:r>
              <a:rPr lang="pl-PL" sz="2800" i="1" dirty="0" smtClean="0">
                <a:solidFill>
                  <a:schemeClr val="bg1"/>
                </a:solidFill>
              </a:rPr>
              <a:t>, </a:t>
            </a:r>
            <a:r>
              <a:rPr lang="pl-PL" sz="2800" dirty="0" smtClean="0">
                <a:solidFill>
                  <a:schemeClr val="bg1"/>
                </a:solidFill>
              </a:rPr>
              <a:t>będący serią 10 multimedialnych książek pomocniczych do nauki języka migowego przeznaczonych dla uczniów szkół podstawowych. 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Autorami </a:t>
            </a:r>
            <a:r>
              <a:rPr lang="pl-PL" sz="2800" dirty="0">
                <a:solidFill>
                  <a:schemeClr val="bg1"/>
                </a:solidFill>
              </a:rPr>
              <a:t>kursu są niesłyszący i słyszący specjaliści w zakresie surdopedagogiki, lingwistyki migowej, oraz nauczania języków obcych. </a:t>
            </a:r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Całość </a:t>
            </a:r>
            <a:r>
              <a:rPr lang="pl-PL" sz="2800" dirty="0">
                <a:solidFill>
                  <a:schemeClr val="bg1"/>
                </a:solidFill>
              </a:rPr>
              <a:t>zadania była realizowana na zlecenie ministra do spraw oświaty i wychowania przez Pracownię Lingwistyki Migowej Uniwersytetu Warszawskiego.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Kurs może zostać w całości pobrany nieodpłatnie: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</a:rPr>
              <a:t>ze </a:t>
            </a:r>
            <a:r>
              <a:rPr lang="pl-PL" sz="2800" dirty="0">
                <a:solidFill>
                  <a:schemeClr val="bg1"/>
                </a:solidFill>
              </a:rPr>
              <a:t>strony internetowej Ministerstwa Edukacji i </a:t>
            </a:r>
            <a:r>
              <a:rPr lang="pl-PL" sz="2800" dirty="0" smtClean="0">
                <a:solidFill>
                  <a:schemeClr val="bg1"/>
                </a:solidFill>
              </a:rPr>
              <a:t>Nauki -  </a:t>
            </a:r>
            <a:r>
              <a:rPr lang="pl-PL" sz="2800" dirty="0">
                <a:solidFill>
                  <a:schemeClr val="bg1"/>
                </a:solidFill>
              </a:rPr>
              <a:t>https://</a:t>
            </a:r>
            <a:r>
              <a:rPr lang="pl-PL" sz="2800" dirty="0" smtClean="0">
                <a:solidFill>
                  <a:schemeClr val="bg1"/>
                </a:solidFill>
              </a:rPr>
              <a:t>www.gov.pl/web/edukacja-i-nauka/kurs-polskiego-jezyka-migowego-pjm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bg1"/>
                </a:solidFill>
              </a:rPr>
              <a:t>z</a:t>
            </a:r>
            <a:r>
              <a:rPr lang="pl-PL" sz="2800" dirty="0" smtClean="0">
                <a:solidFill>
                  <a:schemeClr val="bg1"/>
                </a:solidFill>
              </a:rPr>
              <a:t>e Zintegrowanej </a:t>
            </a:r>
            <a:r>
              <a:rPr lang="pl-PL" sz="2800" dirty="0">
                <a:solidFill>
                  <a:schemeClr val="bg1"/>
                </a:solidFill>
              </a:rPr>
              <a:t>Platformy Edukacyjnej </a:t>
            </a:r>
            <a:r>
              <a:rPr lang="pl-PL" sz="2800" dirty="0" smtClean="0">
                <a:solidFill>
                  <a:schemeClr val="bg1"/>
                </a:solidFill>
              </a:rPr>
              <a:t>e-podręczniki - https://zpe.gov.pl/</a:t>
            </a: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8" y="2512085"/>
            <a:ext cx="3656250" cy="3657797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80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76162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Dostosowanie podręczników, materiałów edukacyjnych i materiałów ćwiczeniowych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Dla </a:t>
            </a:r>
            <a:r>
              <a:rPr lang="pl-PL" sz="3200" b="1" dirty="0">
                <a:solidFill>
                  <a:srgbClr val="FFFF00"/>
                </a:solidFill>
              </a:rPr>
              <a:t>uczniów niesłyszących </a:t>
            </a:r>
            <a:r>
              <a:rPr lang="pl-PL" sz="3200" dirty="0">
                <a:solidFill>
                  <a:schemeClr val="bg1"/>
                </a:solidFill>
              </a:rPr>
              <a:t>zostały opracowane </a:t>
            </a:r>
            <a:r>
              <a:rPr lang="pl-PL" sz="3200" b="1" dirty="0">
                <a:solidFill>
                  <a:srgbClr val="FFFF00"/>
                </a:solidFill>
              </a:rPr>
              <a:t>adaptacje podręczników do klas </a:t>
            </a:r>
            <a:r>
              <a:rPr lang="pl-PL" sz="3200" b="1" dirty="0" smtClean="0">
                <a:solidFill>
                  <a:srgbClr val="FFFF00"/>
                </a:solidFill>
              </a:rPr>
              <a:t>I-III szkoły podstawowej </a:t>
            </a:r>
            <a:r>
              <a:rPr lang="pl-PL" sz="3200" dirty="0">
                <a:solidFill>
                  <a:schemeClr val="bg1"/>
                </a:solidFill>
              </a:rPr>
              <a:t>zawierające wersję multimedialną </a:t>
            </a:r>
            <a:r>
              <a:rPr lang="pl-PL" sz="3200" dirty="0" smtClean="0">
                <a:solidFill>
                  <a:schemeClr val="bg1"/>
                </a:solidFill>
              </a:rPr>
              <a:t>-  </a:t>
            </a:r>
            <a:r>
              <a:rPr lang="pl-PL" sz="3200" dirty="0">
                <a:solidFill>
                  <a:schemeClr val="bg1"/>
                </a:solidFill>
              </a:rPr>
              <a:t>nagrania wideo z tłumaczeniem całości na polski język migowy. </a:t>
            </a:r>
            <a:endParaRPr lang="pl-PL" sz="3200" dirty="0" smtClean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Zadanie </a:t>
            </a:r>
            <a:r>
              <a:rPr lang="pl-PL" sz="3200" dirty="0">
                <a:solidFill>
                  <a:schemeClr val="bg1"/>
                </a:solidFill>
              </a:rPr>
              <a:t>to było zlecone Pracowni Lingwistyki Migowej Uniwersytetu Warszawskiego. 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W ramach projektu wykorzystano serię </a:t>
            </a:r>
            <a:r>
              <a:rPr lang="pl-PL" sz="3200" i="1" dirty="0">
                <a:solidFill>
                  <a:schemeClr val="bg1"/>
                </a:solidFill>
              </a:rPr>
              <a:t>Szkolni Przyjaciele</a:t>
            </a:r>
            <a:r>
              <a:rPr lang="pl-PL" sz="3200" dirty="0">
                <a:solidFill>
                  <a:schemeClr val="bg1"/>
                </a:solidFill>
              </a:rPr>
              <a:t> opublikowaną przez Wydawnictwa Szkolne i Pedagogiczne. </a:t>
            </a:r>
            <a:endParaRPr lang="pl-PL" sz="3200" dirty="0" smtClean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rgbClr val="FFFF00"/>
                </a:solidFill>
              </a:rPr>
              <a:t>Wersje </a:t>
            </a:r>
            <a:r>
              <a:rPr lang="pl-PL" sz="3200" dirty="0">
                <a:solidFill>
                  <a:srgbClr val="FFFF00"/>
                </a:solidFill>
              </a:rPr>
              <a:t>multimedialne mogą zostać w całości pobrane nieodpłatnie po </a:t>
            </a:r>
            <a:r>
              <a:rPr lang="pl-PL" sz="3200" dirty="0" smtClean="0">
                <a:solidFill>
                  <a:srgbClr val="FFFF00"/>
                </a:solidFill>
              </a:rPr>
              <a:t>zalogowaniu </a:t>
            </a:r>
            <a:r>
              <a:rPr lang="pl-PL" sz="3200" dirty="0">
                <a:solidFill>
                  <a:srgbClr val="FFFF00"/>
                </a:solidFill>
              </a:rPr>
              <a:t>ze strony internetowej obsługiwanej przez Ośrodek Rozwoju Edukacji</a:t>
            </a:r>
            <a:r>
              <a:rPr lang="pl-PL" sz="3200" dirty="0">
                <a:solidFill>
                  <a:schemeClr val="bg1"/>
                </a:solidFill>
              </a:rPr>
              <a:t> - https://adaptacje.ore.edu.pl/index.php</a:t>
            </a: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8" y="2512085"/>
            <a:ext cx="3656250" cy="3657797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3" y="3538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Przepisy prawa 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454527"/>
            <a:ext cx="13846630" cy="734302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pl-PL" sz="3200" b="1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</a:rPr>
              <a:t>Konwencja </a:t>
            </a:r>
            <a:r>
              <a:rPr lang="pl-PL" sz="3200" b="1" dirty="0">
                <a:solidFill>
                  <a:srgbClr val="FFFF00"/>
                </a:solidFill>
              </a:rPr>
              <a:t>o prawach osób niepełnosprawnych</a:t>
            </a:r>
            <a:r>
              <a:rPr lang="pl-PL" sz="3200" dirty="0">
                <a:solidFill>
                  <a:schemeClr val="bg1"/>
                </a:solidFill>
              </a:rPr>
              <a:t>, sporządzona w Nowym Jorku dnia 13 grudnia 2006 r. (Dz. U. z 2012 r. poz. </a:t>
            </a:r>
            <a:r>
              <a:rPr lang="pl-PL" sz="3200" dirty="0" smtClean="0">
                <a:solidFill>
                  <a:schemeClr val="bg1"/>
                </a:solidFill>
              </a:rPr>
              <a:t>1169), w związku 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z ustawą z </a:t>
            </a:r>
            <a:r>
              <a:rPr lang="pl-PL" sz="3200" dirty="0">
                <a:solidFill>
                  <a:schemeClr val="bg1"/>
                </a:solidFill>
              </a:rPr>
              <a:t>dnia 15 czerwca 2012 r. o ratyfikacji Konwencji o prawach osób niepełnosprawnych, sporządzonej w Nowym Jorku dnia 13 grudnia </a:t>
            </a:r>
            <a:r>
              <a:rPr lang="pl-PL" sz="3200" dirty="0" smtClean="0">
                <a:solidFill>
                  <a:schemeClr val="bg1"/>
                </a:solidFill>
              </a:rPr>
              <a:t>2006r</a:t>
            </a:r>
            <a:r>
              <a:rPr lang="pl-PL" sz="3200" dirty="0">
                <a:solidFill>
                  <a:schemeClr val="bg1"/>
                </a:solidFill>
              </a:rPr>
              <a:t>. </a:t>
            </a: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(</a:t>
            </a:r>
            <a:r>
              <a:rPr lang="pl-PL" sz="3200" dirty="0">
                <a:solidFill>
                  <a:schemeClr val="bg1"/>
                </a:solidFill>
              </a:rPr>
              <a:t>Dz. U. poz. </a:t>
            </a:r>
            <a:r>
              <a:rPr lang="pl-PL" sz="3200" dirty="0" smtClean="0">
                <a:solidFill>
                  <a:schemeClr val="bg1"/>
                </a:solidFill>
              </a:rPr>
              <a:t>882)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</a:rPr>
              <a:t>ustawa </a:t>
            </a:r>
            <a:r>
              <a:rPr lang="pl-PL" sz="3200" b="1" dirty="0">
                <a:solidFill>
                  <a:srgbClr val="FFFF00"/>
                </a:solidFill>
              </a:rPr>
              <a:t>z dnia 14 grudnia 2016 r. Prawo oświatowe </a:t>
            </a:r>
            <a:endParaRPr lang="pl-PL" sz="3200" b="1" dirty="0" smtClean="0">
              <a:solidFill>
                <a:srgbClr val="FFFF00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(</a:t>
            </a:r>
            <a:r>
              <a:rPr lang="pl-PL" sz="3200" dirty="0">
                <a:solidFill>
                  <a:schemeClr val="bg1"/>
                </a:solidFill>
              </a:rPr>
              <a:t>Dz. U. z 2021 r. poz. 1082) </a:t>
            </a:r>
            <a:endParaRPr lang="pl-P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l-PL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</a:rPr>
              <a:t>ustawa </a:t>
            </a:r>
            <a:r>
              <a:rPr lang="pl-PL" sz="3200" b="1" dirty="0">
                <a:solidFill>
                  <a:srgbClr val="FFFF00"/>
                </a:solidFill>
              </a:rPr>
              <a:t>z dnia 19 sierpnia 2011 r. o języku migowym i innych środkach komunikowania </a:t>
            </a:r>
            <a:r>
              <a:rPr lang="pl-PL" sz="3200" b="1" dirty="0" smtClean="0">
                <a:solidFill>
                  <a:srgbClr val="FFFF00"/>
                </a:solidFill>
              </a:rPr>
              <a:t>się 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(Dz. U. z 2017 r. poz. 1824)</a:t>
            </a:r>
            <a:endParaRPr lang="pl-PL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l-PL" sz="3200" dirty="0">
              <a:solidFill>
                <a:schemeClr val="bg1"/>
              </a:solidFill>
            </a:endParaRP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9" y="2320920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8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6549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Dostosowanie podręczników, materiałów edukacyjnych i materiałów ćwiczeniowych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Dla </a:t>
            </a:r>
            <a:r>
              <a:rPr lang="pl-PL" sz="3200" b="1" dirty="0">
                <a:solidFill>
                  <a:srgbClr val="FFFF00"/>
                </a:solidFill>
              </a:rPr>
              <a:t>uczniów niesłyszących</a:t>
            </a:r>
            <a:r>
              <a:rPr lang="pl-PL" sz="3200" dirty="0">
                <a:solidFill>
                  <a:schemeClr val="bg1"/>
                </a:solidFill>
              </a:rPr>
              <a:t> uczęszczających do </a:t>
            </a:r>
            <a:r>
              <a:rPr lang="pl-PL" sz="3200" b="1" dirty="0">
                <a:solidFill>
                  <a:srgbClr val="FFFF00"/>
                </a:solidFill>
              </a:rPr>
              <a:t>klas IV-VIII szkół podstawowych </a:t>
            </a:r>
            <a:r>
              <a:rPr lang="pl-PL" sz="3200" dirty="0" smtClean="0">
                <a:solidFill>
                  <a:schemeClr val="bg1"/>
                </a:solidFill>
              </a:rPr>
              <a:t>w latach 2017-2019 </a:t>
            </a:r>
            <a:r>
              <a:rPr lang="pl-PL" sz="3200" b="1" dirty="0" smtClean="0">
                <a:solidFill>
                  <a:srgbClr val="FFFF00"/>
                </a:solidFill>
              </a:rPr>
              <a:t>zaadoptowano </a:t>
            </a:r>
            <a:r>
              <a:rPr lang="pl-PL" sz="3200" b="1" dirty="0">
                <a:solidFill>
                  <a:srgbClr val="FFFF00"/>
                </a:solidFill>
              </a:rPr>
              <a:t>podręczniki </a:t>
            </a:r>
            <a:r>
              <a:rPr lang="pl-PL" sz="3200" dirty="0">
                <a:solidFill>
                  <a:schemeClr val="bg1"/>
                </a:solidFill>
              </a:rPr>
              <a:t>do następujących przedmiotów</a:t>
            </a:r>
            <a:r>
              <a:rPr lang="pl-PL" sz="3200" dirty="0" smtClean="0">
                <a:solidFill>
                  <a:schemeClr val="bg1"/>
                </a:solidFill>
              </a:rPr>
              <a:t>: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klasa IV: historia, matematyka, język polski, </a:t>
            </a:r>
            <a:r>
              <a:rPr lang="pl-PL" sz="3200" dirty="0" smtClean="0">
                <a:solidFill>
                  <a:schemeClr val="bg1"/>
                </a:solidFill>
              </a:rPr>
              <a:t>przyroda,</a:t>
            </a:r>
            <a:endParaRPr lang="pl-PL" sz="3200" dirty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klasa V: biologia, geografia, historia, matematyka, język </a:t>
            </a:r>
            <a:r>
              <a:rPr lang="pl-PL" sz="3200" dirty="0" smtClean="0">
                <a:solidFill>
                  <a:schemeClr val="bg1"/>
                </a:solidFill>
              </a:rPr>
              <a:t>polski,</a:t>
            </a:r>
            <a:endParaRPr lang="pl-PL" sz="3200" dirty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klasa VI: biologia, geografia, historia, matematyka, język </a:t>
            </a:r>
            <a:r>
              <a:rPr lang="pl-PL" sz="3200" dirty="0" smtClean="0">
                <a:solidFill>
                  <a:schemeClr val="bg1"/>
                </a:solidFill>
              </a:rPr>
              <a:t>polski,</a:t>
            </a:r>
            <a:endParaRPr lang="pl-PL" sz="3200" dirty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klasa VII: biologia, chemia, fizyka, geografia, historia, matematyka, język polski,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klasa VIII: biologia, chemia, fizyka, geografia, historia, matematyka, język polski, WOS.</a:t>
            </a: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8" y="2512085"/>
            <a:ext cx="3656250" cy="3657797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6549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Dostosowanie podręczników, materiałów edukacyjnych i materiałów ćwiczeniowych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Dla </a:t>
            </a:r>
            <a:r>
              <a:rPr lang="pl-PL" sz="3200" b="1" dirty="0">
                <a:solidFill>
                  <a:srgbClr val="FFFF00"/>
                </a:solidFill>
              </a:rPr>
              <a:t>uczniów niesłyszących i słabosłyszących </a:t>
            </a:r>
            <a:r>
              <a:rPr lang="pl-PL" sz="3200" dirty="0">
                <a:solidFill>
                  <a:schemeClr val="bg1"/>
                </a:solidFill>
              </a:rPr>
              <a:t>zostały </a:t>
            </a:r>
            <a:r>
              <a:rPr lang="pl-PL" sz="3200" dirty="0" smtClean="0">
                <a:solidFill>
                  <a:schemeClr val="bg1"/>
                </a:solidFill>
              </a:rPr>
              <a:t>opracowane:</a:t>
            </a: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podręczniki </a:t>
            </a:r>
            <a:r>
              <a:rPr lang="pl-PL" sz="3200" dirty="0">
                <a:solidFill>
                  <a:schemeClr val="bg1"/>
                </a:solidFill>
              </a:rPr>
              <a:t>do kształcenia specjalnego, </a:t>
            </a:r>
            <a:endParaRPr lang="pl-P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materiały </a:t>
            </a:r>
            <a:r>
              <a:rPr lang="pl-PL" sz="3200" dirty="0">
                <a:solidFill>
                  <a:schemeClr val="bg1"/>
                </a:solidFill>
              </a:rPr>
              <a:t>edukacyjne w postaci zeszytów piktogramów z symbolami komunikacyjnymi PCS, </a:t>
            </a:r>
            <a:endParaRPr lang="pl-P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materiały ćwiczeniowe,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oraz </a:t>
            </a:r>
            <a:r>
              <a:rPr lang="pl-PL" sz="3200" dirty="0">
                <a:solidFill>
                  <a:schemeClr val="bg1"/>
                </a:solidFill>
              </a:rPr>
              <a:t>poradniki dla nauczycieli uczących uczniów niesłyszących i słabosłyszących, zawierające szereg dobrych praktyk do wykorzystania w edukacji ww. grupy uczniów. </a:t>
            </a:r>
            <a:endParaRPr lang="pl-PL" sz="3200" dirty="0" smtClean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Podręczniki </a:t>
            </a:r>
            <a:r>
              <a:rPr lang="pl-PL" sz="3200" dirty="0">
                <a:solidFill>
                  <a:schemeClr val="bg1"/>
                </a:solidFill>
              </a:rPr>
              <a:t>i materiały mogą zostać nieodpłatnie pobrane ze strony internetowej obsługiwanej przez Ośrodek Rozwoju Edukacji.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8" y="2512085"/>
            <a:ext cx="3656250" cy="3657797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6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3" y="480226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Dostosowanie podręczników, materiałów edukacyjnych i materiałów ćwiczeniowych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Z</a:t>
            </a:r>
            <a:r>
              <a:rPr lang="pl-PL" sz="3200" b="1" dirty="0" smtClean="0">
                <a:solidFill>
                  <a:srgbClr val="FFFF00"/>
                </a:solidFill>
              </a:rPr>
              <a:t>estaw </a:t>
            </a:r>
            <a:r>
              <a:rPr lang="pl-PL" sz="3200" b="1" dirty="0">
                <a:solidFill>
                  <a:srgbClr val="FFFF00"/>
                </a:solidFill>
              </a:rPr>
              <a:t>materiałów zaadaptowanych </a:t>
            </a:r>
            <a:r>
              <a:rPr lang="pl-PL" sz="3200" dirty="0" smtClean="0">
                <a:solidFill>
                  <a:schemeClr val="bg1"/>
                </a:solidFill>
              </a:rPr>
              <a:t>to: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</a:rPr>
              <a:t>teksty </a:t>
            </a:r>
            <a:r>
              <a:rPr lang="pl-PL" sz="3200" b="1" dirty="0">
                <a:solidFill>
                  <a:srgbClr val="FFFF00"/>
                </a:solidFill>
              </a:rPr>
              <a:t>podręcznikowe</a:t>
            </a:r>
            <a:r>
              <a:rPr lang="pl-PL" sz="3200" dirty="0">
                <a:solidFill>
                  <a:schemeClr val="bg1"/>
                </a:solidFill>
              </a:rPr>
              <a:t>, które zostały przystosowane językowo do możliwości percepcyjnych grupy docelowej, </a:t>
            </a:r>
            <a:r>
              <a:rPr lang="pl-PL" sz="3200" dirty="0" err="1">
                <a:solidFill>
                  <a:schemeClr val="bg1"/>
                </a:solidFill>
              </a:rPr>
              <a:t>tj</a:t>
            </a:r>
            <a:r>
              <a:rPr lang="pl-PL" sz="3200" dirty="0">
                <a:solidFill>
                  <a:schemeClr val="bg1"/>
                </a:solidFill>
              </a:rPr>
              <a:t> uczniów niepełnosprawnych mających  trudności w uczeniu się i/lub komunikowaniu się, w tym m.in. niesłyszących, słabosłyszących, </a:t>
            </a:r>
            <a:endParaRPr lang="pl-P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</a:rPr>
              <a:t>najważniejsze </a:t>
            </a:r>
            <a:r>
              <a:rPr lang="pl-PL" sz="3200" b="1" dirty="0">
                <a:solidFill>
                  <a:srgbClr val="FFFF00"/>
                </a:solidFill>
              </a:rPr>
              <a:t>grafiki z książek </a:t>
            </a:r>
            <a:r>
              <a:rPr lang="pl-PL" sz="3200" dirty="0">
                <a:solidFill>
                  <a:schemeClr val="bg1"/>
                </a:solidFill>
              </a:rPr>
              <a:t>opracowane pod kątem zwiększenia </a:t>
            </a:r>
            <a:r>
              <a:rPr lang="pl-PL" sz="3200" dirty="0" smtClean="0">
                <a:solidFill>
                  <a:schemeClr val="bg1"/>
                </a:solidFill>
              </a:rPr>
              <a:t>czytelności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</a:rPr>
              <a:t>tablice </a:t>
            </a:r>
            <a:r>
              <a:rPr lang="pl-PL" sz="3200" b="1" dirty="0">
                <a:solidFill>
                  <a:srgbClr val="FFFF00"/>
                </a:solidFill>
              </a:rPr>
              <a:t>z piktogramami </a:t>
            </a:r>
            <a:r>
              <a:rPr lang="pl-PL" sz="3200" dirty="0">
                <a:solidFill>
                  <a:schemeClr val="bg1"/>
                </a:solidFill>
              </a:rPr>
              <a:t>systemu Picture </a:t>
            </a:r>
            <a:r>
              <a:rPr lang="pl-PL" sz="3200" dirty="0" err="1">
                <a:solidFill>
                  <a:schemeClr val="bg1"/>
                </a:solidFill>
              </a:rPr>
              <a:t>Communication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err="1">
                <a:solidFill>
                  <a:schemeClr val="bg1"/>
                </a:solidFill>
              </a:rPr>
              <a:t>Symbols</a:t>
            </a:r>
            <a:r>
              <a:rPr lang="pl-PL" sz="3200" dirty="0">
                <a:solidFill>
                  <a:schemeClr val="bg1"/>
                </a:solidFill>
              </a:rPr>
              <a:t> (PCS) umożliwiające uczniowi niemówiącemu tworzenie wypowiedzi związanych z danym zagadnieniem</a:t>
            </a:r>
            <a:r>
              <a:rPr lang="pl-PL" sz="3200" dirty="0" smtClean="0">
                <a:solidFill>
                  <a:schemeClr val="bg1"/>
                </a:solidFill>
              </a:rPr>
              <a:t>.</a:t>
            </a:r>
            <a:endParaRPr lang="pl-PL" sz="3200" dirty="0">
              <a:solidFill>
                <a:schemeClr val="bg1"/>
              </a:solidFill>
            </a:endParaRP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Wszystkie </a:t>
            </a:r>
            <a:r>
              <a:rPr lang="pl-PL" sz="3200" dirty="0">
                <a:solidFill>
                  <a:schemeClr val="bg1"/>
                </a:solidFill>
              </a:rPr>
              <a:t>zaadaptowane teksty zostały przetłumaczone na polski język migowy.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Materiały zostały udostępnione dyrektorom i nauczycielom szkół podstawowych w Strefie dla Zalogowanych Systemu Informacji Oświatowej w postaci haseł przedmiotowych. Portal internetowy (wyszukiwarka) z materiałami umożliwia ich łatwe przeszukiwanie z wykorzystaniem haseł tematycznych i słów kluczowych, a także filtrowanie według klasy, przedmiotu lub typu materiału.</a:t>
            </a: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8" y="2512085"/>
            <a:ext cx="3656250" cy="3657797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04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2" y="176162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Dostosowanie podręczników, materiałów edukacyjnych i materiałów ćwiczeniowych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W roku 2021 opracowano serię </a:t>
            </a:r>
            <a:r>
              <a:rPr lang="pl-PL" sz="3200" b="1" i="1" dirty="0">
                <a:solidFill>
                  <a:srgbClr val="FFFF00"/>
                </a:solidFill>
              </a:rPr>
              <a:t>Lektury dostępne </a:t>
            </a:r>
            <a:r>
              <a:rPr lang="pl-PL" sz="3200" dirty="0" smtClean="0">
                <a:solidFill>
                  <a:schemeClr val="bg1"/>
                </a:solidFill>
              </a:rPr>
              <a:t>tj</a:t>
            </a:r>
            <a:r>
              <a:rPr lang="pl-PL" sz="3200" dirty="0">
                <a:solidFill>
                  <a:schemeClr val="bg1"/>
                </a:solidFill>
              </a:rPr>
              <a:t>. multimedialne książki pomocnicze do edukacji językowej i polonistycznej wraz </a:t>
            </a:r>
            <a:r>
              <a:rPr lang="pl-PL" sz="3200" dirty="0" smtClean="0">
                <a:solidFill>
                  <a:schemeClr val="bg1"/>
                </a:solidFill>
              </a:rPr>
              <a:t>z </a:t>
            </a:r>
            <a:r>
              <a:rPr lang="pl-PL" sz="3200" dirty="0">
                <a:solidFill>
                  <a:schemeClr val="bg1"/>
                </a:solidFill>
              </a:rPr>
              <a:t>odpowiadającymi im materiałami ćwiczeniowymi, które służą utrwalaniu wiedzy </a:t>
            </a:r>
            <a:r>
              <a:rPr lang="pl-PL" sz="3200" dirty="0" smtClean="0">
                <a:solidFill>
                  <a:schemeClr val="bg1"/>
                </a:solidFill>
              </a:rPr>
              <a:t>i </a:t>
            </a:r>
            <a:r>
              <a:rPr lang="pl-PL" sz="3200" dirty="0">
                <a:solidFill>
                  <a:schemeClr val="bg1"/>
                </a:solidFill>
              </a:rPr>
              <a:t>umiejętności określonych w podstawie programowej kształcenia ogólnego dla szkół podstawowych. </a:t>
            </a:r>
            <a:endParaRPr lang="pl-PL" sz="3200" dirty="0" smtClean="0">
              <a:solidFill>
                <a:schemeClr val="bg1"/>
              </a:solidFill>
            </a:endParaRP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Do każdej </a:t>
            </a:r>
            <a:r>
              <a:rPr lang="pl-PL" sz="3200" b="1" dirty="0">
                <a:solidFill>
                  <a:srgbClr val="FFFF00"/>
                </a:solidFill>
              </a:rPr>
              <a:t>multimedialnej lektury powstał pakiet materiałów</a:t>
            </a:r>
            <a:r>
              <a:rPr lang="pl-PL" sz="3200" dirty="0">
                <a:solidFill>
                  <a:schemeClr val="bg1"/>
                </a:solidFill>
              </a:rPr>
              <a:t> składający się </a:t>
            </a: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z </a:t>
            </a:r>
            <a:r>
              <a:rPr lang="pl-PL" sz="3200" b="1" dirty="0">
                <a:solidFill>
                  <a:schemeClr val="bg1"/>
                </a:solidFill>
              </a:rPr>
              <a:t>nagrań video z tłumaczeniem tekstu na polski języki migowy, tekstu łatwego do czytania (ETR), opracowania graficznego w formie komiksu, kart pracy, kart pracy z symbolami PCS (czyli znakami graficznymi obrazującymi pojęcia) oraz tablic komunikacyjnych z symbolami PCS. 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Cykl ten został opracowany na zlecenie Ministra Edukacji i Nauki przez zespół doświadczonych ekspertów współpracujących z Pracownią Lingwistyki Migowej Uniwersytetu Warszawskiego. W przygotowaniu tłumaczeń na polski język migowy (PJM) uczestniczyli głusi użytkownicy tego języka, będący wykładowcami Uniwersytetu Warszawskiego. 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8" y="2512085"/>
            <a:ext cx="3656250" cy="3657797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2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3" y="480226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Dostępność lektur szkolnych 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Wśród lektur znalazły się dzieła Adama Mickiewicza, Juliusza Słowackiego czy Henryka Sienkiewicza. </a:t>
            </a: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Teksty reprezentują różne gatunki literackie: od „Mazurka Dąbrowskiego” Józefa Wybickiego, fraszki Jana Kochanowskiego przez nowele Bolesława Prusa po utwory Braci Grimm i Jana Christiana Andersena.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b="1" dirty="0">
                <a:solidFill>
                  <a:srgbClr val="FFFF00"/>
                </a:solidFill>
              </a:rPr>
              <a:t>Lektury mogą zostać w całości pobrane </a:t>
            </a:r>
            <a:r>
              <a:rPr lang="pl-PL" sz="3200" b="1" dirty="0" smtClean="0">
                <a:solidFill>
                  <a:srgbClr val="FFFF00"/>
                </a:solidFill>
              </a:rPr>
              <a:t>nieodpłatnie: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ze </a:t>
            </a:r>
            <a:r>
              <a:rPr lang="pl-PL" sz="3200" dirty="0">
                <a:solidFill>
                  <a:schemeClr val="bg1"/>
                </a:solidFill>
              </a:rPr>
              <a:t>strony internetowej Ministerstwa Edukacji i Nauki - https://www.gov.pl/web/edukacja-i-nauka/lektury--dostepne</a:t>
            </a:r>
            <a:endParaRPr lang="pl-PL" sz="3200" dirty="0" smtClean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 ze </a:t>
            </a:r>
            <a:r>
              <a:rPr lang="pl-PL" sz="3200" dirty="0">
                <a:solidFill>
                  <a:schemeClr val="bg1"/>
                </a:solidFill>
              </a:rPr>
              <a:t>Zintegrowanej Platformy Edukacyjnej </a:t>
            </a:r>
            <a:r>
              <a:rPr lang="pl-PL" sz="3200" dirty="0" smtClean="0">
                <a:solidFill>
                  <a:schemeClr val="bg1"/>
                </a:solidFill>
              </a:rPr>
              <a:t>e-podręczniki.</a:t>
            </a: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 </a:t>
            </a:r>
            <a:endParaRPr lang="pl-PL" sz="3200" dirty="0">
              <a:solidFill>
                <a:schemeClr val="bg1"/>
              </a:solidFill>
            </a:endParaRP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8" y="2512085"/>
            <a:ext cx="3656250" cy="3657797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9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3" y="480226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Standardy kształcenia nauczycieli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Uczelnie realizują kształcenie przygotowujące do wykonywania zawodu nauczyciela pedagoga specjalnego w zakresie </a:t>
            </a:r>
            <a:r>
              <a:rPr lang="pl-PL" sz="3200" b="1" i="1" dirty="0">
                <a:solidFill>
                  <a:srgbClr val="FFFF00"/>
                </a:solidFill>
              </a:rPr>
              <a:t>edukacji i rehabilitacji osób z niepełnosprawnością słuchową (surdopedagogika</a:t>
            </a:r>
            <a:r>
              <a:rPr lang="pl-PL" sz="3200" i="1" dirty="0">
                <a:solidFill>
                  <a:srgbClr val="FFFF00"/>
                </a:solidFill>
              </a:rPr>
              <a:t>)</a:t>
            </a:r>
            <a:r>
              <a:rPr lang="pl-PL" sz="3200" i="1" dirty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na podstawie standardu kształcenia nauczycieli ujętego w rozporządzeniu Ministra Nauki i Szkolnictwa Wyższego z dnia 25 lipca 2019 r. </a:t>
            </a:r>
            <a:r>
              <a:rPr lang="pl-PL" sz="3200" b="1" i="1" dirty="0">
                <a:solidFill>
                  <a:srgbClr val="FFFF00"/>
                </a:solidFill>
              </a:rPr>
              <a:t>w sprawie standardu kształcenia przygotowującego do wykonywania zawodu nauczyciela</a:t>
            </a:r>
            <a:r>
              <a:rPr lang="pl-PL" sz="3200" dirty="0">
                <a:solidFill>
                  <a:schemeClr val="bg1"/>
                </a:solidFill>
              </a:rPr>
              <a:t>, wydanym w porozumieniu z Ministrem Edukacji Narodowej - załącznik nr 3 stanowi standard kształcenia przygotowującego do wykonywania zawodu nauczyciela pedagoga specjalnego. </a:t>
            </a:r>
          </a:p>
          <a:p>
            <a:r>
              <a:rPr lang="pl-PL" sz="3200" dirty="0">
                <a:solidFill>
                  <a:schemeClr val="bg1"/>
                </a:solidFill>
              </a:rPr>
              <a:t/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chemeClr val="bg1"/>
                </a:solidFill>
              </a:rPr>
              <a:t>Przepisy ww. rozporządzenia mają zastosowanie dla cykli kształcenia rozpoczętych od roku akademickiego 2019/2020</a:t>
            </a:r>
            <a:r>
              <a:rPr lang="pl-PL" sz="3200" i="1" dirty="0">
                <a:solidFill>
                  <a:schemeClr val="bg1"/>
                </a:solidFill>
              </a:rPr>
              <a:t>.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 </a:t>
            </a:r>
            <a:endParaRPr lang="pl-PL" sz="3200" dirty="0">
              <a:solidFill>
                <a:schemeClr val="bg1"/>
              </a:solidFill>
            </a:endParaRP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8" y="2512085"/>
            <a:ext cx="3656250" cy="3657797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7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3" y="480226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Standardy kształcenia nauczycieli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Obecnie kształcenie nauczycieli pedagogów specjalnych w zakresie </a:t>
            </a:r>
            <a:r>
              <a:rPr lang="pl-PL" sz="3200" b="1" i="1" dirty="0">
                <a:solidFill>
                  <a:srgbClr val="FFFF00"/>
                </a:solidFill>
              </a:rPr>
              <a:t>edukacji </a:t>
            </a:r>
            <a:br>
              <a:rPr lang="pl-PL" sz="3200" b="1" i="1" dirty="0">
                <a:solidFill>
                  <a:srgbClr val="FFFF00"/>
                </a:solidFill>
              </a:rPr>
            </a:br>
            <a:r>
              <a:rPr lang="pl-PL" sz="3200" b="1" i="1" dirty="0">
                <a:solidFill>
                  <a:srgbClr val="FFFF00"/>
                </a:solidFill>
              </a:rPr>
              <a:t>i rehabilitacji osób z niepełnosprawnością słuchową (surdopedagogika) </a:t>
            </a:r>
            <a:r>
              <a:rPr lang="pl-PL" sz="3200" dirty="0">
                <a:solidFill>
                  <a:schemeClr val="bg1"/>
                </a:solidFill>
              </a:rPr>
              <a:t>może mieć miejsce </a:t>
            </a:r>
            <a:r>
              <a:rPr lang="pl-PL" sz="3200" dirty="0" smtClean="0">
                <a:solidFill>
                  <a:schemeClr val="bg1"/>
                </a:solidFill>
              </a:rPr>
              <a:t>na: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jednolitych </a:t>
            </a:r>
            <a:r>
              <a:rPr lang="pl-PL" sz="3200" dirty="0">
                <a:solidFill>
                  <a:schemeClr val="bg1"/>
                </a:solidFill>
              </a:rPr>
              <a:t>studiach magisterskich na kierunku „pedagogika specjalna”, </a:t>
            </a:r>
            <a:endParaRPr lang="pl-P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a </a:t>
            </a:r>
            <a:r>
              <a:rPr lang="pl-PL" sz="3200" dirty="0">
                <a:solidFill>
                  <a:schemeClr val="bg1"/>
                </a:solidFill>
              </a:rPr>
              <a:t>także w ramach trzysemestralnych studiów podyplomowych w zakresie </a:t>
            </a:r>
            <a:r>
              <a:rPr lang="pl-PL" sz="3200" i="1" dirty="0">
                <a:solidFill>
                  <a:schemeClr val="bg1"/>
                </a:solidFill>
              </a:rPr>
              <a:t>surdopedagogiki - </a:t>
            </a:r>
            <a:r>
              <a:rPr lang="pl-PL" sz="3200" dirty="0">
                <a:solidFill>
                  <a:schemeClr val="bg1"/>
                </a:solidFill>
              </a:rPr>
              <a:t>ta opcja jest przeznaczona dla osób już wykonywujących zawód nauczyciela, które pragną uzyskać dodatkowe kwalifikacje z tego zakresu.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b="1" dirty="0">
                <a:solidFill>
                  <a:srgbClr val="FFFF00"/>
                </a:solidFill>
              </a:rPr>
              <a:t>Standard kształcenia w zakresie </a:t>
            </a:r>
            <a:r>
              <a:rPr lang="pl-PL" sz="3200" b="1" i="1" dirty="0">
                <a:solidFill>
                  <a:srgbClr val="FFFF00"/>
                </a:solidFill>
              </a:rPr>
              <a:t>surdopedagogiki </a:t>
            </a:r>
            <a:r>
              <a:rPr lang="pl-PL" sz="3200" dirty="0">
                <a:solidFill>
                  <a:schemeClr val="bg1"/>
                </a:solidFill>
              </a:rPr>
              <a:t>odnosi się do </a:t>
            </a:r>
            <a:r>
              <a:rPr lang="pl-PL" sz="3200" b="1" dirty="0">
                <a:solidFill>
                  <a:srgbClr val="FFFF00"/>
                </a:solidFill>
              </a:rPr>
              <a:t>znajomości </a:t>
            </a:r>
            <a:r>
              <a:rPr lang="pl-PL" sz="3200" dirty="0">
                <a:solidFill>
                  <a:schemeClr val="bg1"/>
                </a:solidFill>
              </a:rPr>
              <a:t>przez absolwentów studiów oraz studiów podyplomowych </a:t>
            </a:r>
            <a:r>
              <a:rPr lang="pl-PL" sz="3200" b="1" dirty="0" smtClean="0">
                <a:solidFill>
                  <a:srgbClr val="FFFF00"/>
                </a:solidFill>
              </a:rPr>
              <a:t>zarówno: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</a:rPr>
              <a:t> </a:t>
            </a:r>
            <a:r>
              <a:rPr lang="pl-PL" sz="3200" b="1" dirty="0">
                <a:solidFill>
                  <a:srgbClr val="FFFF00"/>
                </a:solidFill>
              </a:rPr>
              <a:t>systemu językowo – migowego (SJM), </a:t>
            </a:r>
            <a:endParaRPr lang="pl-PL" sz="3200" b="1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FFFF00"/>
                </a:solidFill>
              </a:rPr>
              <a:t>jak </a:t>
            </a:r>
            <a:r>
              <a:rPr lang="pl-PL" sz="3200" b="1" dirty="0">
                <a:solidFill>
                  <a:srgbClr val="FFFF00"/>
                </a:solidFill>
              </a:rPr>
              <a:t>i polskiego języka migowego (PJM). </a:t>
            </a:r>
            <a:endParaRPr lang="pl-PL" sz="3200" b="1" dirty="0" smtClean="0">
              <a:solidFill>
                <a:srgbClr val="FFFF00"/>
              </a:solidFill>
            </a:endParaRPr>
          </a:p>
          <a:p>
            <a:endParaRPr lang="pl-PL" sz="3200" b="1" dirty="0">
              <a:solidFill>
                <a:srgbClr val="FFFF00"/>
              </a:solidFill>
            </a:endParaRPr>
          </a:p>
          <a:p>
            <a:r>
              <a:rPr lang="pl-PL" sz="3200" b="1" dirty="0">
                <a:solidFill>
                  <a:schemeClr val="bg1"/>
                </a:solidFill>
              </a:rPr>
              <a:t>Standard nie odnosi się do poziomu znajomości SJM oraz PJM </a:t>
            </a:r>
            <a:r>
              <a:rPr lang="pl-PL" sz="3200" dirty="0">
                <a:solidFill>
                  <a:schemeClr val="bg1"/>
                </a:solidFill>
              </a:rPr>
              <a:t>(nie wskazuje </a:t>
            </a: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w </a:t>
            </a:r>
            <a:r>
              <a:rPr lang="pl-PL" sz="3200" dirty="0">
                <a:solidFill>
                  <a:schemeClr val="bg1"/>
                </a:solidFill>
              </a:rPr>
              <a:t>efektach uczenia się oczekiwanego poziomu znajomości).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 </a:t>
            </a:r>
            <a:endParaRPr lang="pl-PL" sz="3200" dirty="0">
              <a:solidFill>
                <a:schemeClr val="bg1"/>
              </a:solidFill>
            </a:endParaRP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8" y="2512085"/>
            <a:ext cx="3656250" cy="3657797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63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6549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Dzieci/uczniowie niesłyszący i słabosłyszący</a:t>
            </a:r>
            <a:endParaRPr lang="pl-P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 title="Treść slajdu"/>
          <p:cNvSpPr/>
          <p:nvPr/>
        </p:nvSpPr>
        <p:spPr>
          <a:xfrm>
            <a:off x="4246561" y="1346886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endParaRPr lang="pl-P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Podstawą doboru metod komunikowania się z uczniem musi być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wczesna, </a:t>
            </a:r>
            <a:r>
              <a:rPr lang="pl-PL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następnie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ustawicznie pogłębiana diagnoza funkcjonalna jego specjalnych potrzeb rozwojowych i edukacyjnych</a:t>
            </a: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Ministerstwo </a:t>
            </a: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Edukacji Narodowej podjęło działania zmierzające do doskonalenia postępowania specjalistycznego w tym zakresie. </a:t>
            </a:r>
            <a:endParaRPr lang="pl-PL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Przygotowywane </a:t>
            </a: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są także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specjalne materiały dydaktyczne w języku migowym</a:t>
            </a: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Szkoły </a:t>
            </a: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specjalne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zatrudniają nauczycieli niesłyszących</a:t>
            </a: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także </a:t>
            </a:r>
            <a:r>
              <a:rPr lang="pl-PL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słyszących biegle posługujących się językiem migowym</a:t>
            </a: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52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3" y="480226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pl-PL" sz="5400" b="1" dirty="0" smtClean="0">
              <a:solidFill>
                <a:schemeClr val="accent4"/>
              </a:solidFill>
              <a:latin typeface="Lato" panose="020F0502020204030203" pitchFamily="34" charset="-18"/>
            </a:endParaRP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480226"/>
            <a:ext cx="13601700" cy="9520117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spcAft>
                <a:spcPts val="3000"/>
              </a:spcAft>
            </a:pPr>
            <a:endParaRPr lang="pl-PL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0"/>
              </a:spcAft>
            </a:pP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  <a:p>
            <a:pPr algn="ctr"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0"/>
              </a:spcAft>
            </a:pPr>
            <a:endParaRPr lang="pl-PL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Opracowano</a:t>
            </a:r>
            <a:r>
              <a:rPr lang="pl-PL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Departamencie Wychowania i Edukacji Włączającej </a:t>
            </a:r>
            <a:endParaRPr lang="pl-PL" sz="28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Ministerstwie Edukacji i Nauki </a:t>
            </a:r>
          </a:p>
          <a:p>
            <a:pPr algn="ctr">
              <a:spcAft>
                <a:spcPts val="3000"/>
              </a:spcAft>
            </a:pPr>
            <a:endParaRPr lang="pl-PL" sz="3200" dirty="0" smtClean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3200" dirty="0" smtClean="0">
                <a:solidFill>
                  <a:schemeClr val="bg1"/>
                </a:solidFill>
              </a:rPr>
              <a:t>adres e-mail: sekretariat.dwew@mein.gov.pl</a:t>
            </a:r>
            <a:endParaRPr lang="pl-PL" sz="32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3200" dirty="0" smtClean="0">
                <a:solidFill>
                  <a:schemeClr val="bg1"/>
                </a:solidFill>
              </a:rPr>
              <a:t>tel. 22, 34-74-228</a:t>
            </a:r>
            <a:endParaRPr lang="pl-PL" sz="3200" dirty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0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2" y="-26401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Przepisy prawa oświatowego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692875"/>
            <a:ext cx="14020065" cy="7532767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rozporządzenie </a:t>
            </a:r>
            <a:r>
              <a:rPr lang="pl-PL" sz="3200" dirty="0">
                <a:solidFill>
                  <a:schemeClr val="bg1"/>
                </a:solidFill>
              </a:rPr>
              <a:t>Ministra Edukacji Narodowej z dnia 9 sierpnia 2017 r. </a:t>
            </a: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b="1" i="1" dirty="0" smtClean="0">
                <a:solidFill>
                  <a:srgbClr val="FFFF00"/>
                </a:solidFill>
              </a:rPr>
              <a:t>w </a:t>
            </a:r>
            <a:r>
              <a:rPr lang="pl-PL" sz="3200" b="1" i="1" dirty="0">
                <a:solidFill>
                  <a:srgbClr val="FFFF00"/>
                </a:solidFill>
              </a:rPr>
              <a:t>sprawie warunków organizowania kształcenia, wychowania i opieki dla dzieci i młodzieży niepełnosprawnych, niedostosowanych społecznie </a:t>
            </a:r>
            <a:r>
              <a:rPr lang="pl-PL" sz="3200" b="1" i="1" dirty="0" smtClean="0">
                <a:solidFill>
                  <a:srgbClr val="FFFF00"/>
                </a:solidFill>
              </a:rPr>
              <a:t/>
            </a:r>
            <a:br>
              <a:rPr lang="pl-PL" sz="3200" b="1" i="1" dirty="0" smtClean="0">
                <a:solidFill>
                  <a:srgbClr val="FFFF00"/>
                </a:solidFill>
              </a:rPr>
            </a:br>
            <a:r>
              <a:rPr lang="pl-PL" sz="3200" b="1" i="1" dirty="0" smtClean="0">
                <a:solidFill>
                  <a:srgbClr val="FFFF00"/>
                </a:solidFill>
              </a:rPr>
              <a:t>i </a:t>
            </a:r>
            <a:r>
              <a:rPr lang="pl-PL" sz="3200" b="1" i="1" dirty="0">
                <a:solidFill>
                  <a:srgbClr val="FFFF00"/>
                </a:solidFill>
              </a:rPr>
              <a:t>zagrożonych niedostosowaniem społecznym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endParaRPr lang="pl-PL" sz="3200" b="1" dirty="0" smtClean="0">
              <a:solidFill>
                <a:schemeClr val="bg1"/>
              </a:solidFill>
            </a:endParaRPr>
          </a:p>
          <a:p>
            <a:pPr lvl="0"/>
            <a:r>
              <a:rPr lang="pl-PL" sz="3200" dirty="0" smtClean="0">
                <a:solidFill>
                  <a:schemeClr val="bg1"/>
                </a:solidFill>
              </a:rPr>
              <a:t>(</a:t>
            </a:r>
            <a:r>
              <a:rPr lang="pl-PL" sz="3200" dirty="0">
                <a:solidFill>
                  <a:schemeClr val="bg1"/>
                </a:solidFill>
              </a:rPr>
              <a:t>Dz. U. z 2020 r. poz. 1309</a:t>
            </a:r>
            <a:r>
              <a:rPr lang="pl-PL" sz="3200" dirty="0" smtClean="0">
                <a:solidFill>
                  <a:schemeClr val="bg1"/>
                </a:solidFill>
              </a:rPr>
              <a:t>)</a:t>
            </a:r>
          </a:p>
          <a:p>
            <a:pPr lvl="0"/>
            <a:endParaRPr lang="pl-P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r</a:t>
            </a:r>
            <a:r>
              <a:rPr lang="pl-PL" sz="3200" dirty="0" smtClean="0">
                <a:solidFill>
                  <a:schemeClr val="bg1"/>
                </a:solidFill>
              </a:rPr>
              <a:t>ozporządzenie </a:t>
            </a:r>
            <a:r>
              <a:rPr lang="pl-PL" sz="3200" dirty="0">
                <a:solidFill>
                  <a:schemeClr val="bg1"/>
                </a:solidFill>
              </a:rPr>
              <a:t>Ministra Edukacji Narodowej z dnia 9 sierpnia 2017 r. </a:t>
            </a: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b="1" i="1" dirty="0" smtClean="0">
                <a:solidFill>
                  <a:srgbClr val="FFFF00"/>
                </a:solidFill>
              </a:rPr>
              <a:t>w </a:t>
            </a:r>
            <a:r>
              <a:rPr lang="pl-PL" sz="3200" b="1" i="1" dirty="0">
                <a:solidFill>
                  <a:srgbClr val="FFFF00"/>
                </a:solidFill>
              </a:rPr>
              <a:t>sprawie zasad organizacji i udzielania pomocy psychologiczno-pedagogicznej w publicznych przedszkolach, szkołach i placówkach </a:t>
            </a:r>
            <a:endParaRPr lang="pl-PL" sz="3200" b="1" i="1" dirty="0" smtClean="0">
              <a:solidFill>
                <a:srgbClr val="FFFF00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(</a:t>
            </a:r>
            <a:r>
              <a:rPr lang="pl-PL" sz="3200" dirty="0">
                <a:solidFill>
                  <a:schemeClr val="bg1"/>
                </a:solidFill>
              </a:rPr>
              <a:t>Dz. U. z 2020 r. poz. </a:t>
            </a:r>
            <a:r>
              <a:rPr lang="pl-PL" sz="3200" dirty="0" smtClean="0">
                <a:solidFill>
                  <a:schemeClr val="bg1"/>
                </a:solidFill>
              </a:rPr>
              <a:t>1280)</a:t>
            </a: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rozporządzenie </a:t>
            </a:r>
            <a:r>
              <a:rPr lang="pl-PL" sz="3200" dirty="0">
                <a:solidFill>
                  <a:schemeClr val="bg1"/>
                </a:solidFill>
              </a:rPr>
              <a:t>Ministra Edukacji Narodowej z dnia 7 września 2017 r</a:t>
            </a:r>
            <a:r>
              <a:rPr lang="pl-PL" sz="3200" dirty="0" smtClean="0">
                <a:solidFill>
                  <a:schemeClr val="bg1"/>
                </a:solidFill>
              </a:rPr>
              <a:t>.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b="1" i="1" dirty="0" smtClean="0">
                <a:solidFill>
                  <a:srgbClr val="FFFF00"/>
                </a:solidFill>
              </a:rPr>
              <a:t>w </a:t>
            </a:r>
            <a:r>
              <a:rPr lang="pl-PL" sz="3200" b="1" i="1" dirty="0">
                <a:solidFill>
                  <a:srgbClr val="FFFF00"/>
                </a:solidFill>
              </a:rPr>
              <a:t>sprawie orzeczeń i opinii wydawanych przez zespoły orzekające działające </a:t>
            </a:r>
            <a:r>
              <a:rPr lang="pl-PL" sz="3200" b="1" i="1" dirty="0" smtClean="0">
                <a:solidFill>
                  <a:srgbClr val="FFFF00"/>
                </a:solidFill>
              </a:rPr>
              <a:t/>
            </a:r>
            <a:br>
              <a:rPr lang="pl-PL" sz="3200" b="1" i="1" dirty="0" smtClean="0">
                <a:solidFill>
                  <a:srgbClr val="FFFF00"/>
                </a:solidFill>
              </a:rPr>
            </a:br>
            <a:r>
              <a:rPr lang="pl-PL" sz="3200" b="1" i="1" dirty="0" smtClean="0">
                <a:solidFill>
                  <a:srgbClr val="FFFF00"/>
                </a:solidFill>
              </a:rPr>
              <a:t>w </a:t>
            </a:r>
            <a:r>
              <a:rPr lang="pl-PL" sz="3200" b="1" i="1" dirty="0">
                <a:solidFill>
                  <a:srgbClr val="FFFF00"/>
                </a:solidFill>
              </a:rPr>
              <a:t>publicznych poradniach psychologiczno-pedagogicznych</a:t>
            </a:r>
            <a:r>
              <a:rPr lang="pl-PL" sz="3200" b="1" i="1" dirty="0">
                <a:solidFill>
                  <a:schemeClr val="bg1"/>
                </a:solidFill>
              </a:rPr>
              <a:t> </a:t>
            </a:r>
            <a:endParaRPr lang="pl-PL" sz="3200" b="1" i="1" dirty="0" smtClean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(</a:t>
            </a:r>
            <a:r>
              <a:rPr lang="pl-PL" sz="3200" dirty="0">
                <a:solidFill>
                  <a:schemeClr val="bg1"/>
                </a:solidFill>
              </a:rPr>
              <a:t>Dz. U. z 2017 r. poz. 1743)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pl-PL" sz="3200" dirty="0">
              <a:solidFill>
                <a:schemeClr val="bg1"/>
              </a:solidFill>
            </a:endParaRP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7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-52935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Przepisy prawa oświatowego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104392" y="1115669"/>
            <a:ext cx="14084754" cy="8856234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rozporządzenia Ministra Edukacji Narodowej z dnia 1 lutego 2013 r. </a:t>
            </a:r>
            <a:r>
              <a:rPr lang="pl-PL" sz="3200" b="1" i="1" dirty="0">
                <a:solidFill>
                  <a:srgbClr val="FFFF00"/>
                </a:solidFill>
              </a:rPr>
              <a:t>w sprawie szczegółowych zasad działania publicznych poradni psychologiczno-pedagogicznych, w tym publicznych poradni specjalistycznych </a:t>
            </a:r>
            <a:endParaRPr lang="pl-PL" sz="3200" b="1" i="1" dirty="0" smtClean="0">
              <a:solidFill>
                <a:srgbClr val="FFFF00"/>
              </a:solidFill>
            </a:endParaRPr>
          </a:p>
          <a:p>
            <a:pPr lvl="0"/>
            <a:r>
              <a:rPr lang="pl-PL" sz="3200" dirty="0" smtClean="0">
                <a:solidFill>
                  <a:schemeClr val="bg1"/>
                </a:solidFill>
              </a:rPr>
              <a:t>(</a:t>
            </a:r>
            <a:r>
              <a:rPr lang="pl-PL" sz="3200" dirty="0">
                <a:solidFill>
                  <a:schemeClr val="bg1"/>
                </a:solidFill>
              </a:rPr>
              <a:t>Dz. U. poz. 199, </a:t>
            </a:r>
            <a:r>
              <a:rPr lang="pl-PL" sz="3200" dirty="0" smtClean="0">
                <a:solidFill>
                  <a:schemeClr val="bg1"/>
                </a:solidFill>
              </a:rPr>
              <a:t>z </a:t>
            </a:r>
            <a:r>
              <a:rPr lang="pl-PL" sz="3200" dirty="0" err="1">
                <a:solidFill>
                  <a:schemeClr val="bg1"/>
                </a:solidFill>
              </a:rPr>
              <a:t>późn</a:t>
            </a:r>
            <a:r>
              <a:rPr lang="pl-PL" sz="3200" dirty="0">
                <a:solidFill>
                  <a:schemeClr val="bg1"/>
                </a:solidFill>
              </a:rPr>
              <a:t>. zm.)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pl-PL" sz="3200" dirty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rozporządzenie Ministra Edukacji Narodowej z dnia 24 sierpnia 2017 r. </a:t>
            </a:r>
            <a:r>
              <a:rPr lang="pl-PL" sz="3200" b="1" i="1" dirty="0">
                <a:solidFill>
                  <a:srgbClr val="FFFF00"/>
                </a:solidFill>
              </a:rPr>
              <a:t>w sprawie organizowania wczesnego wspomagania rozwoju dzieci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endParaRPr lang="pl-PL" sz="3200" dirty="0" smtClean="0">
              <a:solidFill>
                <a:schemeClr val="bg1"/>
              </a:solidFill>
            </a:endParaRPr>
          </a:p>
          <a:p>
            <a:pPr lvl="0"/>
            <a:r>
              <a:rPr lang="pl-PL" sz="3200" dirty="0" smtClean="0">
                <a:solidFill>
                  <a:schemeClr val="bg1"/>
                </a:solidFill>
              </a:rPr>
              <a:t>(</a:t>
            </a:r>
            <a:r>
              <a:rPr lang="pl-PL" sz="3200" dirty="0">
                <a:solidFill>
                  <a:schemeClr val="bg1"/>
                </a:solidFill>
              </a:rPr>
              <a:t>Dz. U. z 2017 r. poz. 1635)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pl-PL" sz="3200" dirty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rozporządzenie Ministra Edukacji Narodowej z dnia 3 kwietnia 2019 r. </a:t>
            </a:r>
            <a:r>
              <a:rPr lang="pl-PL" sz="3200" b="1" i="1" dirty="0">
                <a:solidFill>
                  <a:srgbClr val="FFFF00"/>
                </a:solidFill>
              </a:rPr>
              <a:t>w sprawie ramowych planów nauczania dla publicznych szkół </a:t>
            </a:r>
            <a:endParaRPr lang="pl-PL" sz="3200" b="1" i="1" dirty="0" smtClean="0">
              <a:solidFill>
                <a:srgbClr val="FFFF00"/>
              </a:solidFill>
            </a:endParaRPr>
          </a:p>
          <a:p>
            <a:pPr lvl="0"/>
            <a:r>
              <a:rPr lang="pl-PL" sz="3200" dirty="0" smtClean="0">
                <a:solidFill>
                  <a:schemeClr val="bg1"/>
                </a:solidFill>
              </a:rPr>
              <a:t>(</a:t>
            </a:r>
            <a:r>
              <a:rPr lang="pl-PL" sz="3200" dirty="0">
                <a:solidFill>
                  <a:schemeClr val="bg1"/>
                </a:solidFill>
              </a:rPr>
              <a:t>Dz. U. z 2019 r. poz. 639, z </a:t>
            </a:r>
            <a:r>
              <a:rPr lang="pl-PL" sz="3200" dirty="0" err="1">
                <a:solidFill>
                  <a:schemeClr val="bg1"/>
                </a:solidFill>
              </a:rPr>
              <a:t>późn</a:t>
            </a:r>
            <a:r>
              <a:rPr lang="pl-PL" sz="3200" dirty="0">
                <a:solidFill>
                  <a:schemeClr val="bg1"/>
                </a:solidFill>
              </a:rPr>
              <a:t>. zm.)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pl-PL" sz="3200" dirty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rozporządzenie Ministra Nauki i Szkolnictwa Wyższego z dnia 25 lipca 2019r. </a:t>
            </a:r>
            <a:r>
              <a:rPr lang="pl-PL" sz="3200" b="1" i="1" dirty="0">
                <a:solidFill>
                  <a:srgbClr val="FFFF00"/>
                </a:solidFill>
              </a:rPr>
              <a:t>w sprawie standardu kształcenia przygotowującego do wykonywania zawodu nauczyciela </a:t>
            </a:r>
            <a:endParaRPr lang="pl-PL" sz="3200" b="1" i="1" dirty="0" smtClean="0">
              <a:solidFill>
                <a:srgbClr val="FFFF00"/>
              </a:solidFill>
            </a:endParaRPr>
          </a:p>
          <a:p>
            <a:pPr lvl="0"/>
            <a:r>
              <a:rPr lang="pl-PL" sz="3200" dirty="0" smtClean="0">
                <a:solidFill>
                  <a:schemeClr val="bg1"/>
                </a:solidFill>
              </a:rPr>
              <a:t>(</a:t>
            </a:r>
            <a:r>
              <a:rPr lang="pl-PL" sz="3200" dirty="0">
                <a:solidFill>
                  <a:schemeClr val="bg1"/>
                </a:solidFill>
              </a:rPr>
              <a:t>Dz. U. z 2021 r. poz. 890)</a:t>
            </a: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5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3" y="165493"/>
            <a:ext cx="13490754" cy="171712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Rozwiązania wynikające z przepisów prawa oświatowego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Ministerstwo </a:t>
            </a:r>
            <a:r>
              <a:rPr lang="pl-PL" sz="3200" dirty="0">
                <a:solidFill>
                  <a:schemeClr val="bg1"/>
                </a:solidFill>
              </a:rPr>
              <a:t>Edukacji i Nauki stwarza warunki organizacyjno-prawne do kształcenia, wychowania i opieki pedagogicznej wszystkim dzieciom i </a:t>
            </a:r>
            <a:r>
              <a:rPr lang="pl-PL" sz="3200" dirty="0" smtClean="0">
                <a:solidFill>
                  <a:schemeClr val="bg1"/>
                </a:solidFill>
              </a:rPr>
              <a:t>młodzieży. </a:t>
            </a:r>
            <a:endParaRPr lang="pl-PL" sz="3200" dirty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W systemie oświaty </a:t>
            </a:r>
            <a:r>
              <a:rPr lang="pl-PL" sz="3200" b="1" dirty="0">
                <a:solidFill>
                  <a:srgbClr val="FFFF00"/>
                </a:solidFill>
              </a:rPr>
              <a:t>dzieckiem/uczniem niepełnosprawnym </a:t>
            </a:r>
            <a:r>
              <a:rPr lang="pl-PL" sz="3200" dirty="0">
                <a:solidFill>
                  <a:schemeClr val="bg1"/>
                </a:solidFill>
              </a:rPr>
              <a:t>jest dziecko/uczeń </a:t>
            </a:r>
            <a:r>
              <a:rPr lang="pl-PL" sz="3200" b="1" dirty="0">
                <a:solidFill>
                  <a:srgbClr val="FFFF00"/>
                </a:solidFill>
              </a:rPr>
              <a:t>posiadający orzeczenie o potrzebie kształcenia specjalnego</a:t>
            </a:r>
            <a:r>
              <a:rPr lang="pl-PL" sz="3200" dirty="0">
                <a:solidFill>
                  <a:schemeClr val="bg1"/>
                </a:solidFill>
              </a:rPr>
              <a:t>, wydane przez zespół orzekający działający w publicznej poradni psychologiczno-pedagogicznej, </a:t>
            </a: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ze </a:t>
            </a:r>
            <a:r>
              <a:rPr lang="pl-PL" sz="3200" dirty="0">
                <a:solidFill>
                  <a:schemeClr val="bg1"/>
                </a:solidFill>
              </a:rPr>
              <a:t>względu na rodzaj niepełnosprawności wymieniony w przepisach § 1 ust. 1 rozporządzenia Ministra Edukacji Narodowej </a:t>
            </a:r>
            <a:r>
              <a:rPr lang="pl-PL" sz="3200" i="1" dirty="0">
                <a:solidFill>
                  <a:schemeClr val="bg1"/>
                </a:solidFill>
              </a:rPr>
              <a:t>w sprawie warunków organizowania kształcenia, wychowania i opieki dla dzieci i młodzieży niepełnosprawnych, niedostosowanych społecznie i zagrożonych niedostosowaniem </a:t>
            </a:r>
            <a:r>
              <a:rPr lang="pl-PL" sz="3200" i="1" dirty="0" smtClean="0">
                <a:solidFill>
                  <a:schemeClr val="bg1"/>
                </a:solidFill>
              </a:rPr>
              <a:t>społecznym</a:t>
            </a:r>
            <a:r>
              <a:rPr lang="pl-PL" sz="3200" dirty="0" smtClean="0">
                <a:solidFill>
                  <a:schemeClr val="bg1"/>
                </a:solidFill>
              </a:rPr>
              <a:t>. </a:t>
            </a:r>
            <a:endParaRPr lang="pl-PL" sz="3200" dirty="0">
              <a:solidFill>
                <a:schemeClr val="bg1"/>
              </a:solidFill>
            </a:endParaRP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2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3" y="0"/>
            <a:ext cx="13490754" cy="188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Rozwiązania wynikające z przepisów prawa oświatowego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Dostosowanie treści i indywidualizacja procesu </a:t>
            </a:r>
            <a:r>
              <a:rPr lang="pl-PL" sz="3200" b="1" dirty="0" smtClean="0">
                <a:solidFill>
                  <a:srgbClr val="FFFF00"/>
                </a:solidFill>
              </a:rPr>
              <a:t>kształcenia</a:t>
            </a:r>
            <a:r>
              <a:rPr lang="pl-PL" sz="3200" dirty="0" smtClean="0">
                <a:solidFill>
                  <a:schemeClr val="bg1"/>
                </a:solidFill>
              </a:rPr>
              <a:t>, </a:t>
            </a:r>
            <a:r>
              <a:rPr lang="pl-PL" sz="3200" dirty="0">
                <a:solidFill>
                  <a:schemeClr val="bg1"/>
                </a:solidFill>
              </a:rPr>
              <a:t>to zadanie nauczycieli </a:t>
            </a: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i </a:t>
            </a:r>
            <a:r>
              <a:rPr lang="pl-PL" sz="3200" dirty="0">
                <a:solidFill>
                  <a:schemeClr val="bg1"/>
                </a:solidFill>
              </a:rPr>
              <a:t>specjalistów pracujących z </a:t>
            </a:r>
            <a:r>
              <a:rPr lang="pl-PL" sz="3200" dirty="0" smtClean="0">
                <a:solidFill>
                  <a:schemeClr val="bg1"/>
                </a:solidFill>
              </a:rPr>
              <a:t>dzieckiem/uczniem  niepełnosprawnym.</a:t>
            </a: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b="1" dirty="0">
                <a:solidFill>
                  <a:srgbClr val="FFFF00"/>
                </a:solidFill>
              </a:rPr>
              <a:t>Zakres wsparcia</a:t>
            </a:r>
            <a:r>
              <a:rPr lang="pl-PL" sz="3200" dirty="0">
                <a:solidFill>
                  <a:schemeClr val="bg1"/>
                </a:solidFill>
              </a:rPr>
              <a:t>, jaki jest niezbędny </a:t>
            </a:r>
            <a:r>
              <a:rPr lang="pl-PL" sz="3200" dirty="0" smtClean="0">
                <a:solidFill>
                  <a:schemeClr val="bg1"/>
                </a:solidFill>
              </a:rPr>
              <a:t>dziecku/uczniowi wynika: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z zaleceń </a:t>
            </a:r>
            <a:r>
              <a:rPr lang="pl-PL" sz="3200" dirty="0">
                <a:solidFill>
                  <a:schemeClr val="bg1"/>
                </a:solidFill>
              </a:rPr>
              <a:t>wskazanych w </a:t>
            </a:r>
            <a:r>
              <a:rPr lang="pl-PL" sz="3200" dirty="0" smtClean="0">
                <a:solidFill>
                  <a:schemeClr val="bg1"/>
                </a:solidFill>
              </a:rPr>
              <a:t>orzeczeniu </a:t>
            </a:r>
            <a:r>
              <a:rPr lang="pl-PL" sz="3200" dirty="0">
                <a:solidFill>
                  <a:schemeClr val="bg1"/>
                </a:solidFill>
              </a:rPr>
              <a:t>o potrzebie kształcenia </a:t>
            </a:r>
            <a:r>
              <a:rPr lang="pl-PL" sz="3200" dirty="0" smtClean="0">
                <a:solidFill>
                  <a:schemeClr val="bg1"/>
                </a:solidFill>
              </a:rPr>
              <a:t>specjalnego,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bg1"/>
                </a:solidFill>
              </a:rPr>
              <a:t>z </a:t>
            </a:r>
            <a:r>
              <a:rPr lang="pl-PL" sz="3200" dirty="0">
                <a:solidFill>
                  <a:schemeClr val="bg1"/>
                </a:solidFill>
              </a:rPr>
              <a:t>wielospecjalistycznych ocen poziomu funkcjonowania dziecka dokonywanej przez zespół nauczycieli i specjalistów prowadzących </a:t>
            </a:r>
            <a:r>
              <a:rPr lang="pl-PL" sz="3200" dirty="0" smtClean="0">
                <a:solidFill>
                  <a:schemeClr val="bg1"/>
                </a:solidFill>
              </a:rPr>
              <a:t>zajęcia</a:t>
            </a:r>
            <a:r>
              <a:rPr lang="pl-PL" sz="3200" dirty="0">
                <a:solidFill>
                  <a:schemeClr val="bg1"/>
                </a:solidFill>
              </a:rPr>
              <a:t>. 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b="1" dirty="0" smtClean="0">
                <a:solidFill>
                  <a:srgbClr val="FFFF00"/>
                </a:solidFill>
              </a:rPr>
              <a:t>Wskazania</a:t>
            </a:r>
            <a:r>
              <a:rPr lang="pl-PL" sz="3200" b="1" dirty="0">
                <a:solidFill>
                  <a:srgbClr val="FFFF00"/>
                </a:solidFill>
              </a:rPr>
              <a:t>, zalecenia i formy pracy </a:t>
            </a:r>
            <a:r>
              <a:rPr lang="pl-PL" sz="3200" dirty="0">
                <a:solidFill>
                  <a:schemeClr val="bg1"/>
                </a:solidFill>
              </a:rPr>
              <a:t>określone zostają w indywidualnym programie edukacyjno-terapeutycznym (IPET). </a:t>
            </a: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Wielospecjalistyczne oceny oraz IPET przygotowuje się we współpracy z rodzicami dziecka albo pełnoletnim uczniem</a:t>
            </a:r>
            <a:r>
              <a:rPr lang="pl-PL" sz="3200" dirty="0" smtClean="0">
                <a:solidFill>
                  <a:schemeClr val="bg1"/>
                </a:solidFill>
              </a:rPr>
              <a:t>.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8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2" y="0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Rozwiązania wynikające z przepisów prawa oświatowego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Nauczyciele i specjaliści zatrudnieni w przedszkolu, szkole, placówce systemu oświaty </a:t>
            </a:r>
            <a:r>
              <a:rPr lang="pl-PL" sz="3200" b="1" dirty="0">
                <a:solidFill>
                  <a:srgbClr val="FFFF00"/>
                </a:solidFill>
              </a:rPr>
              <a:t>zobligowani są do udzielania dzieciom/uczniom i rodzicom pomocy psychologiczno-pedagogicznej po stwierdzeniu takiej potrzeby</a:t>
            </a:r>
            <a:r>
              <a:rPr lang="pl-PL" sz="3200" dirty="0">
                <a:solidFill>
                  <a:schemeClr val="bg1"/>
                </a:solidFill>
              </a:rPr>
              <a:t>. </a:t>
            </a: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b="1" dirty="0">
                <a:solidFill>
                  <a:srgbClr val="FFFF00"/>
                </a:solidFill>
              </a:rPr>
              <a:t>Zapewnienie dzieciom/uczniom pomocy psychologiczno-pedagogicznej</a:t>
            </a:r>
            <a:r>
              <a:rPr lang="pl-PL" sz="3200" dirty="0">
                <a:solidFill>
                  <a:schemeClr val="bg1"/>
                </a:solidFill>
              </a:rPr>
              <a:t>, adekwatnej do rozpoznanych potrzeb, należy do kompetencji dyrektora jednostki systemu oświaty, który w porozumieniu z organem prowadzącym podejmuje decyzje m.in. dotyczące zatrudnienia nauczycieli i specjalistów wykonujących zadania </a:t>
            </a: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z </a:t>
            </a:r>
            <a:r>
              <a:rPr lang="pl-PL" sz="3200" dirty="0">
                <a:solidFill>
                  <a:schemeClr val="bg1"/>
                </a:solidFill>
              </a:rPr>
              <a:t>zakresu pomocy psychologiczno-pedagogicznej, w szczególności psychologów, pedagogów, logopedów i doradców zawodowych, ustala formy udzielania tej pomocy, okres ich udzielania oraz wymiar godzin, w którym poszczególne formy będą realizowane z danym dzieckiem/uczniem.</a:t>
            </a: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9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89032" y="18652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Rozwiązania wynikające z przepisów prawa oświatowego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endParaRPr lang="pl-PL" sz="3200" dirty="0" smtClean="0">
              <a:solidFill>
                <a:schemeClr val="bg1"/>
              </a:solidFill>
            </a:endParaRPr>
          </a:p>
          <a:p>
            <a:pPr lvl="0"/>
            <a:r>
              <a:rPr lang="pl-PL" sz="3200" dirty="0">
                <a:solidFill>
                  <a:schemeClr val="bg1"/>
                </a:solidFill>
              </a:rPr>
              <a:t>Dzieci/uczniowie, rodzicie i nauczyciele mogą otrzymać wsparcie również w poradniach psychologiczno-pedagogicznych. </a:t>
            </a:r>
            <a:endParaRPr lang="pl-PL" sz="3200" dirty="0" smtClean="0">
              <a:solidFill>
                <a:schemeClr val="bg1"/>
              </a:solidFill>
            </a:endParaRPr>
          </a:p>
          <a:p>
            <a:pPr lvl="0"/>
            <a:endParaRPr lang="pl-PL" sz="3200" dirty="0">
              <a:solidFill>
                <a:schemeClr val="bg1"/>
              </a:solidFill>
            </a:endParaRPr>
          </a:p>
          <a:p>
            <a:pPr lvl="0"/>
            <a:r>
              <a:rPr lang="pl-PL" sz="3200" dirty="0">
                <a:solidFill>
                  <a:schemeClr val="bg1"/>
                </a:solidFill>
              </a:rPr>
              <a:t>Do </a:t>
            </a:r>
            <a:r>
              <a:rPr lang="pl-PL" sz="3200" b="1" dirty="0">
                <a:solidFill>
                  <a:srgbClr val="FFFF00"/>
                </a:solidFill>
              </a:rPr>
              <a:t>zadań poradni </a:t>
            </a:r>
            <a:r>
              <a:rPr lang="pl-PL" sz="3200" dirty="0">
                <a:solidFill>
                  <a:schemeClr val="bg1"/>
                </a:solidFill>
              </a:rPr>
              <a:t>należy:</a:t>
            </a: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pl-PL" sz="3200" b="1" dirty="0">
                <a:solidFill>
                  <a:schemeClr val="bg1"/>
                </a:solidFill>
              </a:rPr>
              <a:t>diagnozowanie</a:t>
            </a:r>
            <a:r>
              <a:rPr lang="pl-PL" sz="3200" dirty="0">
                <a:solidFill>
                  <a:schemeClr val="bg1"/>
                </a:solidFill>
              </a:rPr>
              <a:t> dzieci i </a:t>
            </a:r>
            <a:r>
              <a:rPr lang="pl-PL" sz="3200" dirty="0" smtClean="0">
                <a:solidFill>
                  <a:schemeClr val="bg1"/>
                </a:solidFill>
              </a:rPr>
              <a:t>młodzieży, </a:t>
            </a:r>
            <a:endParaRPr lang="pl-PL" sz="3200" dirty="0">
              <a:solidFill>
                <a:schemeClr val="bg1"/>
              </a:solidFill>
            </a:endParaRP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pl-PL" sz="3200" b="1" dirty="0">
                <a:solidFill>
                  <a:schemeClr val="bg1"/>
                </a:solidFill>
              </a:rPr>
              <a:t>udzielanie</a:t>
            </a:r>
            <a:r>
              <a:rPr lang="pl-PL" sz="3200" dirty="0">
                <a:solidFill>
                  <a:schemeClr val="bg1"/>
                </a:solidFill>
              </a:rPr>
              <a:t> dzieciom i młodzieży oraz rodzicom </a:t>
            </a:r>
            <a:r>
              <a:rPr lang="pl-PL" sz="3200" b="1" dirty="0">
                <a:solidFill>
                  <a:schemeClr val="bg1"/>
                </a:solidFill>
              </a:rPr>
              <a:t>bezpośredniej pomocy </a:t>
            </a:r>
            <a:r>
              <a:rPr lang="pl-PL" sz="3200" b="1" dirty="0" smtClean="0">
                <a:solidFill>
                  <a:schemeClr val="bg1"/>
                </a:solidFill>
              </a:rPr>
              <a:t>psychologiczno-pedagogicznej,</a:t>
            </a:r>
            <a:endParaRPr lang="pl-PL" sz="3200" b="1" dirty="0">
              <a:solidFill>
                <a:schemeClr val="bg1"/>
              </a:solidFill>
            </a:endParaRP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realizowanie zadań profilaktycznych oraz wspierających </a:t>
            </a:r>
            <a:r>
              <a:rPr lang="pl-PL" sz="3200" dirty="0" smtClean="0">
                <a:solidFill>
                  <a:schemeClr val="bg1"/>
                </a:solidFill>
              </a:rPr>
              <a:t>wychowawczą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i </a:t>
            </a:r>
            <a:r>
              <a:rPr lang="pl-PL" sz="3200" dirty="0">
                <a:solidFill>
                  <a:schemeClr val="bg1"/>
                </a:solidFill>
              </a:rPr>
              <a:t>edukacyjną funkcję przedszkola, szkoły i placówki, w tym wspieranie nauczycieli w rozwiązywaniu problemów dydaktycznych i </a:t>
            </a:r>
            <a:r>
              <a:rPr lang="pl-PL" sz="3200" dirty="0" smtClean="0">
                <a:solidFill>
                  <a:schemeClr val="bg1"/>
                </a:solidFill>
              </a:rPr>
              <a:t>wychowawczych,</a:t>
            </a:r>
            <a:endParaRPr lang="pl-PL" sz="3200" dirty="0">
              <a:solidFill>
                <a:schemeClr val="bg1"/>
              </a:solidFill>
            </a:endParaRP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bg1"/>
                </a:solidFill>
              </a:rPr>
              <a:t>organizowanie i prowadzenie wspomagania przedszkoli, szkół i placówek </a:t>
            </a: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w </a:t>
            </a:r>
            <a:r>
              <a:rPr lang="pl-PL" sz="3200" dirty="0">
                <a:solidFill>
                  <a:schemeClr val="bg1"/>
                </a:solidFill>
              </a:rPr>
              <a:t>zakresie realizacji zadań dydaktycznych, wychowawczych i opiekuńczych. </a:t>
            </a: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7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2203A"/>
            </a:gs>
            <a:gs pos="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 title="Tytuł slajdu"/>
          <p:cNvSpPr txBox="1"/>
          <p:nvPr/>
        </p:nvSpPr>
        <p:spPr>
          <a:xfrm>
            <a:off x="4399939" y="186523"/>
            <a:ext cx="13490754" cy="14023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000"/>
              </a:spcAft>
            </a:pP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dzieci w  </a:t>
            </a:r>
            <a:r>
              <a:rPr lang="pl-P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placówkach wychowania przedszkolnego </a:t>
            </a: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</a:t>
            </a:r>
            <a:r>
              <a:rPr lang="pl-P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danych SIO, stan na dzień 30 września 2020 r.</a:t>
            </a:r>
          </a:p>
        </p:txBody>
      </p:sp>
      <p:sp>
        <p:nvSpPr>
          <p:cNvPr id="2" name="Prostokąt 1" title="Treść slajdu"/>
          <p:cNvSpPr/>
          <p:nvPr/>
        </p:nvSpPr>
        <p:spPr>
          <a:xfrm>
            <a:off x="4033157" y="1791729"/>
            <a:ext cx="14081848" cy="743391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endParaRPr lang="pl-PL" sz="3200" dirty="0" smtClean="0">
              <a:solidFill>
                <a:schemeClr val="bg1"/>
              </a:solidFill>
            </a:endParaRPr>
          </a:p>
          <a:p>
            <a:pPr lvl="0"/>
            <a:r>
              <a:rPr lang="pl-PL" sz="3200" dirty="0">
                <a:solidFill>
                  <a:schemeClr val="bg1"/>
                </a:solidFill>
              </a:rPr>
              <a:t>W 2020 r. wychowaniem przedszkolnym w przedszkolach i innych formach wychowania przedszkolnego </a:t>
            </a:r>
            <a:r>
              <a:rPr lang="pl-PL" sz="3200" dirty="0" smtClean="0">
                <a:solidFill>
                  <a:schemeClr val="bg1"/>
                </a:solidFill>
              </a:rPr>
              <a:t>objętych było </a:t>
            </a:r>
            <a:r>
              <a:rPr lang="pl-PL" sz="3200" b="1" dirty="0" smtClean="0">
                <a:solidFill>
                  <a:schemeClr val="bg1"/>
                </a:solidFill>
              </a:rPr>
              <a:t>1 </a:t>
            </a:r>
            <a:r>
              <a:rPr lang="pl-PL" sz="3200" b="1" dirty="0">
                <a:solidFill>
                  <a:schemeClr val="bg1"/>
                </a:solidFill>
              </a:rPr>
              <a:t>420 </a:t>
            </a:r>
            <a:r>
              <a:rPr lang="pl-PL" sz="3200" b="1" dirty="0" smtClean="0">
                <a:solidFill>
                  <a:schemeClr val="bg1"/>
                </a:solidFill>
              </a:rPr>
              <a:t>353 </a:t>
            </a:r>
            <a:r>
              <a:rPr lang="pl-PL" sz="3200" dirty="0" smtClean="0">
                <a:solidFill>
                  <a:schemeClr val="bg1"/>
                </a:solidFill>
              </a:rPr>
              <a:t>dzieci, </a:t>
            </a:r>
            <a:r>
              <a:rPr lang="pl-PL" sz="3200" dirty="0">
                <a:solidFill>
                  <a:schemeClr val="bg1"/>
                </a:solidFill>
              </a:rPr>
              <a:t>w tym </a:t>
            </a:r>
            <a:r>
              <a:rPr lang="pl-PL" sz="3200" b="1" dirty="0">
                <a:solidFill>
                  <a:schemeClr val="bg1"/>
                </a:solidFill>
              </a:rPr>
              <a:t>42 </a:t>
            </a:r>
            <a:r>
              <a:rPr lang="pl-PL" sz="3200" b="1" dirty="0" smtClean="0">
                <a:solidFill>
                  <a:schemeClr val="bg1"/>
                </a:solidFill>
              </a:rPr>
              <a:t>345 </a:t>
            </a:r>
            <a:r>
              <a:rPr lang="pl-PL" sz="3200" dirty="0" smtClean="0">
                <a:solidFill>
                  <a:schemeClr val="bg1"/>
                </a:solidFill>
              </a:rPr>
              <a:t>dzieci posiadających orzeczenie o potrzebie kształcenia specjalnego. </a:t>
            </a:r>
          </a:p>
          <a:p>
            <a:pPr lvl="0"/>
            <a:endParaRPr lang="pl-PL" sz="3200" dirty="0" smtClean="0">
              <a:solidFill>
                <a:schemeClr val="bg1"/>
              </a:solidFill>
            </a:endParaRPr>
          </a:p>
          <a:p>
            <a:pPr>
              <a:spcAft>
                <a:spcPts val="3000"/>
              </a:spcAft>
            </a:pPr>
            <a:endParaRPr lang="pl-PL" sz="32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3" name="Obraz 2" descr="Ikonka uśmiechniętej osoby z dokumentem" title="Ikonk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7" y="2197353"/>
            <a:ext cx="3970849" cy="3972529"/>
          </a:xfrm>
          <a:prstGeom prst="rect">
            <a:avLst/>
          </a:prstGeom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upa 33" descr="Logo Ministerstwa Edukacji i Nauki" title="Logo"/>
          <p:cNvGrpSpPr/>
          <p:nvPr/>
        </p:nvGrpSpPr>
        <p:grpSpPr>
          <a:xfrm>
            <a:off x="0" y="165493"/>
            <a:ext cx="4175628" cy="2031860"/>
            <a:chOff x="1015144" y="901724"/>
            <a:chExt cx="4549075" cy="2225044"/>
          </a:xfrm>
          <a:effectLst>
            <a:outerShdw blurRad="190500" dist="127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Prostokąt 34"/>
            <p:cNvSpPr/>
            <p:nvPr/>
          </p:nvSpPr>
          <p:spPr>
            <a:xfrm>
              <a:off x="1015144" y="1246381"/>
              <a:ext cx="4393862" cy="153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34" y="901724"/>
              <a:ext cx="4316585" cy="2225044"/>
            </a:xfrm>
            <a:prstGeom prst="rect">
              <a:avLst/>
            </a:prstGeom>
          </p:spPr>
        </p:pic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823" y="4356678"/>
            <a:ext cx="12617323" cy="49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1376</TotalTime>
  <Words>1285</Words>
  <Application>Microsoft Office PowerPoint</Application>
  <PresentationFormat>Niestandardowy</PresentationFormat>
  <Paragraphs>216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Wingdings</vt:lpstr>
      <vt:lpstr>Lato</vt:lpstr>
      <vt:lpstr>Calibri Light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Czartoszewski Michał</dc:creator>
  <cp:lastModifiedBy>Maryjanowska Helena</cp:lastModifiedBy>
  <cp:revision>159</cp:revision>
  <dcterms:created xsi:type="dcterms:W3CDTF">2021-01-11T08:00:30Z</dcterms:created>
  <dcterms:modified xsi:type="dcterms:W3CDTF">2021-09-29T07:16:23Z</dcterms:modified>
</cp:coreProperties>
</file>