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93" r:id="rId3"/>
    <p:sldId id="370" r:id="rId4"/>
    <p:sldId id="385" r:id="rId5"/>
    <p:sldId id="371" r:id="rId6"/>
    <p:sldId id="372" r:id="rId7"/>
    <p:sldId id="373" r:id="rId8"/>
    <p:sldId id="374" r:id="rId9"/>
    <p:sldId id="375" r:id="rId10"/>
    <p:sldId id="376" r:id="rId11"/>
    <p:sldId id="377" r:id="rId12"/>
    <p:sldId id="378" r:id="rId13"/>
    <p:sldId id="379" r:id="rId14"/>
    <p:sldId id="380" r:id="rId15"/>
    <p:sldId id="382" r:id="rId16"/>
    <p:sldId id="381" r:id="rId17"/>
    <p:sldId id="383" r:id="rId18"/>
    <p:sldId id="384" r:id="rId19"/>
    <p:sldId id="265" r:id="rId20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171C"/>
    <a:srgbClr val="CE1419"/>
    <a:srgbClr val="5D5D5D"/>
    <a:srgbClr val="404040"/>
    <a:srgbClr val="A4A4A4"/>
    <a:srgbClr val="7C0E11"/>
    <a:srgbClr val="F3D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30" autoAdjust="0"/>
  </p:normalViewPr>
  <p:slideViewPr>
    <p:cSldViewPr snapToGrid="0">
      <p:cViewPr varScale="1">
        <p:scale>
          <a:sx n="81" d="100"/>
          <a:sy n="81" d="100"/>
        </p:scale>
        <p:origin x="12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D1AB7-F9CC-4C1A-A224-223118A2168F}" type="datetimeFigureOut">
              <a:rPr lang="pl-PL" smtClean="0"/>
              <a:t>2022-02-16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2157D-EFE0-4324-9697-FB19F7666B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4532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34FAF-8FD3-4676-B256-475115B45AC9}" type="datetimeFigureOut">
              <a:rPr lang="pl-PL" smtClean="0"/>
              <a:t>2022-02-16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6A613-AE59-4C15-AE98-27AC83B752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4174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6A613-AE59-4C15-AE98-27AC83B752BA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2572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6A613-AE59-4C15-AE98-27AC83B752BA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7240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6A613-AE59-4C15-AE98-27AC83B752BA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72409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6A613-AE59-4C15-AE98-27AC83B752BA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7240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6A613-AE59-4C15-AE98-27AC83B752BA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72409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6A613-AE59-4C15-AE98-27AC83B752BA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72409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6A613-AE59-4C15-AE98-27AC83B752BA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72409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6A613-AE59-4C15-AE98-27AC83B752BA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72409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6A613-AE59-4C15-AE98-27AC83B752BA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72409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6A613-AE59-4C15-AE98-27AC83B752BA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72409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6A613-AE59-4C15-AE98-27AC83B752BA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5254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6A613-AE59-4C15-AE98-27AC83B752BA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7240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6A613-AE59-4C15-AE98-27AC83B752BA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7240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6A613-AE59-4C15-AE98-27AC83B752BA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7240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6A613-AE59-4C15-AE98-27AC83B752BA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7240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6A613-AE59-4C15-AE98-27AC83B752BA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7240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6A613-AE59-4C15-AE98-27AC83B752BA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7240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6A613-AE59-4C15-AE98-27AC83B752BA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7240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6A613-AE59-4C15-AE98-27AC83B752BA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7240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5B977-4F1D-48C9-ADB1-6D2390E4CC12}" type="datetimeFigureOut">
              <a:rPr lang="pl-PL" smtClean="0"/>
              <a:t>2022-02-16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B306-4C4C-4C43-8D91-126D044515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8398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5B977-4F1D-48C9-ADB1-6D2390E4CC12}" type="datetimeFigureOut">
              <a:rPr lang="pl-PL" smtClean="0"/>
              <a:t>2022-02-16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B306-4C4C-4C43-8D91-126D044515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4269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5B977-4F1D-48C9-ADB1-6D2390E4CC12}" type="datetimeFigureOut">
              <a:rPr lang="pl-PL" smtClean="0"/>
              <a:t>2022-02-16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B306-4C4C-4C43-8D91-126D044515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3669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5B977-4F1D-48C9-ADB1-6D2390E4CC12}" type="datetimeFigureOut">
              <a:rPr lang="pl-PL" smtClean="0"/>
              <a:t>2022-02-16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B306-4C4C-4C43-8D91-126D044515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9300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5B977-4F1D-48C9-ADB1-6D2390E4CC12}" type="datetimeFigureOut">
              <a:rPr lang="pl-PL" smtClean="0"/>
              <a:t>2022-02-16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B306-4C4C-4C43-8D91-126D044515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4063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5B977-4F1D-48C9-ADB1-6D2390E4CC12}" type="datetimeFigureOut">
              <a:rPr lang="pl-PL" smtClean="0"/>
              <a:t>2022-02-16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B306-4C4C-4C43-8D91-126D044515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5189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5B977-4F1D-48C9-ADB1-6D2390E4CC12}" type="datetimeFigureOut">
              <a:rPr lang="pl-PL" smtClean="0"/>
              <a:t>2022-02-16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B306-4C4C-4C43-8D91-126D044515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379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5B977-4F1D-48C9-ADB1-6D2390E4CC12}" type="datetimeFigureOut">
              <a:rPr lang="pl-PL" smtClean="0"/>
              <a:t>2022-02-16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B306-4C4C-4C43-8D91-126D044515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153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5B977-4F1D-48C9-ADB1-6D2390E4CC12}" type="datetimeFigureOut">
              <a:rPr lang="pl-PL" smtClean="0"/>
              <a:t>2022-02-16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B306-4C4C-4C43-8D91-126D044515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1343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5B977-4F1D-48C9-ADB1-6D2390E4CC12}" type="datetimeFigureOut">
              <a:rPr lang="pl-PL" smtClean="0"/>
              <a:t>2022-02-16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B306-4C4C-4C43-8D91-126D044515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1067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5B977-4F1D-48C9-ADB1-6D2390E4CC12}" type="datetimeFigureOut">
              <a:rPr lang="pl-PL" smtClean="0"/>
              <a:t>2022-02-16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EB306-4C4C-4C43-8D91-126D044515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5338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5B977-4F1D-48C9-ADB1-6D2390E4CC12}" type="datetimeFigureOut">
              <a:rPr lang="pl-PL" smtClean="0"/>
              <a:t>2022-02-16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EB306-4C4C-4C43-8D91-126D044515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013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Prezentacja dotycząca dostępności turystyki, rekreacji &#10;i wypoczynku&#10;" title="slajd początkow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99" y="481781"/>
            <a:ext cx="11403014" cy="5935644"/>
          </a:xfrm>
          <a:prstGeom prst="rect">
            <a:avLst/>
          </a:prstGeom>
        </p:spPr>
      </p:pic>
      <p:cxnSp>
        <p:nvCxnSpPr>
          <p:cNvPr id="17" name="Łącznik prosty 16" descr="linia ozdobna"/>
          <p:cNvCxnSpPr/>
          <p:nvPr/>
        </p:nvCxnSpPr>
        <p:spPr>
          <a:xfrm>
            <a:off x="5137354" y="1941868"/>
            <a:ext cx="5009536" cy="0"/>
          </a:xfrm>
          <a:prstGeom prst="line">
            <a:avLst/>
          </a:prstGeom>
          <a:ln w="15875" cap="flat" cmpd="sng" algn="ctr">
            <a:solidFill>
              <a:srgbClr val="C5171C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Trójkąt prostokątny 23" descr="znak graficzny"/>
          <p:cNvSpPr/>
          <p:nvPr/>
        </p:nvSpPr>
        <p:spPr>
          <a:xfrm rot="16200000">
            <a:off x="10402529" y="5068529"/>
            <a:ext cx="1789471" cy="1789471"/>
          </a:xfrm>
          <a:prstGeom prst="rtTriangle">
            <a:avLst/>
          </a:prstGeom>
          <a:solidFill>
            <a:srgbClr val="C51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ny</a:t>
            </a:r>
            <a:endParaRPr lang="pl-PL" dirty="0"/>
          </a:p>
        </p:txBody>
      </p:sp>
      <p:sp>
        <p:nvSpPr>
          <p:cNvPr id="25" name="Trójkąt prostokątny 24" descr="znak graficzny"/>
          <p:cNvSpPr/>
          <p:nvPr/>
        </p:nvSpPr>
        <p:spPr>
          <a:xfrm rot="16200000" flipH="1" flipV="1">
            <a:off x="353962" y="373626"/>
            <a:ext cx="1061884" cy="1061884"/>
          </a:xfrm>
          <a:prstGeom prst="rtTriangle">
            <a:avLst/>
          </a:prstGeom>
          <a:solidFill>
            <a:srgbClr val="5D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5828660" y="4768010"/>
            <a:ext cx="52453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/>
              <a:t>Katarzyna </a:t>
            </a:r>
            <a:r>
              <a:rPr lang="pl-PL" i="1" dirty="0" err="1" smtClean="0"/>
              <a:t>Podhorodecka</a:t>
            </a:r>
            <a:r>
              <a:rPr lang="pl-PL" i="1" dirty="0" smtClean="0"/>
              <a:t>  </a:t>
            </a:r>
            <a:endParaRPr lang="pl-PL" i="1" dirty="0"/>
          </a:p>
          <a:p>
            <a:r>
              <a:rPr lang="pl-PL" i="1" dirty="0" smtClean="0"/>
              <a:t>Główny specjalista w Departamencie Turystyki</a:t>
            </a:r>
            <a:endParaRPr lang="pl-PL" i="1" dirty="0"/>
          </a:p>
          <a:p>
            <a:r>
              <a:rPr lang="pl-PL" i="1" dirty="0"/>
              <a:t>Ministerstwo Sportu i Turystyki</a:t>
            </a:r>
          </a:p>
          <a:p>
            <a:r>
              <a:rPr lang="pl-PL" i="1" dirty="0"/>
              <a:t>e-mail: </a:t>
            </a:r>
            <a:r>
              <a:rPr lang="pl-PL" i="1" dirty="0" smtClean="0"/>
              <a:t>katarzyna.podhorodecka@mrit.gov.pl</a:t>
            </a:r>
            <a:endParaRPr lang="pl-PL" i="1" dirty="0"/>
          </a:p>
          <a:p>
            <a:endParaRPr lang="pl-PL" i="1" dirty="0"/>
          </a:p>
          <a:p>
            <a:r>
              <a:rPr lang="pl-PL" dirty="0" smtClean="0"/>
              <a:t>Warszawa, 10 grudnia 2021 r.</a:t>
            </a:r>
            <a:endParaRPr lang="pl-PL" dirty="0"/>
          </a:p>
        </p:txBody>
      </p:sp>
      <p:pic>
        <p:nvPicPr>
          <p:cNvPr id="3" name="Obraz 2" descr="logo Ministerstwa Sportu i Turystyki&#10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87" y="5714001"/>
            <a:ext cx="2597056" cy="811580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4883084" y="1122363"/>
            <a:ext cx="5784915" cy="2387600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Dostępność turystyki, rekreacji</a:t>
            </a:r>
            <a:br>
              <a:rPr lang="pl-PL" sz="3600" b="1" dirty="0" smtClean="0"/>
            </a:br>
            <a:r>
              <a:rPr lang="pl-PL" sz="3600" b="1" dirty="0" smtClean="0"/>
              <a:t> i wypoczynku</a:t>
            </a:r>
            <a:endParaRPr lang="pl-PL" sz="3600" b="1" dirty="0"/>
          </a:p>
        </p:txBody>
      </p:sp>
    </p:spTree>
    <p:extLst>
      <p:ext uri="{BB962C8B-B14F-4D97-AF65-F5344CB8AC3E}">
        <p14:creationId xmlns:p14="http://schemas.microsoft.com/office/powerpoint/2010/main" val="92437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ójkąt prostokątny 5" descr="znak graficzny"/>
          <p:cNvSpPr/>
          <p:nvPr/>
        </p:nvSpPr>
        <p:spPr>
          <a:xfrm rot="16200000" flipH="1" flipV="1">
            <a:off x="353962" y="373626"/>
            <a:ext cx="1061884" cy="1061884"/>
          </a:xfrm>
          <a:prstGeom prst="rtTriangle">
            <a:avLst/>
          </a:prstGeom>
          <a:solidFill>
            <a:srgbClr val="5D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rójkąt prostokątny 4" descr="znak graficzny"/>
          <p:cNvSpPr/>
          <p:nvPr/>
        </p:nvSpPr>
        <p:spPr>
          <a:xfrm rot="16200000">
            <a:off x="10402529" y="5068529"/>
            <a:ext cx="1789471" cy="1789471"/>
          </a:xfrm>
          <a:prstGeom prst="rtTriangle">
            <a:avLst/>
          </a:prstGeom>
          <a:solidFill>
            <a:srgbClr val="C51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 descr="znak graficzny"/>
          <p:cNvSpPr/>
          <p:nvPr/>
        </p:nvSpPr>
        <p:spPr>
          <a:xfrm>
            <a:off x="0" y="6361471"/>
            <a:ext cx="12192000" cy="496529"/>
          </a:xfrm>
          <a:prstGeom prst="rect">
            <a:avLst/>
          </a:prstGeom>
          <a:solidFill>
            <a:srgbClr val="C51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8567427" y="6425069"/>
            <a:ext cx="3618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spc="600" dirty="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www.gov.pl/web/sport</a:t>
            </a:r>
            <a:endParaRPr lang="pl-PL" sz="1200" spc="600" dirty="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10" name="pole tekstowe 9" descr="DOFINASOWANIE W 2020 R. REALIZACJI ZADAŃ PUBLICZNYCH Z ZAKRESU CZĘŚCI 40 BUDŻETU PAŃSTWA – TURYSTYKA&#10;" title="nazwa slajdu"/>
          <p:cNvSpPr txBox="1"/>
          <p:nvPr/>
        </p:nvSpPr>
        <p:spPr>
          <a:xfrm>
            <a:off x="1172309" y="378924"/>
            <a:ext cx="6831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ln w="0"/>
                <a:solidFill>
                  <a:srgbClr val="2B77AE"/>
                </a:solidFill>
                <a:latin typeface="Helvetica" pitchFamily="2" charset="0"/>
              </a:rPr>
              <a:t>DOFINASOWANIE W 2020 R. REALIZACJI ZADAŃ </a:t>
            </a:r>
            <a:r>
              <a:rPr lang="pl-PL" sz="2400" dirty="0" smtClean="0">
                <a:ln w="0"/>
                <a:solidFill>
                  <a:srgbClr val="2B77AE"/>
                </a:solidFill>
                <a:latin typeface="Helvetica" pitchFamily="2" charset="0"/>
              </a:rPr>
              <a:t>PUBLICZNYCH Z </a:t>
            </a:r>
            <a:r>
              <a:rPr lang="pl-PL" sz="2400" dirty="0">
                <a:ln w="0"/>
                <a:solidFill>
                  <a:srgbClr val="2B77AE"/>
                </a:solidFill>
                <a:latin typeface="Helvetica" pitchFamily="2" charset="0"/>
              </a:rPr>
              <a:t>ZAKRESU CZĘŚCI 40 BUDŻETU PAŃSTWA – TURYSTYKA</a:t>
            </a:r>
          </a:p>
        </p:txBody>
      </p:sp>
      <p:cxnSp>
        <p:nvCxnSpPr>
          <p:cNvPr id="11" name="Łącznik prosty 10" descr="znak graficzny"/>
          <p:cNvCxnSpPr/>
          <p:nvPr/>
        </p:nvCxnSpPr>
        <p:spPr>
          <a:xfrm flipV="1">
            <a:off x="8306827" y="215684"/>
            <a:ext cx="0" cy="1344237"/>
          </a:xfrm>
          <a:prstGeom prst="line">
            <a:avLst/>
          </a:prstGeom>
          <a:ln w="158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Obraz 16" descr="godło i nazwa Ministerstwa Sportu i Turystyk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247" y="441033"/>
            <a:ext cx="3166794" cy="989623"/>
          </a:xfrm>
          <a:prstGeom prst="rect">
            <a:avLst/>
          </a:prstGeom>
        </p:spPr>
      </p:pic>
      <p:sp>
        <p:nvSpPr>
          <p:cNvPr id="23" name="pole tekstowe 22"/>
          <p:cNvSpPr txBox="1"/>
          <p:nvPr/>
        </p:nvSpPr>
        <p:spPr>
          <a:xfrm>
            <a:off x="108154" y="6365883"/>
            <a:ext cx="8510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spc="6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Posiedzenie </a:t>
            </a:r>
            <a:r>
              <a:rPr lang="pl-PL" sz="1200" b="1" spc="600" dirty="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Zespołu ds. </a:t>
            </a:r>
            <a:r>
              <a:rPr lang="pl-PL" sz="1200" b="1" spc="6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wykonywania postanowień Konwencji o prawach osób niepełnosprawnych </a:t>
            </a:r>
          </a:p>
        </p:txBody>
      </p:sp>
      <p:sp>
        <p:nvSpPr>
          <p:cNvPr id="21" name="Prostokąt 20"/>
          <p:cNvSpPr/>
          <p:nvPr/>
        </p:nvSpPr>
        <p:spPr>
          <a:xfrm>
            <a:off x="734646" y="2301734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b="1" i="1" dirty="0"/>
              <a:t>PRIORYTET NR 2 – ZADANIA ZREALIZOWANE </a:t>
            </a:r>
            <a:br>
              <a:rPr lang="pl-PL" b="1" i="1" dirty="0"/>
            </a:br>
            <a:r>
              <a:rPr lang="pl-PL" b="1" i="1" dirty="0"/>
              <a:t>W 2020 R</a:t>
            </a:r>
            <a:r>
              <a:rPr lang="pl-PL" b="1" i="1" dirty="0" smtClean="0"/>
              <a:t>.</a:t>
            </a:r>
          </a:p>
          <a:p>
            <a:pPr algn="ctr"/>
            <a:endParaRPr lang="pl-PL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smtClean="0"/>
              <a:t>Sprawnie </a:t>
            </a:r>
            <a:r>
              <a:rPr lang="pl-PL" dirty="0"/>
              <a:t>dla niepełnosprawnych;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Turystyka dla wszystkich zwiększenie dostępności informacji turystycznej i usług turystycznych dla osób niepełnosprawnych;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Asystent Turystyczny os Niepełnosprawnych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Turystyka osób z niepełnosprawnościami w woj</a:t>
            </a:r>
            <a:r>
              <a:rPr lang="pl-PL" dirty="0" smtClean="0"/>
              <a:t>. podlaskim</a:t>
            </a:r>
            <a:r>
              <a:rPr lang="pl-PL" dirty="0"/>
              <a:t>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Turystyka wiejska dla niepełnosprawnych;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Kurs dla asystentów Turystycznych Osób z Niepełnosprawnością;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Poprawa bezpieczeństwa usług turystycznych dla osób z niepełnosprawnościami na terenie woj. wielkopolskiego.</a:t>
            </a:r>
          </a:p>
        </p:txBody>
      </p:sp>
      <p:pic>
        <p:nvPicPr>
          <p:cNvPr id="20" name="Obraz 19" descr="zdjęcie jeziora i pagórków pokrytych drzewam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821" y="2490315"/>
            <a:ext cx="2143424" cy="2105319"/>
          </a:xfrm>
          <a:prstGeom prst="rect">
            <a:avLst/>
          </a:prstGeom>
        </p:spPr>
      </p:pic>
      <p:sp>
        <p:nvSpPr>
          <p:cNvPr id="22" name="pole tekstowe 4"/>
          <p:cNvSpPr txBox="1">
            <a:spLocks noChangeArrowheads="1"/>
          </p:cNvSpPr>
          <p:nvPr/>
        </p:nvSpPr>
        <p:spPr bwMode="auto">
          <a:xfrm>
            <a:off x="8100234" y="4666004"/>
            <a:ext cx="2881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400" dirty="0"/>
              <a:t>Źródło: </a:t>
            </a:r>
            <a:r>
              <a:rPr lang="pl-PL" altLang="pl-PL" sz="1400" dirty="0" smtClean="0"/>
              <a:t>Polska Organizacja Turystyczna</a:t>
            </a:r>
            <a:endParaRPr lang="pl-PL" altLang="pl-PL" sz="1400" dirty="0"/>
          </a:p>
        </p:txBody>
      </p:sp>
    </p:spTree>
    <p:extLst>
      <p:ext uri="{BB962C8B-B14F-4D97-AF65-F5344CB8AC3E}">
        <p14:creationId xmlns:p14="http://schemas.microsoft.com/office/powerpoint/2010/main" val="161548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ójkąt prostokątny 5" descr="znak graficzny"/>
          <p:cNvSpPr/>
          <p:nvPr/>
        </p:nvSpPr>
        <p:spPr>
          <a:xfrm rot="16200000" flipH="1" flipV="1">
            <a:off x="353962" y="373626"/>
            <a:ext cx="1061884" cy="1061884"/>
          </a:xfrm>
          <a:prstGeom prst="rtTriangle">
            <a:avLst/>
          </a:prstGeom>
          <a:solidFill>
            <a:srgbClr val="5D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rójkąt prostokątny 4" descr="znak graficzny"/>
          <p:cNvSpPr/>
          <p:nvPr/>
        </p:nvSpPr>
        <p:spPr>
          <a:xfrm rot="16200000">
            <a:off x="10402529" y="5068529"/>
            <a:ext cx="1789471" cy="1789471"/>
          </a:xfrm>
          <a:prstGeom prst="rtTriangle">
            <a:avLst/>
          </a:prstGeom>
          <a:solidFill>
            <a:srgbClr val="C51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 descr="znak graficzny"/>
          <p:cNvSpPr/>
          <p:nvPr/>
        </p:nvSpPr>
        <p:spPr>
          <a:xfrm>
            <a:off x="0" y="6361471"/>
            <a:ext cx="12192000" cy="496529"/>
          </a:xfrm>
          <a:prstGeom prst="rect">
            <a:avLst/>
          </a:prstGeom>
          <a:solidFill>
            <a:srgbClr val="C51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8567427" y="6425069"/>
            <a:ext cx="3618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spc="600" dirty="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www.gov.pl/web/sport</a:t>
            </a:r>
            <a:endParaRPr lang="pl-PL" sz="1200" spc="600" dirty="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10" name="pole tekstowe 9" descr="DOFINASOWANIE W 2021 R. REALIZACJI ZADAŃ PUBLICZNYCH Z ZAKRESU CZĘŚCI 40 BUDŻETU PAŃSTWA – TURYSTYKA&#10;" title="nazwa slajdu"/>
          <p:cNvSpPr txBox="1"/>
          <p:nvPr/>
        </p:nvSpPr>
        <p:spPr>
          <a:xfrm>
            <a:off x="1172309" y="378924"/>
            <a:ext cx="6831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ln w="0"/>
                <a:solidFill>
                  <a:srgbClr val="2B77AE"/>
                </a:solidFill>
                <a:latin typeface="Helvetica" pitchFamily="2" charset="0"/>
              </a:rPr>
              <a:t>DOFINASOWANIE W </a:t>
            </a:r>
            <a:r>
              <a:rPr lang="pl-PL" sz="2400" dirty="0" smtClean="0">
                <a:ln w="0"/>
                <a:solidFill>
                  <a:srgbClr val="2B77AE"/>
                </a:solidFill>
                <a:latin typeface="Helvetica" pitchFamily="2" charset="0"/>
              </a:rPr>
              <a:t>2021 </a:t>
            </a:r>
            <a:r>
              <a:rPr lang="pl-PL" sz="2400" dirty="0">
                <a:ln w="0"/>
                <a:solidFill>
                  <a:srgbClr val="2B77AE"/>
                </a:solidFill>
                <a:latin typeface="Helvetica" pitchFamily="2" charset="0"/>
              </a:rPr>
              <a:t>R. REALIZACJI ZADAŃ </a:t>
            </a:r>
            <a:r>
              <a:rPr lang="pl-PL" sz="2400" dirty="0" smtClean="0">
                <a:ln w="0"/>
                <a:solidFill>
                  <a:srgbClr val="2B77AE"/>
                </a:solidFill>
                <a:latin typeface="Helvetica" pitchFamily="2" charset="0"/>
              </a:rPr>
              <a:t>PUBLICZNYCH Z </a:t>
            </a:r>
            <a:r>
              <a:rPr lang="pl-PL" sz="2400" dirty="0">
                <a:ln w="0"/>
                <a:solidFill>
                  <a:srgbClr val="2B77AE"/>
                </a:solidFill>
                <a:latin typeface="Helvetica" pitchFamily="2" charset="0"/>
              </a:rPr>
              <a:t>ZAKRESU CZĘŚCI 40 BUDŻETU PAŃSTWA – TURYSTYKA</a:t>
            </a:r>
          </a:p>
        </p:txBody>
      </p:sp>
      <p:cxnSp>
        <p:nvCxnSpPr>
          <p:cNvPr id="11" name="Łącznik prosty 10" descr="znak graficzny"/>
          <p:cNvCxnSpPr/>
          <p:nvPr/>
        </p:nvCxnSpPr>
        <p:spPr>
          <a:xfrm flipV="1">
            <a:off x="8306827" y="215684"/>
            <a:ext cx="0" cy="1344237"/>
          </a:xfrm>
          <a:prstGeom prst="line">
            <a:avLst/>
          </a:prstGeom>
          <a:ln w="158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Obraz 16" descr="godło i nazwa Ministerstwa Sportu i Turystyk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247" y="441033"/>
            <a:ext cx="3166794" cy="989623"/>
          </a:xfrm>
          <a:prstGeom prst="rect">
            <a:avLst/>
          </a:prstGeom>
        </p:spPr>
      </p:pic>
      <p:sp>
        <p:nvSpPr>
          <p:cNvPr id="23" name="pole tekstowe 22"/>
          <p:cNvSpPr txBox="1"/>
          <p:nvPr/>
        </p:nvSpPr>
        <p:spPr>
          <a:xfrm>
            <a:off x="108154" y="6365883"/>
            <a:ext cx="8510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spc="6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Posiedzenie </a:t>
            </a:r>
            <a:r>
              <a:rPr lang="pl-PL" sz="1200" b="1" spc="600" dirty="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Zespołu ds. </a:t>
            </a:r>
            <a:r>
              <a:rPr lang="pl-PL" sz="1200" b="1" spc="6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wykonywania postanowień Konwencji o prawach osób niepełnosprawnych </a:t>
            </a:r>
          </a:p>
        </p:txBody>
      </p:sp>
      <p:sp>
        <p:nvSpPr>
          <p:cNvPr id="21" name="Prostokąt 20" descr="Priorytet 1:&#10;Renowacja istniejących i wytyczanie nowych szlaków turystycznych na terenie Polski, w tym w szczególności dostosowanie szlaków turystycznych do potrzeb osób z niepełnosprawnościami oraz osób starszych&#10;&#10;Priorytet 2:&#10;Innowacyjne rozwiązania w turystyce zwiększające bezpieczeństwo turystów, w tym osób z niepełnosprawnościami oraz osób starszych, zwłaszcza podczas i po pandemii COVID-19&#10;&#10;Priorytet 3:&#10;Rozwój kompetencji kadr zawodowych i społecznych dla potrzeb turystyki w zakresie poprawy świadczonych usług.&#10;" title="treść slajdu"/>
          <p:cNvSpPr/>
          <p:nvPr/>
        </p:nvSpPr>
        <p:spPr>
          <a:xfrm>
            <a:off x="795209" y="1419317"/>
            <a:ext cx="6581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 smtClean="0"/>
          </a:p>
          <a:p>
            <a:r>
              <a:rPr lang="pl-PL" b="1" dirty="0"/>
              <a:t>Priorytet 1:</a:t>
            </a:r>
            <a:endParaRPr lang="pl-PL" dirty="0"/>
          </a:p>
          <a:p>
            <a:pPr algn="just"/>
            <a:r>
              <a:rPr lang="pl-PL" dirty="0"/>
              <a:t>Renowacja istniejących i wytyczanie nowych szlaków turystycznych na terenie Polski, w tym w szczególności dostosowanie szlaków turystycznych do potrzeb osób z niepełnosprawnościami oraz osób </a:t>
            </a:r>
            <a:r>
              <a:rPr lang="pl-PL" dirty="0" smtClean="0"/>
              <a:t>starszych</a:t>
            </a:r>
          </a:p>
          <a:p>
            <a:pPr algn="just"/>
            <a:endParaRPr lang="pl-PL" dirty="0"/>
          </a:p>
          <a:p>
            <a:pPr algn="just"/>
            <a:r>
              <a:rPr lang="pl-PL" b="1" dirty="0"/>
              <a:t>Priorytet 2:</a:t>
            </a:r>
            <a:endParaRPr lang="pl-PL" dirty="0"/>
          </a:p>
          <a:p>
            <a:pPr algn="just"/>
            <a:r>
              <a:rPr lang="pl-PL" dirty="0"/>
              <a:t>Innowacyjne rozwiązania w turystyce zwiększające bezpieczeństwo turystów, w tym osób z niepełnosprawnościami oraz osób starszych, zwłaszcza podczas i po pandemii </a:t>
            </a:r>
            <a:r>
              <a:rPr lang="pl-PL" dirty="0" smtClean="0"/>
              <a:t>COVID-19</a:t>
            </a:r>
          </a:p>
          <a:p>
            <a:pPr algn="just"/>
            <a:endParaRPr lang="pl-PL" dirty="0"/>
          </a:p>
          <a:p>
            <a:pPr algn="just"/>
            <a:r>
              <a:rPr lang="pl-PL" b="1" dirty="0"/>
              <a:t>Priorytet 3:</a:t>
            </a:r>
            <a:endParaRPr lang="pl-PL" dirty="0"/>
          </a:p>
          <a:p>
            <a:pPr algn="just"/>
            <a:r>
              <a:rPr lang="pl-PL" dirty="0"/>
              <a:t>Rozwój kompetencji kadr zawodowych i społecznych dla potrzeb turystyki w zakresie poprawy świadczonych usług.</a:t>
            </a:r>
          </a:p>
        </p:txBody>
      </p:sp>
      <p:pic>
        <p:nvPicPr>
          <p:cNvPr id="2" name="Obraz 1" descr="zdjęcie jeziora i pagórków pokrytych drzewam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821" y="2490315"/>
            <a:ext cx="2143424" cy="2105319"/>
          </a:xfrm>
          <a:prstGeom prst="rect">
            <a:avLst/>
          </a:prstGeom>
        </p:spPr>
      </p:pic>
      <p:sp>
        <p:nvSpPr>
          <p:cNvPr id="22" name="pole tekstowe 4" descr="Źródło: Polska Organizacja Turystyczna&#10;" title="napis"/>
          <p:cNvSpPr txBox="1">
            <a:spLocks noChangeArrowheads="1"/>
          </p:cNvSpPr>
          <p:nvPr/>
        </p:nvSpPr>
        <p:spPr bwMode="auto">
          <a:xfrm>
            <a:off x="7817269" y="4861389"/>
            <a:ext cx="2881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400" dirty="0"/>
              <a:t>Źródło: </a:t>
            </a:r>
            <a:r>
              <a:rPr lang="pl-PL" altLang="pl-PL" sz="1400" dirty="0" smtClean="0"/>
              <a:t>Polska Organizacja Turystyczna</a:t>
            </a:r>
            <a:endParaRPr lang="pl-PL" altLang="pl-PL" sz="1400" dirty="0"/>
          </a:p>
        </p:txBody>
      </p:sp>
    </p:spTree>
    <p:extLst>
      <p:ext uri="{BB962C8B-B14F-4D97-AF65-F5344CB8AC3E}">
        <p14:creationId xmlns:p14="http://schemas.microsoft.com/office/powerpoint/2010/main" val="39695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ójkąt prostokątny 5" descr="znak graficzny"/>
          <p:cNvSpPr/>
          <p:nvPr/>
        </p:nvSpPr>
        <p:spPr>
          <a:xfrm rot="16200000" flipH="1" flipV="1">
            <a:off x="353962" y="373626"/>
            <a:ext cx="1061884" cy="1061884"/>
          </a:xfrm>
          <a:prstGeom prst="rtTriangle">
            <a:avLst/>
          </a:prstGeom>
          <a:solidFill>
            <a:srgbClr val="5D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 descr="znak graficzny"/>
          <p:cNvSpPr/>
          <p:nvPr/>
        </p:nvSpPr>
        <p:spPr>
          <a:xfrm>
            <a:off x="4473145" y="6101396"/>
            <a:ext cx="6808897" cy="2596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Prostokąt 50" descr="znak graficzny"/>
          <p:cNvSpPr/>
          <p:nvPr/>
        </p:nvSpPr>
        <p:spPr>
          <a:xfrm>
            <a:off x="4473145" y="6101395"/>
            <a:ext cx="6688249" cy="415305"/>
          </a:xfrm>
          <a:prstGeom prst="rect">
            <a:avLst/>
          </a:prstGeom>
          <a:gradFill flip="none" rotWithShape="1">
            <a:gsLst>
              <a:gs pos="24000">
                <a:schemeClr val="bg1"/>
              </a:gs>
              <a:gs pos="60000">
                <a:schemeClr val="bg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rójkąt prostokątny 4" descr="znak graficzny"/>
          <p:cNvSpPr/>
          <p:nvPr/>
        </p:nvSpPr>
        <p:spPr>
          <a:xfrm rot="16200000">
            <a:off x="10402529" y="5068529"/>
            <a:ext cx="1789471" cy="1789471"/>
          </a:xfrm>
          <a:prstGeom prst="rtTriangle">
            <a:avLst/>
          </a:prstGeom>
          <a:solidFill>
            <a:srgbClr val="C51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 descr="znak graficzny"/>
          <p:cNvSpPr/>
          <p:nvPr/>
        </p:nvSpPr>
        <p:spPr>
          <a:xfrm>
            <a:off x="0" y="6361471"/>
            <a:ext cx="12192000" cy="496529"/>
          </a:xfrm>
          <a:prstGeom prst="rect">
            <a:avLst/>
          </a:prstGeom>
          <a:solidFill>
            <a:srgbClr val="C51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8567427" y="6425069"/>
            <a:ext cx="3618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spc="600" dirty="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www.gov.pl/web/sport</a:t>
            </a:r>
            <a:endParaRPr lang="pl-PL" sz="1200" spc="600" dirty="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1172309" y="378924"/>
            <a:ext cx="6831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ln w="0"/>
                <a:solidFill>
                  <a:srgbClr val="2B77AE"/>
                </a:solidFill>
                <a:latin typeface="Helvetica" pitchFamily="2" charset="0"/>
              </a:rPr>
              <a:t>DOFINASOWANIE W </a:t>
            </a:r>
            <a:r>
              <a:rPr lang="pl-PL" sz="2400" dirty="0" smtClean="0">
                <a:ln w="0"/>
                <a:solidFill>
                  <a:srgbClr val="2B77AE"/>
                </a:solidFill>
                <a:latin typeface="Helvetica" pitchFamily="2" charset="0"/>
              </a:rPr>
              <a:t>2021 </a:t>
            </a:r>
            <a:r>
              <a:rPr lang="pl-PL" sz="2400" dirty="0">
                <a:ln w="0"/>
                <a:solidFill>
                  <a:srgbClr val="2B77AE"/>
                </a:solidFill>
                <a:latin typeface="Helvetica" pitchFamily="2" charset="0"/>
              </a:rPr>
              <a:t>R. REALIZACJI ZADAŃ </a:t>
            </a:r>
            <a:r>
              <a:rPr lang="pl-PL" sz="2400" dirty="0" smtClean="0">
                <a:ln w="0"/>
                <a:solidFill>
                  <a:srgbClr val="2B77AE"/>
                </a:solidFill>
                <a:latin typeface="Helvetica" pitchFamily="2" charset="0"/>
              </a:rPr>
              <a:t>PUBLICZNYCH Z </a:t>
            </a:r>
            <a:r>
              <a:rPr lang="pl-PL" sz="2400" dirty="0">
                <a:ln w="0"/>
                <a:solidFill>
                  <a:srgbClr val="2B77AE"/>
                </a:solidFill>
                <a:latin typeface="Helvetica" pitchFamily="2" charset="0"/>
              </a:rPr>
              <a:t>ZAKRESU CZĘŚCI 40 BUDŻETU PAŃSTWA – TURYSTYKA</a:t>
            </a:r>
          </a:p>
        </p:txBody>
      </p:sp>
      <p:cxnSp>
        <p:nvCxnSpPr>
          <p:cNvPr id="11" name="Łącznik prosty 10" descr="znak graficzny"/>
          <p:cNvCxnSpPr/>
          <p:nvPr/>
        </p:nvCxnSpPr>
        <p:spPr>
          <a:xfrm flipV="1">
            <a:off x="8306827" y="215684"/>
            <a:ext cx="0" cy="1344237"/>
          </a:xfrm>
          <a:prstGeom prst="line">
            <a:avLst/>
          </a:prstGeom>
          <a:ln w="158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Obraz 16" descr="godło i nazwa Ministerstwa Sportu i Turystyk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247" y="441033"/>
            <a:ext cx="3166794" cy="989623"/>
          </a:xfrm>
          <a:prstGeom prst="rect">
            <a:avLst/>
          </a:prstGeom>
        </p:spPr>
      </p:pic>
      <p:sp>
        <p:nvSpPr>
          <p:cNvPr id="23" name="pole tekstowe 22"/>
          <p:cNvSpPr txBox="1"/>
          <p:nvPr/>
        </p:nvSpPr>
        <p:spPr>
          <a:xfrm>
            <a:off x="108154" y="6365883"/>
            <a:ext cx="8510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spc="6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Posiedzenie </a:t>
            </a:r>
            <a:r>
              <a:rPr lang="pl-PL" sz="1200" b="1" spc="600" dirty="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Zespołu ds. </a:t>
            </a:r>
            <a:r>
              <a:rPr lang="pl-PL" sz="1200" b="1" spc="6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wykonywania postanowień Konwencji o prawach osób niepełnosprawnych </a:t>
            </a:r>
          </a:p>
        </p:txBody>
      </p:sp>
      <p:sp>
        <p:nvSpPr>
          <p:cNvPr id="21" name="Prostokąt 20" descr="Zadania z priorytetu 1 i 2 są adresowane do grupy osób z niepełnosprawnościami oraz osób starszych, jednak i w ramach priorytetu 3 są realizowane działania, które w sposób pośredni również będą oddziaływać na aktywizację turystyki tych grup społecznych.&#10;Przykładem takiego zadania związanego z priorytetem 3 dotyczącym rozwoju kompetencji kadr turystycznych jest działanie Fundacji Symbioza, która otrzymała dofinasowanie w kwocie 150.000 zł na zorganizowanie Kongresu Turystyki Społecznej – ogólnopolskiej debaty na rzecz rozwoju. " title="treść slajdu"/>
          <p:cNvSpPr/>
          <p:nvPr/>
        </p:nvSpPr>
        <p:spPr>
          <a:xfrm>
            <a:off x="353961" y="1706923"/>
            <a:ext cx="73700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2400" dirty="0" smtClean="0"/>
          </a:p>
          <a:p>
            <a:r>
              <a:rPr lang="pl-PL" sz="2400" dirty="0"/>
              <a:t>Zadania z priorytetu 1 i 2 są adresowane do grupy osób z niepełnosprawnościami oraz osób starszych, jednak i w ramach priorytetu 3 są realizowane działania, które w sposób pośredni również będą oddziaływać na aktywizację turystyki tych grup społecznych.</a:t>
            </a:r>
          </a:p>
          <a:p>
            <a:r>
              <a:rPr lang="pl-PL" sz="2400" dirty="0"/>
              <a:t>Przykładem takiego zadania związanego z priorytetem 3 dotyczącym rozwoju kompetencji kadr turystycznych jest </a:t>
            </a:r>
            <a:r>
              <a:rPr lang="pl-PL" sz="2400" b="1" dirty="0"/>
              <a:t>działanie Fundacji Symbioza,</a:t>
            </a:r>
            <a:r>
              <a:rPr lang="pl-PL" sz="2400" dirty="0"/>
              <a:t> która otrzymała dofinasowanie w kwocie 150.000 zł na zorganizowanie </a:t>
            </a:r>
            <a:r>
              <a:rPr lang="pl-PL" sz="2400" b="1" dirty="0"/>
              <a:t>Kongresu Turystyki Społecznej</a:t>
            </a:r>
            <a:r>
              <a:rPr lang="pl-PL" sz="2400" dirty="0"/>
              <a:t> – ogólnopolskiej debaty na rzecz rozwoju. </a:t>
            </a:r>
          </a:p>
        </p:txBody>
      </p:sp>
      <p:pic>
        <p:nvPicPr>
          <p:cNvPr id="20" name="Obraz 19" descr="zdjęcie jeziora i pagórków pokrytych drzewam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821" y="2490315"/>
            <a:ext cx="2143424" cy="2105319"/>
          </a:xfrm>
          <a:prstGeom prst="rect">
            <a:avLst/>
          </a:prstGeom>
        </p:spPr>
      </p:pic>
      <p:sp>
        <p:nvSpPr>
          <p:cNvPr id="22" name="pole tekstowe 4" descr="Źródło: Polska Organizacja Turystyczna&#10;" title="napis"/>
          <p:cNvSpPr txBox="1">
            <a:spLocks noChangeArrowheads="1"/>
          </p:cNvSpPr>
          <p:nvPr/>
        </p:nvSpPr>
        <p:spPr bwMode="auto">
          <a:xfrm>
            <a:off x="8371525" y="4838163"/>
            <a:ext cx="2881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400" dirty="0"/>
              <a:t>Źródło: </a:t>
            </a:r>
            <a:r>
              <a:rPr lang="pl-PL" altLang="pl-PL" sz="1400" dirty="0" smtClean="0"/>
              <a:t>Polska Organizacja Turystyczna</a:t>
            </a:r>
            <a:endParaRPr lang="pl-PL" altLang="pl-PL" sz="1400" dirty="0"/>
          </a:p>
        </p:txBody>
      </p:sp>
    </p:spTree>
    <p:extLst>
      <p:ext uri="{BB962C8B-B14F-4D97-AF65-F5344CB8AC3E}">
        <p14:creationId xmlns:p14="http://schemas.microsoft.com/office/powerpoint/2010/main" val="312766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ójkąt prostokątny 5" descr="znak graficzny"/>
          <p:cNvSpPr/>
          <p:nvPr/>
        </p:nvSpPr>
        <p:spPr>
          <a:xfrm rot="16200000" flipH="1" flipV="1">
            <a:off x="353962" y="373626"/>
            <a:ext cx="1061884" cy="1061884"/>
          </a:xfrm>
          <a:prstGeom prst="rtTriangle">
            <a:avLst/>
          </a:prstGeom>
          <a:solidFill>
            <a:srgbClr val="5D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 descr="znak graficzny"/>
          <p:cNvSpPr/>
          <p:nvPr/>
        </p:nvSpPr>
        <p:spPr>
          <a:xfrm>
            <a:off x="4473145" y="6101396"/>
            <a:ext cx="6808897" cy="2596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Prostokąt 50" descr="znak graficzny"/>
          <p:cNvSpPr/>
          <p:nvPr/>
        </p:nvSpPr>
        <p:spPr>
          <a:xfrm>
            <a:off x="4473145" y="6101395"/>
            <a:ext cx="6688249" cy="415305"/>
          </a:xfrm>
          <a:prstGeom prst="rect">
            <a:avLst/>
          </a:prstGeom>
          <a:gradFill flip="none" rotWithShape="1">
            <a:gsLst>
              <a:gs pos="24000">
                <a:schemeClr val="bg1"/>
              </a:gs>
              <a:gs pos="60000">
                <a:schemeClr val="bg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rójkąt prostokątny 4" descr="znak graficzny"/>
          <p:cNvSpPr/>
          <p:nvPr/>
        </p:nvSpPr>
        <p:spPr>
          <a:xfrm rot="16200000">
            <a:off x="10402529" y="5068529"/>
            <a:ext cx="1789471" cy="1789471"/>
          </a:xfrm>
          <a:prstGeom prst="rtTriangle">
            <a:avLst/>
          </a:prstGeom>
          <a:solidFill>
            <a:srgbClr val="C51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 descr="znak graficzny"/>
          <p:cNvSpPr/>
          <p:nvPr/>
        </p:nvSpPr>
        <p:spPr>
          <a:xfrm>
            <a:off x="0" y="6361471"/>
            <a:ext cx="12192000" cy="496529"/>
          </a:xfrm>
          <a:prstGeom prst="rect">
            <a:avLst/>
          </a:prstGeom>
          <a:solidFill>
            <a:srgbClr val="C51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8567427" y="6425069"/>
            <a:ext cx="3618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spc="600" dirty="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www.gov.pl/web/sport</a:t>
            </a:r>
            <a:endParaRPr lang="pl-PL" sz="1200" spc="600" dirty="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1172309" y="378924"/>
            <a:ext cx="6831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ln w="0"/>
                <a:solidFill>
                  <a:srgbClr val="2B77AE"/>
                </a:solidFill>
                <a:latin typeface="Helvetica" pitchFamily="2" charset="0"/>
              </a:rPr>
              <a:t>DOFINASOWANIE W </a:t>
            </a:r>
            <a:r>
              <a:rPr lang="pl-PL" sz="2400" dirty="0" smtClean="0">
                <a:ln w="0"/>
                <a:solidFill>
                  <a:srgbClr val="2B77AE"/>
                </a:solidFill>
                <a:latin typeface="Helvetica" pitchFamily="2" charset="0"/>
              </a:rPr>
              <a:t>2021 </a:t>
            </a:r>
            <a:r>
              <a:rPr lang="pl-PL" sz="2400" dirty="0">
                <a:ln w="0"/>
                <a:solidFill>
                  <a:srgbClr val="2B77AE"/>
                </a:solidFill>
                <a:latin typeface="Helvetica" pitchFamily="2" charset="0"/>
              </a:rPr>
              <a:t>R. REALIZACJI ZADAŃ </a:t>
            </a:r>
            <a:r>
              <a:rPr lang="pl-PL" sz="2400" dirty="0" smtClean="0">
                <a:ln w="0"/>
                <a:solidFill>
                  <a:srgbClr val="2B77AE"/>
                </a:solidFill>
                <a:latin typeface="Helvetica" pitchFamily="2" charset="0"/>
              </a:rPr>
              <a:t>PUBLICZNYCH Z </a:t>
            </a:r>
            <a:r>
              <a:rPr lang="pl-PL" sz="2400" dirty="0">
                <a:ln w="0"/>
                <a:solidFill>
                  <a:srgbClr val="2B77AE"/>
                </a:solidFill>
                <a:latin typeface="Helvetica" pitchFamily="2" charset="0"/>
              </a:rPr>
              <a:t>ZAKRESU CZĘŚCI 40 BUDŻETU PAŃSTWA – TURYSTYKA</a:t>
            </a:r>
          </a:p>
        </p:txBody>
      </p:sp>
      <p:cxnSp>
        <p:nvCxnSpPr>
          <p:cNvPr id="11" name="Łącznik prosty 10" descr="znak graficzny"/>
          <p:cNvCxnSpPr/>
          <p:nvPr/>
        </p:nvCxnSpPr>
        <p:spPr>
          <a:xfrm flipV="1">
            <a:off x="8306827" y="215684"/>
            <a:ext cx="0" cy="1344237"/>
          </a:xfrm>
          <a:prstGeom prst="line">
            <a:avLst/>
          </a:prstGeom>
          <a:ln w="158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Obraz 16" descr="godło i nazwa Ministerstwa Sportu i Turystyk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247" y="441033"/>
            <a:ext cx="3166794" cy="989623"/>
          </a:xfrm>
          <a:prstGeom prst="rect">
            <a:avLst/>
          </a:prstGeom>
        </p:spPr>
      </p:pic>
      <p:sp>
        <p:nvSpPr>
          <p:cNvPr id="23" name="pole tekstowe 22"/>
          <p:cNvSpPr txBox="1"/>
          <p:nvPr/>
        </p:nvSpPr>
        <p:spPr>
          <a:xfrm>
            <a:off x="108154" y="6365883"/>
            <a:ext cx="8510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spc="6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Posiedzenie </a:t>
            </a:r>
            <a:r>
              <a:rPr lang="pl-PL" sz="1200" b="1" spc="600" dirty="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Zespołu ds. </a:t>
            </a:r>
            <a:r>
              <a:rPr lang="pl-PL" sz="1200" b="1" spc="6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wykonywania postanowień Konwencji o prawach osób niepełnosprawnych </a:t>
            </a:r>
          </a:p>
        </p:txBody>
      </p:sp>
      <p:sp>
        <p:nvSpPr>
          <p:cNvPr id="21" name="Prostokąt 20" descr="Inny przykład to: Lokalna Organizacja Turystyki Wiejskiej „Gospodarstwa Gościnne”: Odpoczywaj na wsi bezpiecznie (dotacja - 65.000 zł). Zadanie polega na wprowadzeniu systemu certyfikacji produktów turystycznych w ramach turystyki wiejskiej poprzez certyfikację obiektów noclegowych, gastronomicznych, atrakcji turystycznych, produktów spożywczych, rzemieślniczych, artystycznych., co przyczyni się do podniesienia jakości usług i zapewni turystom bezpieczeństwo z korzystania z powyższych usług, w tym również osobom starszym.&#10;" title="treść slajdu"/>
          <p:cNvSpPr/>
          <p:nvPr/>
        </p:nvSpPr>
        <p:spPr>
          <a:xfrm>
            <a:off x="552709" y="1869836"/>
            <a:ext cx="6581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 smtClean="0"/>
          </a:p>
          <a:p>
            <a:r>
              <a:rPr lang="pl-PL" sz="2200" dirty="0"/>
              <a:t>Inny przykład to: </a:t>
            </a:r>
            <a:r>
              <a:rPr lang="pl-PL" sz="2200" b="1" dirty="0"/>
              <a:t>Lokalna Organizacja Turystyki Wiejskiej „Gospodarstwa Gościnne”</a:t>
            </a:r>
            <a:r>
              <a:rPr lang="pl-PL" sz="2200" dirty="0"/>
              <a:t>: </a:t>
            </a:r>
            <a:r>
              <a:rPr lang="pl-PL" sz="2200" b="1" dirty="0"/>
              <a:t>Odpoczywaj na wsi bezpiecznie</a:t>
            </a:r>
            <a:r>
              <a:rPr lang="pl-PL" sz="2200" dirty="0"/>
              <a:t> (</a:t>
            </a:r>
            <a:r>
              <a:rPr lang="pl-PL" sz="2200" dirty="0" smtClean="0"/>
              <a:t>dotacja - </a:t>
            </a:r>
            <a:r>
              <a:rPr lang="pl-PL" sz="2200" dirty="0"/>
              <a:t>65.000 zł). Zadanie polega na wprowadzeniu systemu certyfikacji produktów turystycznych w ramach turystyki wiejskiej poprzez certyfikację obiektów noclegowych, gastronomicznych, atrakcji turystycznych, produktów spożywczych, rzemieślniczych, artystycznych., co przyczyni się do podniesienia jakości usług i zapewni turystom bezpieczeństwo z korzystania z powyższych usług, w tym również osobom starszym</a:t>
            </a:r>
            <a:r>
              <a:rPr lang="pl-PL" sz="2200" dirty="0" smtClean="0"/>
              <a:t>.</a:t>
            </a:r>
            <a:endParaRPr lang="pl-PL" sz="2200" dirty="0"/>
          </a:p>
        </p:txBody>
      </p:sp>
      <p:pic>
        <p:nvPicPr>
          <p:cNvPr id="2" name="Obraz 1" descr="zdjęcie wijącej się rzeki pośród zielonych pól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386" y="2563446"/>
            <a:ext cx="2306498" cy="2338533"/>
          </a:xfrm>
          <a:prstGeom prst="rect">
            <a:avLst/>
          </a:prstGeom>
        </p:spPr>
      </p:pic>
      <p:sp>
        <p:nvSpPr>
          <p:cNvPr id="22" name="pole tekstowe 4"/>
          <p:cNvSpPr txBox="1">
            <a:spLocks noChangeArrowheads="1"/>
          </p:cNvSpPr>
          <p:nvPr/>
        </p:nvSpPr>
        <p:spPr bwMode="auto">
          <a:xfrm>
            <a:off x="7944979" y="4902008"/>
            <a:ext cx="2881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400" dirty="0"/>
              <a:t>Źródło: </a:t>
            </a:r>
            <a:r>
              <a:rPr lang="pl-PL" altLang="pl-PL" sz="1400" dirty="0" smtClean="0"/>
              <a:t>Polska Organizacja Turystyczna</a:t>
            </a:r>
            <a:endParaRPr lang="pl-PL" altLang="pl-PL" sz="1400" dirty="0"/>
          </a:p>
        </p:txBody>
      </p:sp>
    </p:spTree>
    <p:extLst>
      <p:ext uri="{BB962C8B-B14F-4D97-AF65-F5344CB8AC3E}">
        <p14:creationId xmlns:p14="http://schemas.microsoft.com/office/powerpoint/2010/main" val="248298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ójkąt prostokątny 5" descr="znak graficzny"/>
          <p:cNvSpPr/>
          <p:nvPr/>
        </p:nvSpPr>
        <p:spPr>
          <a:xfrm rot="16200000" flipH="1" flipV="1">
            <a:off x="353962" y="373626"/>
            <a:ext cx="1061884" cy="1061884"/>
          </a:xfrm>
          <a:prstGeom prst="rtTriangle">
            <a:avLst/>
          </a:prstGeom>
          <a:solidFill>
            <a:srgbClr val="5D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 descr="znak graficzny"/>
          <p:cNvSpPr/>
          <p:nvPr/>
        </p:nvSpPr>
        <p:spPr>
          <a:xfrm>
            <a:off x="4473145" y="6101396"/>
            <a:ext cx="6808897" cy="2596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Prostokąt 50" descr="znak graficzny"/>
          <p:cNvSpPr/>
          <p:nvPr/>
        </p:nvSpPr>
        <p:spPr>
          <a:xfrm>
            <a:off x="4473145" y="6101395"/>
            <a:ext cx="6688249" cy="415305"/>
          </a:xfrm>
          <a:prstGeom prst="rect">
            <a:avLst/>
          </a:prstGeom>
          <a:gradFill flip="none" rotWithShape="1">
            <a:gsLst>
              <a:gs pos="24000">
                <a:schemeClr val="bg1"/>
              </a:gs>
              <a:gs pos="60000">
                <a:schemeClr val="bg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rójkąt prostokątny 4" descr="znak graficzny"/>
          <p:cNvSpPr/>
          <p:nvPr/>
        </p:nvSpPr>
        <p:spPr>
          <a:xfrm rot="16200000">
            <a:off x="10402529" y="5068529"/>
            <a:ext cx="1789471" cy="1789471"/>
          </a:xfrm>
          <a:prstGeom prst="rtTriangle">
            <a:avLst/>
          </a:prstGeom>
          <a:solidFill>
            <a:srgbClr val="C51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 descr="znak graficzny"/>
          <p:cNvSpPr/>
          <p:nvPr/>
        </p:nvSpPr>
        <p:spPr>
          <a:xfrm>
            <a:off x="0" y="6361471"/>
            <a:ext cx="12192000" cy="496529"/>
          </a:xfrm>
          <a:prstGeom prst="rect">
            <a:avLst/>
          </a:prstGeom>
          <a:solidFill>
            <a:srgbClr val="C51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 descr="www.gov.pl/web/sport&#10;"/>
          <p:cNvSpPr txBox="1"/>
          <p:nvPr/>
        </p:nvSpPr>
        <p:spPr>
          <a:xfrm>
            <a:off x="8567427" y="6425069"/>
            <a:ext cx="3618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spc="600" dirty="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www.gov.pl/web/sport</a:t>
            </a:r>
            <a:endParaRPr lang="pl-PL" sz="1200" spc="600" dirty="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1172309" y="378924"/>
            <a:ext cx="6831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ln w="0"/>
                <a:solidFill>
                  <a:srgbClr val="2B77AE"/>
                </a:solidFill>
                <a:latin typeface="Helvetica" pitchFamily="2" charset="0"/>
              </a:rPr>
              <a:t>DOFINASOWANIE W </a:t>
            </a:r>
            <a:r>
              <a:rPr lang="pl-PL" sz="2400" dirty="0" smtClean="0">
                <a:ln w="0"/>
                <a:solidFill>
                  <a:srgbClr val="2B77AE"/>
                </a:solidFill>
                <a:latin typeface="Helvetica" pitchFamily="2" charset="0"/>
              </a:rPr>
              <a:t>2021 </a:t>
            </a:r>
            <a:r>
              <a:rPr lang="pl-PL" sz="2400" dirty="0">
                <a:ln w="0"/>
                <a:solidFill>
                  <a:srgbClr val="2B77AE"/>
                </a:solidFill>
                <a:latin typeface="Helvetica" pitchFamily="2" charset="0"/>
              </a:rPr>
              <a:t>R. REALIZACJI ZADAŃ </a:t>
            </a:r>
            <a:r>
              <a:rPr lang="pl-PL" sz="2400" dirty="0" smtClean="0">
                <a:ln w="0"/>
                <a:solidFill>
                  <a:srgbClr val="2B77AE"/>
                </a:solidFill>
                <a:latin typeface="Helvetica" pitchFamily="2" charset="0"/>
              </a:rPr>
              <a:t>PUBLICZNYCH Z </a:t>
            </a:r>
            <a:r>
              <a:rPr lang="pl-PL" sz="2400" dirty="0">
                <a:ln w="0"/>
                <a:solidFill>
                  <a:srgbClr val="2B77AE"/>
                </a:solidFill>
                <a:latin typeface="Helvetica" pitchFamily="2" charset="0"/>
              </a:rPr>
              <a:t>ZAKRESU CZĘŚCI 40 BUDŻETU PAŃSTWA – TURYSTYKA</a:t>
            </a:r>
          </a:p>
        </p:txBody>
      </p:sp>
      <p:cxnSp>
        <p:nvCxnSpPr>
          <p:cNvPr id="11" name="Łącznik prosty 10" descr="znak graficzny"/>
          <p:cNvCxnSpPr/>
          <p:nvPr/>
        </p:nvCxnSpPr>
        <p:spPr>
          <a:xfrm flipV="1">
            <a:off x="8306827" y="215684"/>
            <a:ext cx="0" cy="1344237"/>
          </a:xfrm>
          <a:prstGeom prst="line">
            <a:avLst/>
          </a:prstGeom>
          <a:ln w="158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Obraz 16" descr="godło i nazwa Ministerstwa Sportu i Turystyk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247" y="441033"/>
            <a:ext cx="3166794" cy="989623"/>
          </a:xfrm>
          <a:prstGeom prst="rect">
            <a:avLst/>
          </a:prstGeom>
        </p:spPr>
      </p:pic>
      <p:sp>
        <p:nvSpPr>
          <p:cNvPr id="23" name="pole tekstowe 22" descr="Posiedzenie Zespołu ds. wykonywania postanowień Konwencji o prawach osób niepełnosprawnych &#10;" title="podpis"/>
          <p:cNvSpPr txBox="1"/>
          <p:nvPr/>
        </p:nvSpPr>
        <p:spPr>
          <a:xfrm>
            <a:off x="108154" y="6365883"/>
            <a:ext cx="8510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spc="6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Posiedzenie </a:t>
            </a:r>
            <a:r>
              <a:rPr lang="pl-PL" sz="1200" b="1" spc="600" dirty="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Zespołu ds. </a:t>
            </a:r>
            <a:r>
              <a:rPr lang="pl-PL" sz="1200" b="1" spc="6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wykonywania postanowień Konwencji o prawach osób niepełnosprawnych </a:t>
            </a:r>
          </a:p>
        </p:txBody>
      </p:sp>
      <p:sp>
        <p:nvSpPr>
          <p:cNvPr id="21" name="Prostokąt 20" descr="Lokalna Organizacja Beskidy: Modernizacja i dostosowanie do potrzeb osób niewidomych, słabowidzących i starszych leśnej ścieżki przyrodniczej w dolinie Wapiennicy w Beskidzie Śląskim. Zadanie polega na zmodernizowaniu  ścieżki pieszej w formie pętli ok. 4 km w dolinie rzeki Wapiennicy poprzez wzniesienie 13 stanowisk edukacyjnych – 12 w formie tablic edukacyjnych poświęconych odrębnym zagadnieniom bogactwa przyrodniczego Beskidów także w alfabecie Brailler’a, a 1 w formie (umieszczonym tuż przy wejściu na ścieżkę) planu tyflograficznego doliny. Wszystkie stanowiska  zaopatrzone będą w system nadajników YourWay (aby skorzystać z systemu potrzebny jest telefon komórkowy i aplikacja YourWay).&#10;" title="treść slajdu"/>
          <p:cNvSpPr/>
          <p:nvPr/>
        </p:nvSpPr>
        <p:spPr>
          <a:xfrm>
            <a:off x="795209" y="1419317"/>
            <a:ext cx="708238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 smtClean="0"/>
          </a:p>
          <a:p>
            <a:pPr lvl="0"/>
            <a:r>
              <a:rPr lang="pl-PL" sz="2200" b="1" dirty="0"/>
              <a:t>Lokalna Organizacja Beskidy: Modernizacja i dostosowanie do potrzeb osób niewidomych, słabowidzących i starszych leśnej ścieżki przyrodniczej w dolinie </a:t>
            </a:r>
            <a:r>
              <a:rPr lang="pl-PL" sz="2200" b="1" dirty="0" err="1"/>
              <a:t>Wapiennicy</a:t>
            </a:r>
            <a:r>
              <a:rPr lang="pl-PL" sz="2200" b="1" dirty="0"/>
              <a:t> w Beskidzie Śląskim. </a:t>
            </a:r>
            <a:r>
              <a:rPr lang="pl-PL" sz="2200" dirty="0"/>
              <a:t>Zadanie polega na zmodernizowaniu  ścieżki pieszej w formie pętli ok. 4 km w dolinie rzeki </a:t>
            </a:r>
            <a:r>
              <a:rPr lang="pl-PL" sz="2200" dirty="0" err="1"/>
              <a:t>Wapiennicy</a:t>
            </a:r>
            <a:r>
              <a:rPr lang="pl-PL" sz="2200" dirty="0"/>
              <a:t> poprzez wzniesienie 13 stanowisk edukacyjnych – 12 w formie tablic edukacyjnych poświęconych odrębnym zagadnieniom bogactwa przyrodniczego Beskidów także w alfabecie </a:t>
            </a:r>
            <a:r>
              <a:rPr lang="pl-PL" sz="2200" dirty="0" err="1"/>
              <a:t>Brailler’a</a:t>
            </a:r>
            <a:r>
              <a:rPr lang="pl-PL" sz="2200" dirty="0"/>
              <a:t>, a 1 w formie (umieszczonym tuż przy wejściu na ścieżkę) planu </a:t>
            </a:r>
            <a:r>
              <a:rPr lang="pl-PL" sz="2200" dirty="0" err="1"/>
              <a:t>tyflograficznego</a:t>
            </a:r>
            <a:r>
              <a:rPr lang="pl-PL" sz="2200" dirty="0"/>
              <a:t> doliny. Wszystkie stanowiska  zaopatrzone będą w system nadajników </a:t>
            </a:r>
            <a:r>
              <a:rPr lang="pl-PL" sz="2200" dirty="0" err="1"/>
              <a:t>YourWay</a:t>
            </a:r>
            <a:r>
              <a:rPr lang="pl-PL" sz="2200" dirty="0"/>
              <a:t> (aby skorzystać z systemu potrzebny jest telefon komórkowy i aplikacja </a:t>
            </a:r>
            <a:r>
              <a:rPr lang="pl-PL" sz="2200" dirty="0" err="1"/>
              <a:t>YourWay</a:t>
            </a:r>
            <a:r>
              <a:rPr lang="pl-PL" sz="2200" dirty="0" smtClean="0"/>
              <a:t>).</a:t>
            </a:r>
            <a:endParaRPr lang="pl-PL" sz="2200" dirty="0"/>
          </a:p>
        </p:txBody>
      </p:sp>
      <p:pic>
        <p:nvPicPr>
          <p:cNvPr id="20" name="Obraz 19" descr="zdjęcie wijącej się rzeki pośród zielonych pól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386" y="2563446"/>
            <a:ext cx="2306498" cy="2338533"/>
          </a:xfrm>
          <a:prstGeom prst="rect">
            <a:avLst/>
          </a:prstGeom>
        </p:spPr>
      </p:pic>
      <p:sp>
        <p:nvSpPr>
          <p:cNvPr id="22" name="pole tekstowe 4"/>
          <p:cNvSpPr txBox="1">
            <a:spLocks noChangeArrowheads="1"/>
          </p:cNvSpPr>
          <p:nvPr/>
        </p:nvSpPr>
        <p:spPr bwMode="auto">
          <a:xfrm>
            <a:off x="7944979" y="4902008"/>
            <a:ext cx="2881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400" dirty="0"/>
              <a:t>Źródło: </a:t>
            </a:r>
            <a:r>
              <a:rPr lang="pl-PL" altLang="pl-PL" sz="1400" dirty="0" smtClean="0"/>
              <a:t>Polska Organizacja Turystyczna</a:t>
            </a:r>
            <a:endParaRPr lang="pl-PL" altLang="pl-PL" sz="1400" dirty="0"/>
          </a:p>
        </p:txBody>
      </p:sp>
    </p:spTree>
    <p:extLst>
      <p:ext uri="{BB962C8B-B14F-4D97-AF65-F5344CB8AC3E}">
        <p14:creationId xmlns:p14="http://schemas.microsoft.com/office/powerpoint/2010/main" val="338178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ójkąt prostokątny 5" descr="znak graficzny"/>
          <p:cNvSpPr/>
          <p:nvPr/>
        </p:nvSpPr>
        <p:spPr>
          <a:xfrm rot="16200000" flipH="1" flipV="1">
            <a:off x="353962" y="373626"/>
            <a:ext cx="1061884" cy="1061884"/>
          </a:xfrm>
          <a:prstGeom prst="rtTriangle">
            <a:avLst/>
          </a:prstGeom>
          <a:solidFill>
            <a:srgbClr val="5D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 descr="znak graficzny"/>
          <p:cNvSpPr/>
          <p:nvPr/>
        </p:nvSpPr>
        <p:spPr>
          <a:xfrm>
            <a:off x="4473145" y="6101396"/>
            <a:ext cx="6808897" cy="2596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Prostokąt 50" descr="znak graficzny"/>
          <p:cNvSpPr/>
          <p:nvPr/>
        </p:nvSpPr>
        <p:spPr>
          <a:xfrm>
            <a:off x="4473145" y="6101395"/>
            <a:ext cx="6688249" cy="415305"/>
          </a:xfrm>
          <a:prstGeom prst="rect">
            <a:avLst/>
          </a:prstGeom>
          <a:gradFill flip="none" rotWithShape="1">
            <a:gsLst>
              <a:gs pos="24000">
                <a:schemeClr val="bg1"/>
              </a:gs>
              <a:gs pos="60000">
                <a:schemeClr val="bg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rójkąt prostokątny 4" descr="znak graficzny"/>
          <p:cNvSpPr/>
          <p:nvPr/>
        </p:nvSpPr>
        <p:spPr>
          <a:xfrm rot="16200000">
            <a:off x="10402529" y="5068529"/>
            <a:ext cx="1789471" cy="1789471"/>
          </a:xfrm>
          <a:prstGeom prst="rtTriangle">
            <a:avLst/>
          </a:prstGeom>
          <a:solidFill>
            <a:srgbClr val="C51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 descr="znak graficzny"/>
          <p:cNvSpPr/>
          <p:nvPr/>
        </p:nvSpPr>
        <p:spPr>
          <a:xfrm>
            <a:off x="0" y="6361471"/>
            <a:ext cx="12192000" cy="496529"/>
          </a:xfrm>
          <a:prstGeom prst="rect">
            <a:avLst/>
          </a:prstGeom>
          <a:solidFill>
            <a:srgbClr val="C51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8567427" y="6425069"/>
            <a:ext cx="3618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spc="600" dirty="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www.gov.pl/web/sport</a:t>
            </a:r>
            <a:endParaRPr lang="pl-PL" sz="1200" spc="600" dirty="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1172309" y="378924"/>
            <a:ext cx="6831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ln w="0"/>
                <a:solidFill>
                  <a:srgbClr val="2B77AE"/>
                </a:solidFill>
                <a:latin typeface="Helvetica" pitchFamily="2" charset="0"/>
              </a:rPr>
              <a:t>DOFINASOWANIE W </a:t>
            </a:r>
            <a:r>
              <a:rPr lang="pl-PL" sz="2400" dirty="0" smtClean="0">
                <a:ln w="0"/>
                <a:solidFill>
                  <a:srgbClr val="2B77AE"/>
                </a:solidFill>
                <a:latin typeface="Helvetica" pitchFamily="2" charset="0"/>
              </a:rPr>
              <a:t>2021 </a:t>
            </a:r>
            <a:r>
              <a:rPr lang="pl-PL" sz="2400" dirty="0">
                <a:ln w="0"/>
                <a:solidFill>
                  <a:srgbClr val="2B77AE"/>
                </a:solidFill>
                <a:latin typeface="Helvetica" pitchFamily="2" charset="0"/>
              </a:rPr>
              <a:t>R. REALIZACJI ZADAŃ </a:t>
            </a:r>
            <a:r>
              <a:rPr lang="pl-PL" sz="2400" dirty="0" smtClean="0">
                <a:ln w="0"/>
                <a:solidFill>
                  <a:srgbClr val="2B77AE"/>
                </a:solidFill>
                <a:latin typeface="Helvetica" pitchFamily="2" charset="0"/>
              </a:rPr>
              <a:t>PUBLICZNYCH Z </a:t>
            </a:r>
            <a:r>
              <a:rPr lang="pl-PL" sz="2400" dirty="0">
                <a:ln w="0"/>
                <a:solidFill>
                  <a:srgbClr val="2B77AE"/>
                </a:solidFill>
                <a:latin typeface="Helvetica" pitchFamily="2" charset="0"/>
              </a:rPr>
              <a:t>ZAKRESU CZĘŚCI 40 BUDŻETU PAŃSTWA – TURYSTYKA</a:t>
            </a:r>
          </a:p>
        </p:txBody>
      </p:sp>
      <p:cxnSp>
        <p:nvCxnSpPr>
          <p:cNvPr id="11" name="Łącznik prosty 10" descr="znak graficzny"/>
          <p:cNvCxnSpPr/>
          <p:nvPr/>
        </p:nvCxnSpPr>
        <p:spPr>
          <a:xfrm flipV="1">
            <a:off x="8306827" y="215684"/>
            <a:ext cx="0" cy="1344237"/>
          </a:xfrm>
          <a:prstGeom prst="line">
            <a:avLst/>
          </a:prstGeom>
          <a:ln w="158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Obraz 16" descr="godło i nazwa Ministerstwa Sportu i Turystyk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247" y="441033"/>
            <a:ext cx="3166794" cy="989623"/>
          </a:xfrm>
          <a:prstGeom prst="rect">
            <a:avLst/>
          </a:prstGeom>
        </p:spPr>
      </p:pic>
      <p:sp>
        <p:nvSpPr>
          <p:cNvPr id="23" name="pole tekstowe 22"/>
          <p:cNvSpPr txBox="1"/>
          <p:nvPr/>
        </p:nvSpPr>
        <p:spPr>
          <a:xfrm>
            <a:off x="108154" y="6365883"/>
            <a:ext cx="8510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spc="6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Posiedzenie </a:t>
            </a:r>
            <a:r>
              <a:rPr lang="pl-PL" sz="1200" b="1" spc="600" dirty="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Zespołu ds. </a:t>
            </a:r>
            <a:r>
              <a:rPr lang="pl-PL" sz="1200" b="1" spc="6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wykonywania postanowień Konwencji o prawach osób niepełnosprawnych </a:t>
            </a:r>
          </a:p>
        </p:txBody>
      </p:sp>
      <p:sp>
        <p:nvSpPr>
          <p:cNvPr id="21" name="Prostokąt 20" descr="Stowarzyszenie Na Rzecz Kultury KANTATA:  Kurs dla Asystentów Osób z Niepełnosprawnościami (dotacja: 83.673 zł)&#10;Forum Turystyki Regionów: Sprawnie dla niepełnosprawnych (dotacja: 98.862 zł). Zadanie polega na stworzeniu opracowaniu i wdrożeniu kompleksowego innowacyjnego systemu rozwiązań zwiększających bezpieczeństwo i dostępność turystyki dla osób z niepełnosprawnościami i osób starszych poprzez opracowanie informacji o szlaku „Pomorska Droga św. Jakuba” w formie aplikacji mobilnej webowej oraz przeszkolenie grupy 45 osób w zakresie zasad kreowania i promowania oferty z wykorzystaniem nowoczesnych technik" title="treść slajdu"/>
          <p:cNvSpPr/>
          <p:nvPr/>
        </p:nvSpPr>
        <p:spPr>
          <a:xfrm>
            <a:off x="552709" y="2094081"/>
            <a:ext cx="6581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 smtClean="0"/>
          </a:p>
          <a:p>
            <a:pPr lvl="0" algn="just"/>
            <a:r>
              <a:rPr lang="pl-PL" b="1" dirty="0"/>
              <a:t>Stowarzyszenie Na Rzecz Kultury KANTATA:  Kurs dla Asystentów Osób z Niepełnosprawnościami</a:t>
            </a:r>
            <a:r>
              <a:rPr lang="pl-PL" dirty="0"/>
              <a:t> (dotacja: 83.673 zł)</a:t>
            </a:r>
          </a:p>
          <a:p>
            <a:pPr lvl="0" algn="just"/>
            <a:r>
              <a:rPr lang="pl-PL" b="1" dirty="0"/>
              <a:t>Forum Turystyki Regionów: Sprawnie dla niepełnosprawnych</a:t>
            </a:r>
            <a:r>
              <a:rPr lang="pl-PL" dirty="0"/>
              <a:t> (dotacja: 98.862 zł). Zadanie polega na stworzeniu opracowaniu i wdrożeniu kompleksowego innowacyjnego systemu rozwiązań zwiększających bezpieczeństwo i dostępność turystyki dla osób z niepełnosprawnościami i osób starszych poprzez opracowanie informacji o szlaku „Pomorska Droga św. Jakuba” w formie aplikacji mobilnej webowej oraz przeszkolenie grupy 45 osób w zakresie zasad kreowania i promowania oferty z wykorzystaniem nowoczesnych technik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20" name="Obraz 19" descr="zdjęcie wijącej się rzeki pośród zielonych pól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386" y="2563446"/>
            <a:ext cx="2306498" cy="2338533"/>
          </a:xfrm>
          <a:prstGeom prst="rect">
            <a:avLst/>
          </a:prstGeom>
        </p:spPr>
      </p:pic>
      <p:sp>
        <p:nvSpPr>
          <p:cNvPr id="22" name="pole tekstowe 4" descr="Źródło: Polska Organizacja Turystyczna&#10;" title="podpis zdjęcia"/>
          <p:cNvSpPr txBox="1">
            <a:spLocks noChangeArrowheads="1"/>
          </p:cNvSpPr>
          <p:nvPr/>
        </p:nvSpPr>
        <p:spPr bwMode="auto">
          <a:xfrm>
            <a:off x="7944979" y="4902008"/>
            <a:ext cx="2881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400" dirty="0"/>
              <a:t>Źródło: </a:t>
            </a:r>
            <a:r>
              <a:rPr lang="pl-PL" altLang="pl-PL" sz="1400" dirty="0" smtClean="0"/>
              <a:t>Polska Organizacja Turystyczna</a:t>
            </a:r>
            <a:endParaRPr lang="pl-PL" altLang="pl-PL" sz="1400" dirty="0"/>
          </a:p>
        </p:txBody>
      </p:sp>
    </p:spTree>
    <p:extLst>
      <p:ext uri="{BB962C8B-B14F-4D97-AF65-F5344CB8AC3E}">
        <p14:creationId xmlns:p14="http://schemas.microsoft.com/office/powerpoint/2010/main" val="225245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ójkąt prostokątny 5" descr="znak graficzny"/>
          <p:cNvSpPr/>
          <p:nvPr/>
        </p:nvSpPr>
        <p:spPr>
          <a:xfrm rot="16200000" flipH="1" flipV="1">
            <a:off x="353962" y="373626"/>
            <a:ext cx="1061884" cy="1061884"/>
          </a:xfrm>
          <a:prstGeom prst="rtTriangle">
            <a:avLst/>
          </a:prstGeom>
          <a:solidFill>
            <a:srgbClr val="5D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 descr="znak graficzny"/>
          <p:cNvSpPr/>
          <p:nvPr/>
        </p:nvSpPr>
        <p:spPr>
          <a:xfrm>
            <a:off x="4473145" y="6101396"/>
            <a:ext cx="6808897" cy="2596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Prostokąt 50" descr="znak graficzny"/>
          <p:cNvSpPr/>
          <p:nvPr/>
        </p:nvSpPr>
        <p:spPr>
          <a:xfrm>
            <a:off x="4473145" y="6101395"/>
            <a:ext cx="6688249" cy="415305"/>
          </a:xfrm>
          <a:prstGeom prst="rect">
            <a:avLst/>
          </a:prstGeom>
          <a:gradFill flip="none" rotWithShape="1">
            <a:gsLst>
              <a:gs pos="24000">
                <a:schemeClr val="bg1"/>
              </a:gs>
              <a:gs pos="60000">
                <a:schemeClr val="bg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rójkąt prostokątny 4" descr="znak graficzny"/>
          <p:cNvSpPr/>
          <p:nvPr/>
        </p:nvSpPr>
        <p:spPr>
          <a:xfrm rot="16200000">
            <a:off x="10402529" y="5068529"/>
            <a:ext cx="1789471" cy="1789471"/>
          </a:xfrm>
          <a:prstGeom prst="rtTriangle">
            <a:avLst/>
          </a:prstGeom>
          <a:solidFill>
            <a:srgbClr val="C51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 descr="znak graficzny"/>
          <p:cNvSpPr/>
          <p:nvPr/>
        </p:nvSpPr>
        <p:spPr>
          <a:xfrm>
            <a:off x="0" y="6361471"/>
            <a:ext cx="12192000" cy="496529"/>
          </a:xfrm>
          <a:prstGeom prst="rect">
            <a:avLst/>
          </a:prstGeom>
          <a:solidFill>
            <a:srgbClr val="C51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8567427" y="6425069"/>
            <a:ext cx="3618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spc="600" dirty="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www.gov.pl/web/sport</a:t>
            </a:r>
            <a:endParaRPr lang="pl-PL" sz="1200" spc="600" dirty="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1172309" y="378924"/>
            <a:ext cx="6831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ln w="0"/>
                <a:solidFill>
                  <a:srgbClr val="2B77AE"/>
                </a:solidFill>
                <a:latin typeface="Helvetica" pitchFamily="2" charset="0"/>
              </a:rPr>
              <a:t>DOFINASOWANIE W </a:t>
            </a:r>
            <a:r>
              <a:rPr lang="pl-PL" sz="2400" dirty="0" smtClean="0">
                <a:ln w="0"/>
                <a:solidFill>
                  <a:srgbClr val="2B77AE"/>
                </a:solidFill>
                <a:latin typeface="Helvetica" pitchFamily="2" charset="0"/>
              </a:rPr>
              <a:t>2021 </a:t>
            </a:r>
            <a:r>
              <a:rPr lang="pl-PL" sz="2400" dirty="0">
                <a:ln w="0"/>
                <a:solidFill>
                  <a:srgbClr val="2B77AE"/>
                </a:solidFill>
                <a:latin typeface="Helvetica" pitchFamily="2" charset="0"/>
              </a:rPr>
              <a:t>R. REALIZACJI ZADAŃ </a:t>
            </a:r>
            <a:r>
              <a:rPr lang="pl-PL" sz="2400" dirty="0" smtClean="0">
                <a:ln w="0"/>
                <a:solidFill>
                  <a:srgbClr val="2B77AE"/>
                </a:solidFill>
                <a:latin typeface="Helvetica" pitchFamily="2" charset="0"/>
              </a:rPr>
              <a:t>PUBLICZNYCH Z </a:t>
            </a:r>
            <a:r>
              <a:rPr lang="pl-PL" sz="2400" dirty="0">
                <a:ln w="0"/>
                <a:solidFill>
                  <a:srgbClr val="2B77AE"/>
                </a:solidFill>
                <a:latin typeface="Helvetica" pitchFamily="2" charset="0"/>
              </a:rPr>
              <a:t>ZAKRESU CZĘŚCI 40 BUDŻETU PAŃSTWA – TURYSTYKA</a:t>
            </a:r>
          </a:p>
        </p:txBody>
      </p:sp>
      <p:cxnSp>
        <p:nvCxnSpPr>
          <p:cNvPr id="11" name="Łącznik prosty 10" descr="znak graficzny"/>
          <p:cNvCxnSpPr/>
          <p:nvPr/>
        </p:nvCxnSpPr>
        <p:spPr>
          <a:xfrm flipV="1">
            <a:off x="8306827" y="215684"/>
            <a:ext cx="0" cy="1344237"/>
          </a:xfrm>
          <a:prstGeom prst="line">
            <a:avLst/>
          </a:prstGeom>
          <a:ln w="158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Obraz 16" descr="godło i nazwa Ministerstwa Sportu i Turystyk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247" y="441033"/>
            <a:ext cx="3166794" cy="989623"/>
          </a:xfrm>
          <a:prstGeom prst="rect">
            <a:avLst/>
          </a:prstGeom>
        </p:spPr>
      </p:pic>
      <p:sp>
        <p:nvSpPr>
          <p:cNvPr id="23" name="pole tekstowe 22"/>
          <p:cNvSpPr txBox="1"/>
          <p:nvPr/>
        </p:nvSpPr>
        <p:spPr>
          <a:xfrm>
            <a:off x="108154" y="6365883"/>
            <a:ext cx="8510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spc="6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Posiedzenie </a:t>
            </a:r>
            <a:r>
              <a:rPr lang="pl-PL" sz="1200" b="1" spc="600" dirty="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Zespołu ds. </a:t>
            </a:r>
            <a:r>
              <a:rPr lang="pl-PL" sz="1200" b="1" spc="6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wykonywania postanowień Konwencji o prawach osób niepełnosprawnych </a:t>
            </a:r>
          </a:p>
        </p:txBody>
      </p:sp>
      <p:pic>
        <p:nvPicPr>
          <p:cNvPr id="25" name="Obraz 3" descr="zdjęcie drzewa z oznaczeniami szlaku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997" y="2543387"/>
            <a:ext cx="3633787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pole tekstowe 4" descr="Źródło: www.zp.pl&#10;" title="podpis zdjęcia"/>
          <p:cNvSpPr txBox="1">
            <a:spLocks noChangeArrowheads="1"/>
          </p:cNvSpPr>
          <p:nvPr/>
        </p:nvSpPr>
        <p:spPr bwMode="auto">
          <a:xfrm>
            <a:off x="8100234" y="5122999"/>
            <a:ext cx="2881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400" dirty="0"/>
              <a:t>Źródło: www.zp.pl</a:t>
            </a:r>
          </a:p>
        </p:txBody>
      </p:sp>
      <p:sp>
        <p:nvSpPr>
          <p:cNvPr id="21" name="Prostokąt 20" descr="Zachodniomazurska Lokalna Organizacja Turystyczna: Poznaj Mazury Zachodnie w Mig (dotacja: 61.950 zł).  Celem głównym zadania jest udostępnienie atrakcji turystycznych Mazur Zachodnich osobom głuchym poprzez szkolenie kadry turystycznej do obsługi osób głuchych oraz dostosowanie informacji turystycznej dla potrzeb osób głuchych&#10;Gdańska Organizacja Turystyczna: Zwiększenie dostępności oferty turystycznej Miasta Gdańska dla osób z niepełnosprawnościami poprzez dostosowanie Informacji Turystycznej Gdańskiej Organizacji Turystycznej. Zadanie polega m.in. na stworzeniu dedykowanej zakładki na  strony internetowej Gdańskiej Organizacji Turystycznej  dla osób z niepełnosprawnościami – sekcja poświęcona atrakcjom turystycznym miasta, wydaniu przewodnika, broszur z mapą i planów tyflograficznego Drogi Królewskiej i okolic – dla osób z niepełnosprawnościami&#10;" title="treść slajdu"/>
          <p:cNvSpPr/>
          <p:nvPr/>
        </p:nvSpPr>
        <p:spPr>
          <a:xfrm>
            <a:off x="795209" y="1419317"/>
            <a:ext cx="6581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 smtClean="0"/>
          </a:p>
          <a:p>
            <a:pPr lvl="0" algn="just"/>
            <a:r>
              <a:rPr lang="pl-PL" b="1" dirty="0" err="1" smtClean="0"/>
              <a:t>Zachodniomazurska</a:t>
            </a:r>
            <a:r>
              <a:rPr lang="pl-PL" b="1" dirty="0" smtClean="0"/>
              <a:t> </a:t>
            </a:r>
            <a:r>
              <a:rPr lang="pl-PL" b="1" dirty="0"/>
              <a:t>Lokalna Organizacja Turystyczna: Poznaj Mazury Zachodnie w Mig </a:t>
            </a:r>
            <a:r>
              <a:rPr lang="pl-PL" dirty="0"/>
              <a:t>(dotacja: 61.950 zł).  Celem głównym zadania jest udostępnienie atrakcji turystycznych Mazur Zachodnich osobom głuchym poprzez szkolenie kadry turystycznej do obsługi osób głuchych oraz dostosowanie informacji turystycznej dla potrzeb osób głuchych</a:t>
            </a:r>
          </a:p>
          <a:p>
            <a:pPr lvl="0" algn="just"/>
            <a:r>
              <a:rPr lang="pl-PL" b="1" dirty="0"/>
              <a:t>Gdańska Organizacja Turystyczna: Zwiększenie dostępności oferty turystycznej Miasta Gdańska dla osób z niepełnosprawnościami</a:t>
            </a:r>
            <a:r>
              <a:rPr lang="pl-PL" dirty="0"/>
              <a:t> poprzez dostosowanie Informacji Turystycznej Gdańskiej Organizacji Turystycznej. Zadanie polega m.in. na stworzeniu dedykowanej zakładki na  strony internetowej Gdańskiej Organizacji Turystycznej  dla osób z niepełnosprawnościami – sekcja poświęcona atrakcjom turystycznym miasta, wydaniu przewodnika, broszur z mapą i planów </a:t>
            </a:r>
            <a:r>
              <a:rPr lang="pl-PL" dirty="0" err="1"/>
              <a:t>tyflograficznego</a:t>
            </a:r>
            <a:r>
              <a:rPr lang="pl-PL" dirty="0"/>
              <a:t> Drogi Królewskiej i okolic – dla osób z </a:t>
            </a:r>
            <a:r>
              <a:rPr lang="pl-PL" dirty="0" smtClean="0"/>
              <a:t>niepełnosprawnościami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5763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ójkąt prostokątny 5" descr="znak graficzny"/>
          <p:cNvSpPr/>
          <p:nvPr/>
        </p:nvSpPr>
        <p:spPr>
          <a:xfrm rot="16200000" flipH="1" flipV="1">
            <a:off x="353962" y="373626"/>
            <a:ext cx="1061884" cy="1061884"/>
          </a:xfrm>
          <a:prstGeom prst="rtTriangle">
            <a:avLst/>
          </a:prstGeom>
          <a:solidFill>
            <a:srgbClr val="5D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 descr="znak graficzny"/>
          <p:cNvSpPr/>
          <p:nvPr/>
        </p:nvSpPr>
        <p:spPr>
          <a:xfrm>
            <a:off x="4473145" y="6101396"/>
            <a:ext cx="6808897" cy="2596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Prostokąt 50" descr="znak graficzny"/>
          <p:cNvSpPr/>
          <p:nvPr/>
        </p:nvSpPr>
        <p:spPr>
          <a:xfrm>
            <a:off x="4473145" y="6101395"/>
            <a:ext cx="6688249" cy="415305"/>
          </a:xfrm>
          <a:prstGeom prst="rect">
            <a:avLst/>
          </a:prstGeom>
          <a:gradFill flip="none" rotWithShape="1">
            <a:gsLst>
              <a:gs pos="24000">
                <a:schemeClr val="bg1"/>
              </a:gs>
              <a:gs pos="60000">
                <a:schemeClr val="bg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rójkąt prostokątny 4" descr="znak graficzny"/>
          <p:cNvSpPr/>
          <p:nvPr/>
        </p:nvSpPr>
        <p:spPr>
          <a:xfrm rot="16200000">
            <a:off x="10402529" y="5068529"/>
            <a:ext cx="1789471" cy="1789471"/>
          </a:xfrm>
          <a:prstGeom prst="rtTriangle">
            <a:avLst/>
          </a:prstGeom>
          <a:solidFill>
            <a:srgbClr val="C51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 descr="znak graficzny"/>
          <p:cNvSpPr/>
          <p:nvPr/>
        </p:nvSpPr>
        <p:spPr>
          <a:xfrm>
            <a:off x="0" y="6361471"/>
            <a:ext cx="12192000" cy="496529"/>
          </a:xfrm>
          <a:prstGeom prst="rect">
            <a:avLst/>
          </a:prstGeom>
          <a:solidFill>
            <a:srgbClr val="C51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8567427" y="6425069"/>
            <a:ext cx="3618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spc="600" dirty="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www.gov.pl/web/sport</a:t>
            </a:r>
            <a:endParaRPr lang="pl-PL" sz="1200" spc="600" dirty="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Łącznik prosty 10" descr="znak graficzny"/>
          <p:cNvCxnSpPr/>
          <p:nvPr/>
        </p:nvCxnSpPr>
        <p:spPr>
          <a:xfrm flipV="1">
            <a:off x="8306827" y="215684"/>
            <a:ext cx="0" cy="1344237"/>
          </a:xfrm>
          <a:prstGeom prst="line">
            <a:avLst/>
          </a:prstGeom>
          <a:ln w="158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Obraz 16" descr="godło i nazwa Ministerstwa Sportu i Turystyk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247" y="441033"/>
            <a:ext cx="3166794" cy="989623"/>
          </a:xfrm>
          <a:prstGeom prst="rect">
            <a:avLst/>
          </a:prstGeom>
        </p:spPr>
      </p:pic>
      <p:sp>
        <p:nvSpPr>
          <p:cNvPr id="23" name="pole tekstowe 22"/>
          <p:cNvSpPr txBox="1"/>
          <p:nvPr/>
        </p:nvSpPr>
        <p:spPr>
          <a:xfrm>
            <a:off x="108154" y="6365883"/>
            <a:ext cx="8510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spc="6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Posiedzenie </a:t>
            </a:r>
            <a:r>
              <a:rPr lang="pl-PL" sz="1200" b="1" spc="600" dirty="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Zespołu ds. </a:t>
            </a:r>
            <a:r>
              <a:rPr lang="pl-PL" sz="1200" b="1" spc="6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wykonywania postanowień Konwencji o prawach osób niepełnosprawnych </a:t>
            </a:r>
          </a:p>
        </p:txBody>
      </p:sp>
      <p:pic>
        <p:nvPicPr>
          <p:cNvPr id="25" name="Obraz 3" descr="zdjęcie drzewa z oznaczeniami szlaku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997" y="2543387"/>
            <a:ext cx="3633787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pole tekstowe 4"/>
          <p:cNvSpPr txBox="1">
            <a:spLocks noChangeArrowheads="1"/>
          </p:cNvSpPr>
          <p:nvPr/>
        </p:nvSpPr>
        <p:spPr bwMode="auto">
          <a:xfrm>
            <a:off x="8100234" y="5122999"/>
            <a:ext cx="2881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400" dirty="0"/>
              <a:t>Źródło: www.zp.pl</a:t>
            </a:r>
          </a:p>
        </p:txBody>
      </p:sp>
      <p:pic>
        <p:nvPicPr>
          <p:cNvPr id="2" name="Obraz 1" descr="orzeł oraz napis &quot;Ministerstwo Kultury, Dziedzictwa Narodowego i Sportu. &#10;&#10;Napis: &#10;Schronisko bez barier - program dostosowania obiektów noclegowych służących turystyce górskiej do potrzeb osób z niepełnosprawnościami - edycja pilotażowa 20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78" y="119844"/>
            <a:ext cx="6901652" cy="541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93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ójkąt prostokątny 5" descr="znak graficzny"/>
          <p:cNvSpPr/>
          <p:nvPr/>
        </p:nvSpPr>
        <p:spPr>
          <a:xfrm rot="16200000" flipH="1" flipV="1">
            <a:off x="353962" y="373626"/>
            <a:ext cx="1061884" cy="1061884"/>
          </a:xfrm>
          <a:prstGeom prst="rtTriangle">
            <a:avLst/>
          </a:prstGeom>
          <a:solidFill>
            <a:srgbClr val="5D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 descr="znak graficzny"/>
          <p:cNvSpPr/>
          <p:nvPr/>
        </p:nvSpPr>
        <p:spPr>
          <a:xfrm>
            <a:off x="4473145" y="6101396"/>
            <a:ext cx="6808897" cy="2596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Prostokąt 50" descr="znak graficzny"/>
          <p:cNvSpPr/>
          <p:nvPr/>
        </p:nvSpPr>
        <p:spPr>
          <a:xfrm>
            <a:off x="4473145" y="6101395"/>
            <a:ext cx="6688249" cy="415305"/>
          </a:xfrm>
          <a:prstGeom prst="rect">
            <a:avLst/>
          </a:prstGeom>
          <a:gradFill flip="none" rotWithShape="1">
            <a:gsLst>
              <a:gs pos="24000">
                <a:schemeClr val="bg1"/>
              </a:gs>
              <a:gs pos="60000">
                <a:schemeClr val="bg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rójkąt prostokątny 4" descr="znak graficzny"/>
          <p:cNvSpPr/>
          <p:nvPr/>
        </p:nvSpPr>
        <p:spPr>
          <a:xfrm rot="16200000">
            <a:off x="10402529" y="5068529"/>
            <a:ext cx="1789471" cy="1789471"/>
          </a:xfrm>
          <a:prstGeom prst="rtTriangle">
            <a:avLst/>
          </a:prstGeom>
          <a:solidFill>
            <a:srgbClr val="C51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 descr="znak graficzny"/>
          <p:cNvSpPr/>
          <p:nvPr/>
        </p:nvSpPr>
        <p:spPr>
          <a:xfrm>
            <a:off x="0" y="6361471"/>
            <a:ext cx="12192000" cy="496529"/>
          </a:xfrm>
          <a:prstGeom prst="rect">
            <a:avLst/>
          </a:prstGeom>
          <a:solidFill>
            <a:srgbClr val="C51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8567427" y="6425069"/>
            <a:ext cx="3618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spc="600" dirty="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www.gov.pl/web/sport</a:t>
            </a:r>
            <a:endParaRPr lang="pl-PL" sz="1200" spc="600" dirty="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85926" y="656969"/>
            <a:ext cx="6831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ln w="0"/>
                <a:solidFill>
                  <a:srgbClr val="2B77AE"/>
                </a:solidFill>
                <a:latin typeface="Helvetica" pitchFamily="2" charset="0"/>
              </a:rPr>
              <a:t>Schronisko bez barier</a:t>
            </a:r>
            <a:endParaRPr lang="pl-PL" sz="2400" dirty="0">
              <a:ln w="0"/>
              <a:solidFill>
                <a:srgbClr val="2B77AE"/>
              </a:solidFill>
              <a:latin typeface="Helvetica" pitchFamily="2" charset="0"/>
            </a:endParaRPr>
          </a:p>
        </p:txBody>
      </p:sp>
      <p:cxnSp>
        <p:nvCxnSpPr>
          <p:cNvPr id="11" name="Łącznik prosty 10" descr="znak graficzny"/>
          <p:cNvCxnSpPr/>
          <p:nvPr/>
        </p:nvCxnSpPr>
        <p:spPr>
          <a:xfrm flipV="1">
            <a:off x="8306827" y="215684"/>
            <a:ext cx="0" cy="1344237"/>
          </a:xfrm>
          <a:prstGeom prst="line">
            <a:avLst/>
          </a:prstGeom>
          <a:ln w="158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Obraz 16" descr="godło i nazwa Ministerstwa Sportu i Turystyk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247" y="441033"/>
            <a:ext cx="3166794" cy="989623"/>
          </a:xfrm>
          <a:prstGeom prst="rect">
            <a:avLst/>
          </a:prstGeom>
        </p:spPr>
      </p:pic>
      <p:sp>
        <p:nvSpPr>
          <p:cNvPr id="23" name="pole tekstowe 22"/>
          <p:cNvSpPr txBox="1"/>
          <p:nvPr/>
        </p:nvSpPr>
        <p:spPr>
          <a:xfrm>
            <a:off x="108154" y="6365883"/>
            <a:ext cx="8510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spc="6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Posiedzenie </a:t>
            </a:r>
            <a:r>
              <a:rPr lang="pl-PL" sz="1200" b="1" spc="600" dirty="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Zespołu ds. </a:t>
            </a:r>
            <a:r>
              <a:rPr lang="pl-PL" sz="1200" b="1" spc="6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wykonywania postanowień Konwencji o prawach osób niepełnosprawnych </a:t>
            </a:r>
          </a:p>
        </p:txBody>
      </p:sp>
      <p:pic>
        <p:nvPicPr>
          <p:cNvPr id="25" name="Obraz 3" descr="zdjęcie drzewa z oznaczeniami szlaku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997" y="2543387"/>
            <a:ext cx="3633787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pole tekstowe 4"/>
          <p:cNvSpPr txBox="1">
            <a:spLocks noChangeArrowheads="1"/>
          </p:cNvSpPr>
          <p:nvPr/>
        </p:nvSpPr>
        <p:spPr bwMode="auto">
          <a:xfrm>
            <a:off x="8100234" y="5122999"/>
            <a:ext cx="2881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400" dirty="0"/>
              <a:t>Źródło: www.zp.pl</a:t>
            </a:r>
          </a:p>
        </p:txBody>
      </p:sp>
      <p:sp>
        <p:nvSpPr>
          <p:cNvPr id="21" name="Prostokąt 20"/>
          <p:cNvSpPr/>
          <p:nvPr/>
        </p:nvSpPr>
        <p:spPr>
          <a:xfrm>
            <a:off x="505838" y="1419317"/>
            <a:ext cx="68703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 smtClean="0"/>
          </a:p>
          <a:p>
            <a:pPr algn="just"/>
            <a:r>
              <a:rPr lang="pl-PL" b="1" dirty="0"/>
              <a:t>Minister Kultury, Dziedzictwa Narodowego i Sportu </a:t>
            </a:r>
            <a:r>
              <a:rPr lang="pl-PL" b="1" dirty="0" smtClean="0"/>
              <a:t>ogłosił </a:t>
            </a:r>
            <a:r>
              <a:rPr lang="pl-PL" b="1" dirty="0"/>
              <a:t>w czerwcu 2021 r. </a:t>
            </a:r>
            <a:r>
              <a:rPr lang="pl-PL" b="1" dirty="0" smtClean="0"/>
              <a:t>pilotażową edycję programu </a:t>
            </a:r>
            <a:r>
              <a:rPr lang="pl-PL" b="1" dirty="0"/>
              <a:t>dostosowania obiektów noclegowych służących turystyce górskiej do potrzeb osób z niepełnosprawnościami </a:t>
            </a:r>
            <a:r>
              <a:rPr lang="pl-PL" b="1" dirty="0" smtClean="0"/>
              <a:t>(edycja </a:t>
            </a:r>
            <a:r>
              <a:rPr lang="pl-PL" b="1" dirty="0"/>
              <a:t>pilotażowa 2021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Celem programu </a:t>
            </a:r>
            <a:r>
              <a:rPr lang="pl-PL" dirty="0" smtClean="0"/>
              <a:t>jest dostosowanie </a:t>
            </a:r>
            <a:r>
              <a:rPr lang="pl-PL" dirty="0"/>
              <a:t>obiektów noclegowych służących turystyce górskiej do potrzeb osób </a:t>
            </a:r>
            <a:r>
              <a:rPr lang="pl-PL" dirty="0" smtClean="0"/>
              <a:t>z niepełnosprawnościami 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smtClean="0"/>
              <a:t>Przedmiotowy </a:t>
            </a:r>
            <a:r>
              <a:rPr lang="pl-PL" dirty="0"/>
              <a:t>program jest instrumentem działania państwa na rzecz rozwoju turystyki społecznej. </a:t>
            </a:r>
            <a:endParaRPr lang="pl-PL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smtClean="0"/>
              <a:t>Turystyka </a:t>
            </a:r>
            <a:r>
              <a:rPr lang="pl-PL" dirty="0"/>
              <a:t>społeczna stanowi ważny komponent turystyki, mający na celu wzrost aktywności turystycznej wśród różnych grup </a:t>
            </a:r>
            <a:endParaRPr lang="pl-PL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smtClean="0"/>
              <a:t>Program </a:t>
            </a:r>
            <a:r>
              <a:rPr lang="pl-PL" dirty="0"/>
              <a:t>ukierunkowuje działania na rzecz poprawy sytuacji osób z niepełnosprawnościami.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Program stanowi jedno z narzędzi w ramach Działania 26. Sport, turystyka i rekreacja bez barier w programie Dostępność Plus na lata 2018 – 2025.</a:t>
            </a:r>
          </a:p>
        </p:txBody>
      </p:sp>
    </p:spTree>
    <p:extLst>
      <p:ext uri="{BB962C8B-B14F-4D97-AF65-F5344CB8AC3E}">
        <p14:creationId xmlns:p14="http://schemas.microsoft.com/office/powerpoint/2010/main" val="376960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dziękuję za uwagę&#10;Katarzyna Podhorodecka  &#10;Główny specjalista w Departamencie Turystyki&#10;Ministerstwo Sportu i Turystyki&#10;e-mail: katarzyna.podhorodecka@mrit.gov.pl&#10;" title="slajd końcow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99" y="481781"/>
            <a:ext cx="11403014" cy="5935644"/>
          </a:xfrm>
          <a:prstGeom prst="rect">
            <a:avLst/>
          </a:prstGeom>
        </p:spPr>
      </p:pic>
      <p:sp>
        <p:nvSpPr>
          <p:cNvPr id="24" name="Trójkąt prostokątny 23" descr="znak graficzny"/>
          <p:cNvSpPr/>
          <p:nvPr/>
        </p:nvSpPr>
        <p:spPr>
          <a:xfrm rot="16200000">
            <a:off x="10402529" y="5068529"/>
            <a:ext cx="1789471" cy="1789471"/>
          </a:xfrm>
          <a:prstGeom prst="rtTriangle">
            <a:avLst/>
          </a:prstGeom>
          <a:solidFill>
            <a:srgbClr val="C51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Trójkąt prostokątny 24" descr="znak graficzny"/>
          <p:cNvSpPr/>
          <p:nvPr/>
        </p:nvSpPr>
        <p:spPr>
          <a:xfrm rot="16200000" flipH="1" flipV="1">
            <a:off x="353962" y="373626"/>
            <a:ext cx="1061884" cy="1061884"/>
          </a:xfrm>
          <a:prstGeom prst="rtTriangle">
            <a:avLst/>
          </a:prstGeom>
          <a:solidFill>
            <a:srgbClr val="5D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4965290" y="2084439"/>
            <a:ext cx="5584723" cy="16813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Dziękuję za uwagę</a:t>
            </a:r>
            <a:endParaRPr lang="pl-PL" sz="4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le tekstowe 7" descr="Napis: dziekuję za uwagę&#10;Katarzyna Podhorodecka  &#10;Główny specjalista w Departamencie Turystyki&#10;Ministerstwo Sportu i Turystyki&#10;e-mail: katarzyna.podhorodecka@mrit.gov.pl&#10;" title="slajd końcowy"/>
          <p:cNvSpPr txBox="1"/>
          <p:nvPr/>
        </p:nvSpPr>
        <p:spPr>
          <a:xfrm>
            <a:off x="5802284" y="4175447"/>
            <a:ext cx="46883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/>
              <a:t>Katarzyna </a:t>
            </a:r>
            <a:r>
              <a:rPr lang="pl-PL" i="1" dirty="0" err="1" smtClean="0"/>
              <a:t>Podhorodecka</a:t>
            </a:r>
            <a:r>
              <a:rPr lang="pl-PL" i="1" dirty="0" smtClean="0"/>
              <a:t>  </a:t>
            </a:r>
          </a:p>
          <a:p>
            <a:r>
              <a:rPr lang="pl-PL" i="1" dirty="0" smtClean="0"/>
              <a:t>Główny specjalista w Departamencie Turystyki</a:t>
            </a:r>
          </a:p>
          <a:p>
            <a:r>
              <a:rPr lang="pl-PL" i="1" dirty="0" smtClean="0"/>
              <a:t>Ministerstwo Sportu i Turystyki</a:t>
            </a:r>
          </a:p>
          <a:p>
            <a:r>
              <a:rPr lang="pl-PL" i="1" dirty="0" smtClean="0"/>
              <a:t>e-mail: katarzyna.podhorodecka@mrit.gov.pl</a:t>
            </a:r>
            <a:endParaRPr lang="pl-PL" i="1" dirty="0"/>
          </a:p>
        </p:txBody>
      </p:sp>
      <p:pic>
        <p:nvPicPr>
          <p:cNvPr id="9" name="Obraz 8" descr="godło i nazwa Ministerstwa Sportu i Turystyki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87" y="5714001"/>
            <a:ext cx="2597056" cy="81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6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 descr="tytuł slajdu"/>
          <p:cNvSpPr/>
          <p:nvPr/>
        </p:nvSpPr>
        <p:spPr>
          <a:xfrm>
            <a:off x="2560419" y="1"/>
            <a:ext cx="9631581" cy="18869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15900" dist="190500" dir="2400000" sx="94000" sy="94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rójkąt prostokątny 5" descr="znak graficzny"/>
          <p:cNvSpPr/>
          <p:nvPr/>
        </p:nvSpPr>
        <p:spPr>
          <a:xfrm rot="16200000" flipH="1" flipV="1">
            <a:off x="353962" y="373626"/>
            <a:ext cx="1061884" cy="1061884"/>
          </a:xfrm>
          <a:prstGeom prst="rtTriangle">
            <a:avLst/>
          </a:prstGeom>
          <a:solidFill>
            <a:srgbClr val="5D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 descr="znak graficzny"/>
          <p:cNvSpPr/>
          <p:nvPr/>
        </p:nvSpPr>
        <p:spPr>
          <a:xfrm>
            <a:off x="4473145" y="6101396"/>
            <a:ext cx="6808897" cy="2596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Prostokąt 50" descr="znak graficzny"/>
          <p:cNvSpPr/>
          <p:nvPr/>
        </p:nvSpPr>
        <p:spPr>
          <a:xfrm>
            <a:off x="4473145" y="6101395"/>
            <a:ext cx="6688249" cy="415305"/>
          </a:xfrm>
          <a:prstGeom prst="rect">
            <a:avLst/>
          </a:prstGeom>
          <a:gradFill flip="none" rotWithShape="1">
            <a:gsLst>
              <a:gs pos="24000">
                <a:schemeClr val="bg1"/>
              </a:gs>
              <a:gs pos="60000">
                <a:schemeClr val="bg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rójkąt prostokątny 4" descr="znak graficzny"/>
          <p:cNvSpPr/>
          <p:nvPr/>
        </p:nvSpPr>
        <p:spPr>
          <a:xfrm rot="16200000">
            <a:off x="10402529" y="5068529"/>
            <a:ext cx="1789471" cy="1789471"/>
          </a:xfrm>
          <a:prstGeom prst="rtTriangle">
            <a:avLst/>
          </a:prstGeom>
          <a:solidFill>
            <a:srgbClr val="C51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 descr="znak graficzny"/>
          <p:cNvSpPr/>
          <p:nvPr/>
        </p:nvSpPr>
        <p:spPr>
          <a:xfrm>
            <a:off x="0" y="6361471"/>
            <a:ext cx="12192000" cy="496529"/>
          </a:xfrm>
          <a:prstGeom prst="rect">
            <a:avLst/>
          </a:prstGeom>
          <a:solidFill>
            <a:srgbClr val="C51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8567427" y="6425069"/>
            <a:ext cx="3618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spc="600" dirty="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www.gov.pl/web/sport</a:t>
            </a:r>
            <a:endParaRPr lang="pl-PL" sz="1200" spc="600" dirty="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Łącznik prosty 10" descr="znak graficzny"/>
          <p:cNvCxnSpPr/>
          <p:nvPr/>
        </p:nvCxnSpPr>
        <p:spPr>
          <a:xfrm flipV="1">
            <a:off x="8306827" y="215684"/>
            <a:ext cx="0" cy="1344237"/>
          </a:xfrm>
          <a:prstGeom prst="line">
            <a:avLst/>
          </a:prstGeom>
          <a:ln w="158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Prostokąt 49" descr="znak graficzny"/>
          <p:cNvSpPr/>
          <p:nvPr/>
        </p:nvSpPr>
        <p:spPr>
          <a:xfrm>
            <a:off x="2495289" y="1886429"/>
            <a:ext cx="2695840" cy="415305"/>
          </a:xfrm>
          <a:prstGeom prst="rect">
            <a:avLst/>
          </a:prstGeom>
          <a:gradFill flip="none" rotWithShape="1">
            <a:gsLst>
              <a:gs pos="24000">
                <a:schemeClr val="bg1"/>
              </a:gs>
              <a:gs pos="60000">
                <a:schemeClr val="bg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6" name="Grupa 25" descr="logo Ministerstwa Sportu i Turystyki"/>
          <p:cNvGrpSpPr/>
          <p:nvPr/>
        </p:nvGrpSpPr>
        <p:grpSpPr>
          <a:xfrm>
            <a:off x="8445461" y="354850"/>
            <a:ext cx="3470100" cy="1155669"/>
            <a:chOff x="7422078" y="7121067"/>
            <a:chExt cx="4219551" cy="1405263"/>
          </a:xfrm>
        </p:grpSpPr>
        <p:sp>
          <p:nvSpPr>
            <p:cNvPr id="28" name="Prostokąt 27"/>
            <p:cNvSpPr/>
            <p:nvPr/>
          </p:nvSpPr>
          <p:spPr>
            <a:xfrm>
              <a:off x="7422078" y="7121067"/>
              <a:ext cx="4219551" cy="14052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2400"/>
            </a:p>
          </p:txBody>
        </p:sp>
        <p:pic>
          <p:nvPicPr>
            <p:cNvPr id="29" name="Obraz 28" descr="logo Ministerstwa Sportu i Turystyki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2498" y="7156690"/>
              <a:ext cx="4002819" cy="1276313"/>
            </a:xfrm>
            <a:prstGeom prst="rect">
              <a:avLst/>
            </a:prstGeom>
          </p:spPr>
        </p:pic>
      </p:grpSp>
      <p:pic>
        <p:nvPicPr>
          <p:cNvPr id="17" name="Obraz 16" descr="logo Ministerstwa Sportu i Turystyk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247" y="441033"/>
            <a:ext cx="3166794" cy="989623"/>
          </a:xfrm>
          <a:prstGeom prst="rect">
            <a:avLst/>
          </a:prstGeom>
        </p:spPr>
      </p:pic>
      <p:sp>
        <p:nvSpPr>
          <p:cNvPr id="22" name="Podtytuł 2"/>
          <p:cNvSpPr txBox="1">
            <a:spLocks/>
          </p:cNvSpPr>
          <p:nvPr/>
        </p:nvSpPr>
        <p:spPr>
          <a:xfrm>
            <a:off x="264594" y="2448964"/>
            <a:ext cx="7017355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defRPr/>
            </a:pPr>
            <a:r>
              <a:rPr lang="pl-PL" sz="2500" b="1" dirty="0" smtClean="0">
                <a:solidFill>
                  <a:srgbClr val="C00000"/>
                </a:solidFill>
              </a:rPr>
              <a:t>Hasło </a:t>
            </a:r>
            <a:r>
              <a:rPr lang="pl-PL" sz="2500" dirty="0"/>
              <a:t>– Turystyka sprzyjająca włączeniu </a:t>
            </a:r>
            <a:r>
              <a:rPr lang="pl-PL" sz="2500" dirty="0" smtClean="0"/>
              <a:t>społecznemu</a:t>
            </a:r>
          </a:p>
          <a:p>
            <a:pPr marL="285750" indent="-285750" algn="just">
              <a:defRPr/>
            </a:pPr>
            <a:endParaRPr lang="pl-PL" sz="2500" dirty="0"/>
          </a:p>
          <a:p>
            <a:pPr>
              <a:defRPr/>
            </a:pPr>
            <a:endParaRPr lang="pl-PL" sz="2000" dirty="0"/>
          </a:p>
        </p:txBody>
      </p:sp>
      <p:sp>
        <p:nvSpPr>
          <p:cNvPr id="23" name="pole tekstowe 22" descr="znak graficzny "/>
          <p:cNvSpPr txBox="1"/>
          <p:nvPr/>
        </p:nvSpPr>
        <p:spPr>
          <a:xfrm>
            <a:off x="108154" y="6365883"/>
            <a:ext cx="8510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spc="6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Posiedzenie </a:t>
            </a:r>
            <a:r>
              <a:rPr lang="pl-PL" sz="1200" b="1" spc="600" dirty="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Zespołu ds. </a:t>
            </a:r>
            <a:r>
              <a:rPr lang="pl-PL" sz="1200" b="1" spc="6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wykonywania postanowień Konwencji o prawach osób niepełnosprawnych </a:t>
            </a:r>
          </a:p>
        </p:txBody>
      </p:sp>
      <p:pic>
        <p:nvPicPr>
          <p:cNvPr id="25" name="Obraz 3" descr="zdjęcie drzew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997" y="2543387"/>
            <a:ext cx="3633787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pole tekstowe 4"/>
          <p:cNvSpPr txBox="1">
            <a:spLocks noChangeArrowheads="1"/>
          </p:cNvSpPr>
          <p:nvPr/>
        </p:nvSpPr>
        <p:spPr bwMode="auto">
          <a:xfrm>
            <a:off x="8100234" y="5122999"/>
            <a:ext cx="2881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400" dirty="0"/>
              <a:t>Źródło: www.zp.pl</a:t>
            </a:r>
          </a:p>
        </p:txBody>
      </p:sp>
      <p:pic>
        <p:nvPicPr>
          <p:cNvPr id="2" name="Obraz 1" descr="logo Ogólnopolskich Obchodów Światowego Dnia Turystyki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769" y="3697182"/>
            <a:ext cx="2972215" cy="1733792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055042" y="365125"/>
            <a:ext cx="9298757" cy="1325563"/>
          </a:xfrm>
        </p:spPr>
        <p:txBody>
          <a:bodyPr>
            <a:normAutofit/>
          </a:bodyPr>
          <a:lstStyle/>
          <a:p>
            <a:r>
              <a:rPr lang="pl-PL" sz="3200" b="1" spc="600" dirty="0">
                <a:solidFill>
                  <a:srgbClr val="5D5D5D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Światowe dni turystyki </a:t>
            </a:r>
            <a:r>
              <a:rPr lang="pl-PL" sz="3200" b="1" spc="600" dirty="0" smtClean="0">
                <a:solidFill>
                  <a:srgbClr val="5D5D5D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pl-PL" sz="3200" b="1" spc="600" dirty="0" smtClean="0">
                <a:solidFill>
                  <a:srgbClr val="5D5D5D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3200" b="1" spc="600" dirty="0" smtClean="0">
                <a:solidFill>
                  <a:srgbClr val="5D5D5D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we </a:t>
            </a:r>
            <a:r>
              <a:rPr lang="pl-PL" sz="3200" b="1" spc="600" dirty="0">
                <a:solidFill>
                  <a:srgbClr val="5D5D5D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wrześniu 2021 r</a:t>
            </a:r>
            <a:r>
              <a:rPr lang="pl-PL" sz="2000" spc="600" dirty="0">
                <a:solidFill>
                  <a:srgbClr val="5D5D5D"/>
                </a:solidFill>
                <a:latin typeface="Impact" panose="020B0806030902050204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br>
              <a:rPr lang="pl-PL" sz="2000" spc="600" dirty="0">
                <a:solidFill>
                  <a:srgbClr val="5D5D5D"/>
                </a:solidFill>
                <a:latin typeface="Impact" panose="020B0806030902050204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20326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 descr="nazwa slajdu"/>
          <p:cNvSpPr/>
          <p:nvPr/>
        </p:nvSpPr>
        <p:spPr>
          <a:xfrm>
            <a:off x="1529813" y="-727810"/>
            <a:ext cx="9631581" cy="18869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15900" dist="190500" dir="2400000" sx="94000" sy="94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Nazwa </a:t>
            </a:r>
            <a:endParaRPr lang="pl-PL" dirty="0"/>
          </a:p>
        </p:txBody>
      </p:sp>
      <p:sp>
        <p:nvSpPr>
          <p:cNvPr id="6" name="Trójkąt prostokątny 5" descr="znak graficzny"/>
          <p:cNvSpPr/>
          <p:nvPr/>
        </p:nvSpPr>
        <p:spPr>
          <a:xfrm rot="16200000" flipH="1" flipV="1">
            <a:off x="353962" y="373626"/>
            <a:ext cx="1061884" cy="1061884"/>
          </a:xfrm>
          <a:prstGeom prst="rtTriangle">
            <a:avLst/>
          </a:prstGeom>
          <a:solidFill>
            <a:srgbClr val="5D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 descr="znak graficzny"/>
          <p:cNvSpPr/>
          <p:nvPr/>
        </p:nvSpPr>
        <p:spPr>
          <a:xfrm>
            <a:off x="4473145" y="6101396"/>
            <a:ext cx="6808897" cy="2596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Prostokąt 50" descr="znak graficzny"/>
          <p:cNvSpPr/>
          <p:nvPr/>
        </p:nvSpPr>
        <p:spPr>
          <a:xfrm>
            <a:off x="4473145" y="6101395"/>
            <a:ext cx="6688249" cy="415305"/>
          </a:xfrm>
          <a:prstGeom prst="rect">
            <a:avLst/>
          </a:prstGeom>
          <a:gradFill flip="none" rotWithShape="1">
            <a:gsLst>
              <a:gs pos="24000">
                <a:schemeClr val="bg1"/>
              </a:gs>
              <a:gs pos="60000">
                <a:schemeClr val="bg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rójkąt prostokątny 4" descr="znak graficzny"/>
          <p:cNvSpPr/>
          <p:nvPr/>
        </p:nvSpPr>
        <p:spPr>
          <a:xfrm rot="16200000">
            <a:off x="10402529" y="5068529"/>
            <a:ext cx="1789471" cy="1789471"/>
          </a:xfrm>
          <a:prstGeom prst="rtTriangle">
            <a:avLst/>
          </a:prstGeom>
          <a:solidFill>
            <a:srgbClr val="C51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 descr="znak graficzny"/>
          <p:cNvSpPr/>
          <p:nvPr/>
        </p:nvSpPr>
        <p:spPr>
          <a:xfrm>
            <a:off x="0" y="6361471"/>
            <a:ext cx="12192000" cy="496529"/>
          </a:xfrm>
          <a:prstGeom prst="rect">
            <a:avLst/>
          </a:prstGeom>
          <a:solidFill>
            <a:srgbClr val="C51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8567427" y="6425069"/>
            <a:ext cx="3618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spc="600" dirty="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www.gov.pl/web/sport</a:t>
            </a:r>
            <a:endParaRPr lang="pl-PL" sz="1200" spc="600" dirty="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2252749" y="378924"/>
            <a:ext cx="5750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200" spc="600" dirty="0" smtClean="0">
                <a:solidFill>
                  <a:srgbClr val="5D5D5D"/>
                </a:solidFill>
                <a:latin typeface="Impact" panose="020B0806030902050204" pitchFamily="34" charset="0"/>
                <a:ea typeface="Lato" panose="020F0502020204030203" pitchFamily="34" charset="0"/>
                <a:cs typeface="Lato" panose="020F0502020204030203" pitchFamily="34" charset="0"/>
              </a:rPr>
              <a:t>Polski Bon Turystyczny</a:t>
            </a:r>
            <a:endParaRPr lang="pl-PL" sz="3200" spc="600" dirty="0">
              <a:solidFill>
                <a:srgbClr val="5D5D5D"/>
              </a:solidFill>
              <a:latin typeface="Impact" panose="020B080603090205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11" name="Łącznik prosty 10" descr="pionowa linia"/>
          <p:cNvCxnSpPr/>
          <p:nvPr/>
        </p:nvCxnSpPr>
        <p:spPr>
          <a:xfrm flipV="1">
            <a:off x="8306827" y="215684"/>
            <a:ext cx="0" cy="1344237"/>
          </a:xfrm>
          <a:prstGeom prst="line">
            <a:avLst/>
          </a:prstGeom>
          <a:ln w="158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6" name="Grupa 25" descr="logo Ministerstwa Sportu i Turystyki"/>
          <p:cNvGrpSpPr/>
          <p:nvPr/>
        </p:nvGrpSpPr>
        <p:grpSpPr>
          <a:xfrm>
            <a:off x="8445461" y="354850"/>
            <a:ext cx="3470100" cy="1155669"/>
            <a:chOff x="7422078" y="7121067"/>
            <a:chExt cx="4219551" cy="1405263"/>
          </a:xfrm>
        </p:grpSpPr>
        <p:sp>
          <p:nvSpPr>
            <p:cNvPr id="28" name="Prostokąt 27"/>
            <p:cNvSpPr/>
            <p:nvPr/>
          </p:nvSpPr>
          <p:spPr>
            <a:xfrm>
              <a:off x="7422078" y="7121067"/>
              <a:ext cx="4219551" cy="14052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2400"/>
            </a:p>
          </p:txBody>
        </p:sp>
        <p:pic>
          <p:nvPicPr>
            <p:cNvPr id="29" name="Obraz 28" descr="logo MSiT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2498" y="7156690"/>
              <a:ext cx="4002819" cy="1276313"/>
            </a:xfrm>
            <a:prstGeom prst="rect">
              <a:avLst/>
            </a:prstGeom>
          </p:spPr>
        </p:pic>
      </p:grpSp>
      <p:pic>
        <p:nvPicPr>
          <p:cNvPr id="17" name="Obraz 16" descr="logo MSi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247" y="441033"/>
            <a:ext cx="3166794" cy="989623"/>
          </a:xfrm>
          <a:prstGeom prst="rect">
            <a:avLst/>
          </a:prstGeom>
        </p:spPr>
      </p:pic>
      <p:sp>
        <p:nvSpPr>
          <p:cNvPr id="23" name="pole tekstowe 22"/>
          <p:cNvSpPr txBox="1"/>
          <p:nvPr/>
        </p:nvSpPr>
        <p:spPr>
          <a:xfrm>
            <a:off x="108154" y="6365883"/>
            <a:ext cx="8510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spc="6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Posiedzenie </a:t>
            </a:r>
            <a:r>
              <a:rPr lang="pl-PL" sz="1200" b="1" spc="600" dirty="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Zespołu ds. </a:t>
            </a:r>
            <a:r>
              <a:rPr lang="pl-PL" sz="1200" b="1" spc="6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wykonywania postanowień Konwencji o prawach osób niepełnosprawnych </a:t>
            </a:r>
          </a:p>
        </p:txBody>
      </p:sp>
      <p:sp>
        <p:nvSpPr>
          <p:cNvPr id="20" name="Symbol zastępczy zawartości 11"/>
          <p:cNvSpPr>
            <a:spLocks noGrp="1"/>
          </p:cNvSpPr>
          <p:nvPr>
            <p:ph sz="half" idx="4294967295"/>
          </p:nvPr>
        </p:nvSpPr>
        <p:spPr>
          <a:xfrm>
            <a:off x="125966" y="2146576"/>
            <a:ext cx="11727579" cy="5599690"/>
          </a:xfrm>
          <a:prstGeom prst="rect">
            <a:avLst/>
          </a:prstGeom>
        </p:spPr>
        <p:txBody>
          <a:bodyPr/>
          <a:lstStyle/>
          <a:p>
            <a:pPr marL="481641" lvl="1" indent="-261290" algn="just"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realizację programu zabezpieczone zostały ponad 4 miliardy zł z Funduszu Przeciwdziałania 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</a:t>
            </a:r>
            <a:endParaRPr lang="pl-PL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1641" lvl="1" indent="-261290" algn="just"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świadczeniem objętych jest ponad 7 mln dzieci </a:t>
            </a:r>
          </a:p>
          <a:p>
            <a:pPr marL="481641" lvl="1" indent="-261290" algn="just"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ponad 5 mln dzieci aktywowało  bądź wykorzystało bon</a:t>
            </a:r>
          </a:p>
          <a:p>
            <a:pPr marL="481641" lvl="1" indent="-261290" algn="just"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dodatkowego 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świadczenia 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skorzystało 173 tys. dzieci z orzeczeniem o 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niepełnosprawności </a:t>
            </a:r>
            <a:r>
              <a:rPr lang="pl-PL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(1000 zł na dziecko z orzeczeniem o niepełnosprawności)</a:t>
            </a:r>
            <a:endParaRPr lang="pl-PL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1641" lvl="1" indent="-261290" algn="just"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Wydano blisko 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mld 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zł na rzecz branży turystycznej</a:t>
            </a:r>
            <a:endParaRPr lang="pl-PL" sz="1500" dirty="0">
              <a:solidFill>
                <a:srgbClr val="FF0000"/>
              </a:solidFill>
            </a:endParaRPr>
          </a:p>
        </p:txBody>
      </p:sp>
      <p:pic>
        <p:nvPicPr>
          <p:cNvPr id="21" name="Obraz 17" descr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6" y="5068528"/>
            <a:ext cx="3032879" cy="111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Obraz 7" descr="Grafika zmian w Polskim Bonie Turystyczny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559" y="4812932"/>
            <a:ext cx="3137140" cy="1436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Obraz 6" descr="Bon turystyczny można wykorzystać do końca marca 2022 r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747" y="4841603"/>
            <a:ext cx="3345056" cy="142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pole tekstowe 30"/>
          <p:cNvSpPr txBox="1"/>
          <p:nvPr/>
        </p:nvSpPr>
        <p:spPr>
          <a:xfrm>
            <a:off x="-947648" y="1124632"/>
            <a:ext cx="10449463" cy="870578"/>
          </a:xfrm>
          <a:prstGeom prst="rect">
            <a:avLst/>
          </a:prstGeom>
          <a:noFill/>
        </p:spPr>
        <p:txBody>
          <a:bodyPr lIns="69677" tIns="34839" rIns="69677" bIns="34839">
            <a:spAutoFit/>
          </a:bodyPr>
          <a:lstStyle/>
          <a:p>
            <a:pPr marL="220351" lvl="1" algn="ctr">
              <a:buClr>
                <a:srgbClr val="C00000"/>
              </a:buClr>
              <a:buSzPct val="120000"/>
              <a:defRPr/>
            </a:pPr>
            <a:r>
              <a:rPr lang="pl-PL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Wprowadzony Ustawą z 15 lipca 2020 roku </a:t>
            </a:r>
          </a:p>
          <a:p>
            <a:pPr marL="220351" lvl="1" algn="ctr">
              <a:buClr>
                <a:srgbClr val="C00000"/>
              </a:buClr>
              <a:buSzPct val="120000"/>
              <a:defRPr/>
            </a:pPr>
            <a:r>
              <a:rPr lang="pl-PL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 </a:t>
            </a:r>
            <a:r>
              <a:rPr lang="pl-PL" sz="2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Polskim Bonie Turystycznym (PBT)</a:t>
            </a:r>
          </a:p>
        </p:txBody>
      </p:sp>
    </p:spTree>
    <p:extLst>
      <p:ext uri="{BB962C8B-B14F-4D97-AF65-F5344CB8AC3E}">
        <p14:creationId xmlns:p14="http://schemas.microsoft.com/office/powerpoint/2010/main" val="74512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ójkąt prostokątny 5" descr="znak graficzny"/>
          <p:cNvSpPr/>
          <p:nvPr/>
        </p:nvSpPr>
        <p:spPr>
          <a:xfrm rot="16200000" flipH="1" flipV="1">
            <a:off x="353962" y="373626"/>
            <a:ext cx="1061884" cy="1061884"/>
          </a:xfrm>
          <a:prstGeom prst="rtTriangle">
            <a:avLst/>
          </a:prstGeom>
          <a:solidFill>
            <a:srgbClr val="5D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 descr="stopka slajdu"/>
          <p:cNvSpPr/>
          <p:nvPr/>
        </p:nvSpPr>
        <p:spPr>
          <a:xfrm>
            <a:off x="0" y="6361471"/>
            <a:ext cx="12192000" cy="496529"/>
          </a:xfrm>
          <a:prstGeom prst="rect">
            <a:avLst/>
          </a:prstGeom>
          <a:solidFill>
            <a:srgbClr val="C51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8567427" y="6425069"/>
            <a:ext cx="3618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spc="600" dirty="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www.gov.pl/web/sport</a:t>
            </a:r>
            <a:endParaRPr lang="pl-PL" sz="1200" spc="600" dirty="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Łącznik prosty 10" descr="pionowa linia"/>
          <p:cNvCxnSpPr/>
          <p:nvPr/>
        </p:nvCxnSpPr>
        <p:spPr>
          <a:xfrm flipV="1">
            <a:off x="8306827" y="215684"/>
            <a:ext cx="0" cy="1344237"/>
          </a:xfrm>
          <a:prstGeom prst="line">
            <a:avLst/>
          </a:prstGeom>
          <a:ln w="158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6" name="Grupa 25" descr="logo MSiT"/>
          <p:cNvGrpSpPr/>
          <p:nvPr/>
        </p:nvGrpSpPr>
        <p:grpSpPr>
          <a:xfrm>
            <a:off x="8445461" y="354850"/>
            <a:ext cx="3470100" cy="1155669"/>
            <a:chOff x="7422078" y="7121067"/>
            <a:chExt cx="4219551" cy="1405263"/>
          </a:xfrm>
        </p:grpSpPr>
        <p:sp>
          <p:nvSpPr>
            <p:cNvPr id="28" name="Prostokąt 27"/>
            <p:cNvSpPr/>
            <p:nvPr/>
          </p:nvSpPr>
          <p:spPr>
            <a:xfrm>
              <a:off x="7422078" y="7121067"/>
              <a:ext cx="4219551" cy="14052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2400"/>
            </a:p>
          </p:txBody>
        </p:sp>
        <p:pic>
          <p:nvPicPr>
            <p:cNvPr id="29" name="Obraz 28" descr="logo MSiT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2498" y="7156690"/>
              <a:ext cx="4002819" cy="1276313"/>
            </a:xfrm>
            <a:prstGeom prst="rect">
              <a:avLst/>
            </a:prstGeom>
          </p:spPr>
        </p:pic>
      </p:grpSp>
      <p:pic>
        <p:nvPicPr>
          <p:cNvPr id="17" name="Obraz 16" descr="logo MSi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247" y="441033"/>
            <a:ext cx="3166794" cy="989623"/>
          </a:xfrm>
          <a:prstGeom prst="rect">
            <a:avLst/>
          </a:prstGeom>
        </p:spPr>
      </p:pic>
      <p:sp>
        <p:nvSpPr>
          <p:cNvPr id="23" name="pole tekstowe 22"/>
          <p:cNvSpPr txBox="1"/>
          <p:nvPr/>
        </p:nvSpPr>
        <p:spPr>
          <a:xfrm>
            <a:off x="108154" y="6365883"/>
            <a:ext cx="8510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spc="6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Posiedzenie </a:t>
            </a:r>
            <a:r>
              <a:rPr lang="pl-PL" sz="1200" b="1" spc="600" dirty="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Zespołu ds. </a:t>
            </a:r>
            <a:r>
              <a:rPr lang="pl-PL" sz="1200" b="1" spc="6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wykonywania postanowień Konwencji o prawach osób niepełnosprawnych </a:t>
            </a:r>
          </a:p>
        </p:txBody>
      </p:sp>
      <p:sp>
        <p:nvSpPr>
          <p:cNvPr id="20" name="Symbol zastępczy zawartości 11"/>
          <p:cNvSpPr>
            <a:spLocks noGrp="1"/>
          </p:cNvSpPr>
          <p:nvPr>
            <p:ph sz="half" idx="4294967295"/>
          </p:nvPr>
        </p:nvSpPr>
        <p:spPr>
          <a:xfrm>
            <a:off x="125966" y="2357581"/>
            <a:ext cx="11727579" cy="5599690"/>
          </a:xfrm>
          <a:prstGeom prst="rect">
            <a:avLst/>
          </a:prstGeom>
        </p:spPr>
        <p:txBody>
          <a:bodyPr/>
          <a:lstStyle/>
          <a:p>
            <a:pPr marL="481641" lvl="1" indent="-261290" algn="just"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Celem programu jest promocja obszarów posiadających unikalną ofertę turystyczną.</a:t>
            </a:r>
            <a:endParaRPr lang="pl-PL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1641" lvl="1" indent="-261290" algn="just"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2018 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roku, 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laureaci - Beskidy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Śląsk Cieszyński, Lublin, Kraina Lessowych Wąwozów i 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Toruń.</a:t>
            </a:r>
            <a:endParaRPr lang="pl-PL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1641" lvl="1" indent="-261290" algn="just"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Tytuł „Polska Marka Turystyczna”  ma docelowo stać się prestiżowym certyfikatem oznaczającym jakość, atrakcyjność i unikalność danego obszaru. </a:t>
            </a:r>
            <a:endParaRPr lang="pl-PL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1641" lvl="1" indent="-261290" algn="just"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Podczas edycji 2021 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jednym z kryteriów oceny jakości obszaru przedstawionego w zgłoszeniu jest </a:t>
            </a:r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dostępność miejsc i usług turystycznych </a:t>
            </a:r>
            <a:r>
              <a:rPr lang="pl-PL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oferowanych dla </a:t>
            </a:r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osób z niepełnosprawnościami i osób </a:t>
            </a:r>
            <a:r>
              <a:rPr lang="pl-PL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starszych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przez 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kandydata. </a:t>
            </a:r>
            <a:endParaRPr lang="pl-PL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az 1" descr="logo Polskie Marki Turystyczn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911" y="489911"/>
            <a:ext cx="3242256" cy="146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3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 descr="nazwa slajdu"/>
          <p:cNvSpPr/>
          <p:nvPr/>
        </p:nvSpPr>
        <p:spPr>
          <a:xfrm>
            <a:off x="2613238" y="35594"/>
            <a:ext cx="9631581" cy="18869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15900" dist="190500" dir="2400000" sx="94000" sy="94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rójkąt prostokątny 5" descr="znak graficzny"/>
          <p:cNvSpPr/>
          <p:nvPr/>
        </p:nvSpPr>
        <p:spPr>
          <a:xfrm rot="16200000" flipH="1" flipV="1">
            <a:off x="353962" y="373626"/>
            <a:ext cx="1061884" cy="1061884"/>
          </a:xfrm>
          <a:prstGeom prst="rtTriangle">
            <a:avLst/>
          </a:prstGeom>
          <a:solidFill>
            <a:srgbClr val="5D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 descr="stopka slajdu"/>
          <p:cNvSpPr/>
          <p:nvPr/>
        </p:nvSpPr>
        <p:spPr>
          <a:xfrm>
            <a:off x="0" y="6361471"/>
            <a:ext cx="12192000" cy="496529"/>
          </a:xfrm>
          <a:prstGeom prst="rect">
            <a:avLst/>
          </a:prstGeom>
          <a:solidFill>
            <a:srgbClr val="C51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8567427" y="6425069"/>
            <a:ext cx="3618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spc="600" dirty="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www.gov.pl/web/sport</a:t>
            </a:r>
            <a:endParaRPr lang="pl-PL" sz="1200" spc="600" dirty="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1172309" y="378924"/>
            <a:ext cx="6831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ln w="0"/>
                <a:solidFill>
                  <a:srgbClr val="2B77AE"/>
                </a:solidFill>
                <a:latin typeface="Helvetica" pitchFamily="2" charset="0"/>
              </a:rPr>
              <a:t>DOFINASOWANIE W 2020 R. REALIZACJI ZADAŃ </a:t>
            </a:r>
            <a:r>
              <a:rPr lang="pl-PL" sz="2400" dirty="0" smtClean="0">
                <a:ln w="0"/>
                <a:solidFill>
                  <a:srgbClr val="2B77AE"/>
                </a:solidFill>
                <a:latin typeface="Helvetica" pitchFamily="2" charset="0"/>
              </a:rPr>
              <a:t>PUBLICZNYCH Z </a:t>
            </a:r>
            <a:r>
              <a:rPr lang="pl-PL" sz="2400" dirty="0">
                <a:ln w="0"/>
                <a:solidFill>
                  <a:srgbClr val="2B77AE"/>
                </a:solidFill>
                <a:latin typeface="Helvetica" pitchFamily="2" charset="0"/>
              </a:rPr>
              <a:t>ZAKRESU CZĘŚCI 40 BUDŻETU PAŃSTWA – TURYSTYKA</a:t>
            </a:r>
          </a:p>
        </p:txBody>
      </p:sp>
      <p:cxnSp>
        <p:nvCxnSpPr>
          <p:cNvPr id="11" name="Łącznik prosty 10" descr="pionowa linia"/>
          <p:cNvCxnSpPr/>
          <p:nvPr/>
        </p:nvCxnSpPr>
        <p:spPr>
          <a:xfrm flipV="1">
            <a:off x="8306827" y="215684"/>
            <a:ext cx="0" cy="1344237"/>
          </a:xfrm>
          <a:prstGeom prst="line">
            <a:avLst/>
          </a:prstGeom>
          <a:ln w="158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Obraz 16" descr="logo MSi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247" y="441033"/>
            <a:ext cx="3166794" cy="989623"/>
          </a:xfrm>
          <a:prstGeom prst="rect">
            <a:avLst/>
          </a:prstGeom>
        </p:spPr>
      </p:pic>
      <p:sp>
        <p:nvSpPr>
          <p:cNvPr id="23" name="pole tekstowe 22"/>
          <p:cNvSpPr txBox="1"/>
          <p:nvPr/>
        </p:nvSpPr>
        <p:spPr>
          <a:xfrm>
            <a:off x="108154" y="6365883"/>
            <a:ext cx="8510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spc="6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Posiedzenie </a:t>
            </a:r>
            <a:r>
              <a:rPr lang="pl-PL" sz="1200" b="1" spc="600" dirty="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Zespołu ds. </a:t>
            </a:r>
            <a:r>
              <a:rPr lang="pl-PL" sz="1200" b="1" spc="6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wykonywania postanowień Konwencji o prawach osób niepełnosprawnych </a:t>
            </a:r>
          </a:p>
        </p:txBody>
      </p:sp>
      <p:pic>
        <p:nvPicPr>
          <p:cNvPr id="25" name="Obraz 3" descr="zdjęcie drzew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997" y="2543387"/>
            <a:ext cx="3633787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pole tekstowe 4"/>
          <p:cNvSpPr txBox="1">
            <a:spLocks noChangeArrowheads="1"/>
          </p:cNvSpPr>
          <p:nvPr/>
        </p:nvSpPr>
        <p:spPr bwMode="auto">
          <a:xfrm>
            <a:off x="8100234" y="5122999"/>
            <a:ext cx="2881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400" dirty="0"/>
              <a:t>Źródło: www.zp.pl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795209" y="2314151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2400" b="1" dirty="0"/>
              <a:t>PODSTAWA </a:t>
            </a:r>
            <a:r>
              <a:rPr lang="pl-PL" sz="2400" b="1" dirty="0" smtClean="0"/>
              <a:t>PRAWNA</a:t>
            </a:r>
          </a:p>
          <a:p>
            <a:pPr algn="ctr"/>
            <a:endParaRPr lang="pl-PL" sz="2400" b="1" dirty="0"/>
          </a:p>
          <a:p>
            <a:pPr algn="just"/>
            <a:r>
              <a:rPr lang="pl-PL" sz="2400" dirty="0" smtClean="0"/>
              <a:t>Otwarty </a:t>
            </a:r>
            <a:r>
              <a:rPr lang="pl-PL" sz="2400" dirty="0"/>
              <a:t>konkurs ofert ogłasza się na podstawie art. 13 ustawy z dnia 24 kwietnia 2003 r. o działalności pożytku publicznego i o wolontariacie (Dz. U. z 2019 r. poz. 688, z późn.zm.) zwanej dalej </a:t>
            </a:r>
            <a:r>
              <a:rPr lang="pl-PL" sz="2400" b="1" dirty="0"/>
              <a:t>„ustawą o działalności pożytku publicznego i o </a:t>
            </a:r>
            <a:r>
              <a:rPr lang="pl-PL" sz="2400" b="1" dirty="0" smtClean="0"/>
              <a:t>wolontariacie.</a:t>
            </a:r>
          </a:p>
          <a:p>
            <a:pPr algn="just"/>
            <a:endParaRPr lang="pl-PL" b="1" dirty="0" smtClean="0"/>
          </a:p>
          <a:p>
            <a:pPr algn="just"/>
            <a:endParaRPr lang="pl-PL" b="1" dirty="0"/>
          </a:p>
          <a:p>
            <a:pPr algn="just"/>
            <a:endParaRPr lang="pl-PL" b="1" dirty="0" smtClean="0"/>
          </a:p>
          <a:p>
            <a:pPr algn="just"/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72184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 descr="nazwa slajdu"/>
          <p:cNvSpPr/>
          <p:nvPr/>
        </p:nvSpPr>
        <p:spPr>
          <a:xfrm>
            <a:off x="2560419" y="1"/>
            <a:ext cx="9631581" cy="18869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15900" dist="190500" dir="2400000" sx="94000" sy="94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rójkąt prostokątny 5" descr="znak graficzny"/>
          <p:cNvSpPr/>
          <p:nvPr/>
        </p:nvSpPr>
        <p:spPr>
          <a:xfrm rot="16200000" flipH="1" flipV="1">
            <a:off x="353962" y="373626"/>
            <a:ext cx="1061884" cy="1061884"/>
          </a:xfrm>
          <a:prstGeom prst="rtTriangle">
            <a:avLst/>
          </a:prstGeom>
          <a:solidFill>
            <a:srgbClr val="5D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 descr="stopka strony"/>
          <p:cNvSpPr/>
          <p:nvPr/>
        </p:nvSpPr>
        <p:spPr>
          <a:xfrm>
            <a:off x="0" y="6361471"/>
            <a:ext cx="12192000" cy="496529"/>
          </a:xfrm>
          <a:prstGeom prst="rect">
            <a:avLst/>
          </a:prstGeom>
          <a:solidFill>
            <a:srgbClr val="C51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8567427" y="6425069"/>
            <a:ext cx="3618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spc="600" dirty="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www.gov.pl/web/sport</a:t>
            </a:r>
            <a:endParaRPr lang="pl-PL" sz="1200" spc="600" dirty="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1172309" y="378924"/>
            <a:ext cx="6831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ln w="0"/>
                <a:solidFill>
                  <a:srgbClr val="2B77AE"/>
                </a:solidFill>
                <a:latin typeface="Helvetica" pitchFamily="2" charset="0"/>
              </a:rPr>
              <a:t>DOFINASOWANIE W 2020 R. REALIZACJI ZADAŃ </a:t>
            </a:r>
            <a:r>
              <a:rPr lang="pl-PL" sz="2400" dirty="0" smtClean="0">
                <a:ln w="0"/>
                <a:solidFill>
                  <a:srgbClr val="2B77AE"/>
                </a:solidFill>
                <a:latin typeface="Helvetica" pitchFamily="2" charset="0"/>
              </a:rPr>
              <a:t>PUBLICZNYCH Z </a:t>
            </a:r>
            <a:r>
              <a:rPr lang="pl-PL" sz="2400" dirty="0">
                <a:ln w="0"/>
                <a:solidFill>
                  <a:srgbClr val="2B77AE"/>
                </a:solidFill>
                <a:latin typeface="Helvetica" pitchFamily="2" charset="0"/>
              </a:rPr>
              <a:t>ZAKRESU CZĘŚCI 40 BUDŻETU PAŃSTWA – TURYSTYKA</a:t>
            </a:r>
          </a:p>
        </p:txBody>
      </p:sp>
      <p:cxnSp>
        <p:nvCxnSpPr>
          <p:cNvPr id="11" name="Łącznik prosty 10" descr="linia pionowa"/>
          <p:cNvCxnSpPr/>
          <p:nvPr/>
        </p:nvCxnSpPr>
        <p:spPr>
          <a:xfrm flipV="1">
            <a:off x="8306827" y="215684"/>
            <a:ext cx="0" cy="1344237"/>
          </a:xfrm>
          <a:prstGeom prst="line">
            <a:avLst/>
          </a:prstGeom>
          <a:ln w="158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6" name="Grupa 25" descr="logo MSiT"/>
          <p:cNvGrpSpPr/>
          <p:nvPr/>
        </p:nvGrpSpPr>
        <p:grpSpPr>
          <a:xfrm>
            <a:off x="8445461" y="354850"/>
            <a:ext cx="3470100" cy="1155669"/>
            <a:chOff x="7422078" y="7121067"/>
            <a:chExt cx="4219551" cy="1405263"/>
          </a:xfrm>
        </p:grpSpPr>
        <p:sp>
          <p:nvSpPr>
            <p:cNvPr id="28" name="Prostokąt 27"/>
            <p:cNvSpPr/>
            <p:nvPr/>
          </p:nvSpPr>
          <p:spPr>
            <a:xfrm>
              <a:off x="7422078" y="7121067"/>
              <a:ext cx="4219551" cy="14052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2400"/>
            </a:p>
          </p:txBody>
        </p:sp>
        <p:pic>
          <p:nvPicPr>
            <p:cNvPr id="29" name="Obraz 28" descr="logo MSiT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2498" y="7156690"/>
              <a:ext cx="4002819" cy="1276313"/>
            </a:xfrm>
            <a:prstGeom prst="rect">
              <a:avLst/>
            </a:prstGeom>
          </p:spPr>
        </p:pic>
      </p:grpSp>
      <p:pic>
        <p:nvPicPr>
          <p:cNvPr id="17" name="Obraz 16" descr="logo MSi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247" y="441033"/>
            <a:ext cx="3166794" cy="989623"/>
          </a:xfrm>
          <a:prstGeom prst="rect">
            <a:avLst/>
          </a:prstGeom>
        </p:spPr>
      </p:pic>
      <p:sp>
        <p:nvSpPr>
          <p:cNvPr id="23" name="pole tekstowe 22"/>
          <p:cNvSpPr txBox="1"/>
          <p:nvPr/>
        </p:nvSpPr>
        <p:spPr>
          <a:xfrm>
            <a:off x="108154" y="6365883"/>
            <a:ext cx="8510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spc="6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Posiedzenie </a:t>
            </a:r>
            <a:r>
              <a:rPr lang="pl-PL" sz="1200" b="1" spc="600" dirty="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Zespołu ds. </a:t>
            </a:r>
            <a:r>
              <a:rPr lang="pl-PL" sz="1200" b="1" spc="6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wykonywania postanowień Konwencji o prawach osób niepełnosprawnych </a:t>
            </a:r>
          </a:p>
        </p:txBody>
      </p:sp>
      <p:sp>
        <p:nvSpPr>
          <p:cNvPr id="27" name="pole tekstowe 4"/>
          <p:cNvSpPr txBox="1">
            <a:spLocks noChangeArrowheads="1"/>
          </p:cNvSpPr>
          <p:nvPr/>
        </p:nvSpPr>
        <p:spPr bwMode="auto">
          <a:xfrm>
            <a:off x="8100234" y="5122999"/>
            <a:ext cx="2881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400" dirty="0"/>
              <a:t>Źródło: </a:t>
            </a:r>
            <a:r>
              <a:rPr lang="pl-PL" altLang="pl-PL" sz="1400" dirty="0" smtClean="0"/>
              <a:t>Polska Organizacja Turystyczna</a:t>
            </a:r>
            <a:endParaRPr lang="pl-PL" altLang="pl-PL" sz="1400" dirty="0"/>
          </a:p>
        </p:txBody>
      </p:sp>
      <p:sp>
        <p:nvSpPr>
          <p:cNvPr id="20" name="Prostokąt 19"/>
          <p:cNvSpPr/>
          <p:nvPr/>
        </p:nvSpPr>
        <p:spPr>
          <a:xfrm>
            <a:off x="795209" y="2153861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b="1" dirty="0"/>
              <a:t>PODSTAWA </a:t>
            </a:r>
            <a:r>
              <a:rPr lang="pl-PL" b="1" dirty="0" smtClean="0"/>
              <a:t>PRAWNA</a:t>
            </a:r>
          </a:p>
          <a:p>
            <a:pPr algn="ctr"/>
            <a:endParaRPr lang="pl-PL" b="1" dirty="0"/>
          </a:p>
          <a:p>
            <a:pPr algn="just"/>
            <a:endParaRPr lang="pl-PL" b="1" dirty="0" smtClean="0"/>
          </a:p>
          <a:p>
            <a:pPr algn="just"/>
            <a:r>
              <a:rPr lang="pl-PL" dirty="0"/>
              <a:t>W otwartym konkursie ofert mogły brać udział zarejestrowane w Polsce organizacje pozarządowe oraz jednostki </a:t>
            </a:r>
            <a:br>
              <a:rPr lang="pl-PL" dirty="0"/>
            </a:br>
            <a:r>
              <a:rPr lang="pl-PL" dirty="0"/>
              <a:t>w </a:t>
            </a:r>
            <a:r>
              <a:rPr lang="pl-PL" b="1" dirty="0"/>
              <a:t>rozumieniu art. 3 ust. 3 ustawy o działalności pożytku publicznego i o wolontariacie</a:t>
            </a:r>
            <a:r>
              <a:rPr lang="pl-PL" dirty="0"/>
              <a:t>, których działalność w obszarze turystyki (w tym m.in. ekoturystyki, agroturystyki, przewodnictwa i pilotażu, rekreacji, wypoczynku, hotelarstwa) lub krajoznawstwa jest jednym z celów lub zadań statutowych, działające dłużej niż 2 lata</a:t>
            </a:r>
          </a:p>
          <a:p>
            <a:pPr algn="just"/>
            <a:endParaRPr lang="pl-PL" b="1" dirty="0"/>
          </a:p>
          <a:p>
            <a:pPr algn="just"/>
            <a:endParaRPr lang="pl-PL" b="1" dirty="0" smtClean="0"/>
          </a:p>
          <a:p>
            <a:pPr algn="just"/>
            <a:endParaRPr lang="pl-PL" b="1" dirty="0"/>
          </a:p>
        </p:txBody>
      </p:sp>
      <p:pic>
        <p:nvPicPr>
          <p:cNvPr id="2" name="Obraz 1" descr="Obraz potoku górskiego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937" y="2301734"/>
            <a:ext cx="2512921" cy="249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1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 descr="nazwa slajdu"/>
          <p:cNvSpPr/>
          <p:nvPr/>
        </p:nvSpPr>
        <p:spPr>
          <a:xfrm>
            <a:off x="2500212" y="0"/>
            <a:ext cx="9631581" cy="18869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15900" dist="190500" dir="2400000" sx="94000" sy="94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rójkąt prostokątny 5" descr="znak graficzny"/>
          <p:cNvSpPr/>
          <p:nvPr/>
        </p:nvSpPr>
        <p:spPr>
          <a:xfrm rot="16200000" flipH="1" flipV="1">
            <a:off x="353962" y="373626"/>
            <a:ext cx="1061884" cy="1061884"/>
          </a:xfrm>
          <a:prstGeom prst="rtTriangle">
            <a:avLst/>
          </a:prstGeom>
          <a:solidFill>
            <a:srgbClr val="5D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rójkąt prostokątny 4" descr="znak graficzny"/>
          <p:cNvSpPr/>
          <p:nvPr/>
        </p:nvSpPr>
        <p:spPr>
          <a:xfrm rot="16200000">
            <a:off x="10402529" y="5068529"/>
            <a:ext cx="1789471" cy="1789471"/>
          </a:xfrm>
          <a:prstGeom prst="rtTriangle">
            <a:avLst/>
          </a:prstGeom>
          <a:solidFill>
            <a:srgbClr val="C51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 title="napis "/>
          <p:cNvSpPr/>
          <p:nvPr/>
        </p:nvSpPr>
        <p:spPr>
          <a:xfrm>
            <a:off x="0" y="6326714"/>
            <a:ext cx="12192000" cy="496529"/>
          </a:xfrm>
          <a:prstGeom prst="rect">
            <a:avLst/>
          </a:prstGeom>
          <a:solidFill>
            <a:srgbClr val="C51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 descr="napis: www.gov.pl/web/sport&#10;"/>
          <p:cNvSpPr txBox="1"/>
          <p:nvPr/>
        </p:nvSpPr>
        <p:spPr>
          <a:xfrm>
            <a:off x="8573729" y="6425123"/>
            <a:ext cx="3618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spc="600" dirty="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www.gov.pl/web/sport</a:t>
            </a:r>
            <a:endParaRPr lang="pl-PL" sz="1200" spc="600" dirty="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10" name="pole tekstowe 9" descr="W tytule slajdu widnieje napis: &quot;DOFINASOWANIE W 2020 R. REALIZACJI ZADAŃ PUBLICZNYCH Z ZAKRESU CZĘŚCI 40 BUDŻETU PAŃSTWA – TURYSTYKA&quot;&#10;" title="Tytuł slajdu"/>
          <p:cNvSpPr txBox="1"/>
          <p:nvPr/>
        </p:nvSpPr>
        <p:spPr>
          <a:xfrm>
            <a:off x="1172309" y="378924"/>
            <a:ext cx="6831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ln w="0"/>
                <a:solidFill>
                  <a:srgbClr val="2B77AE"/>
                </a:solidFill>
                <a:latin typeface="Helvetica" pitchFamily="2" charset="0"/>
              </a:rPr>
              <a:t>DOFINASOWANIE W 2020 R. REALIZACJI ZADAŃ </a:t>
            </a:r>
            <a:r>
              <a:rPr lang="pl-PL" sz="2400" dirty="0" smtClean="0">
                <a:ln w="0"/>
                <a:solidFill>
                  <a:srgbClr val="2B77AE"/>
                </a:solidFill>
                <a:latin typeface="Helvetica" pitchFamily="2" charset="0"/>
              </a:rPr>
              <a:t>PUBLICZNYCH Z </a:t>
            </a:r>
            <a:r>
              <a:rPr lang="pl-PL" sz="2400" dirty="0">
                <a:ln w="0"/>
                <a:solidFill>
                  <a:srgbClr val="2B77AE"/>
                </a:solidFill>
                <a:latin typeface="Helvetica" pitchFamily="2" charset="0"/>
              </a:rPr>
              <a:t>ZAKRESU CZĘŚCI 40 BUDŻETU PAŃSTWA – TURYSTYKA</a:t>
            </a:r>
          </a:p>
        </p:txBody>
      </p:sp>
      <p:cxnSp>
        <p:nvCxnSpPr>
          <p:cNvPr id="11" name="Łącznik prosty 10" descr="znak graficzny"/>
          <p:cNvCxnSpPr/>
          <p:nvPr/>
        </p:nvCxnSpPr>
        <p:spPr>
          <a:xfrm flipV="1">
            <a:off x="8306827" y="215684"/>
            <a:ext cx="0" cy="1344237"/>
          </a:xfrm>
          <a:prstGeom prst="line">
            <a:avLst/>
          </a:prstGeom>
          <a:ln w="158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6" name="Grupa 25" descr="znak graficzny"/>
          <p:cNvGrpSpPr/>
          <p:nvPr/>
        </p:nvGrpSpPr>
        <p:grpSpPr>
          <a:xfrm>
            <a:off x="8445461" y="354850"/>
            <a:ext cx="3470100" cy="1155669"/>
            <a:chOff x="7422078" y="7121067"/>
            <a:chExt cx="4219551" cy="1405263"/>
          </a:xfrm>
        </p:grpSpPr>
        <p:sp>
          <p:nvSpPr>
            <p:cNvPr id="28" name="Prostokąt 27"/>
            <p:cNvSpPr/>
            <p:nvPr/>
          </p:nvSpPr>
          <p:spPr>
            <a:xfrm>
              <a:off x="7422078" y="7121067"/>
              <a:ext cx="4219551" cy="14052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2400"/>
            </a:p>
          </p:txBody>
        </p:sp>
        <p:pic>
          <p:nvPicPr>
            <p:cNvPr id="29" name="Obraz 28" descr="godło i nazwa Ministerstwa Sportu i Turystyki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2498" y="7156690"/>
              <a:ext cx="4002819" cy="1276313"/>
            </a:xfrm>
            <a:prstGeom prst="rect">
              <a:avLst/>
            </a:prstGeom>
          </p:spPr>
        </p:pic>
      </p:grpSp>
      <p:pic>
        <p:nvPicPr>
          <p:cNvPr id="17" name="Obraz 16" descr="Godło Polski z białym orłem w koronie na czerwonym tle oraz nazwa „Ministerstwo Sportu i Turystyki”  " title="Godło i nazwa Ministerstwa Sportu i Turystyki  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247" y="441033"/>
            <a:ext cx="3166794" cy="989623"/>
          </a:xfrm>
          <a:prstGeom prst="rect">
            <a:avLst/>
          </a:prstGeom>
        </p:spPr>
      </p:pic>
      <p:sp>
        <p:nvSpPr>
          <p:cNvPr id="23" name="pole tekstowe 22" descr="napis: Posiedzenie Zespołu ds. wykonywania postanowień Konwencji o prawach osób niepełnosprawnych &#10;" title=" napis"/>
          <p:cNvSpPr txBox="1"/>
          <p:nvPr/>
        </p:nvSpPr>
        <p:spPr>
          <a:xfrm>
            <a:off x="108154" y="6365883"/>
            <a:ext cx="8510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spc="6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Posiedzenie </a:t>
            </a:r>
            <a:r>
              <a:rPr lang="pl-PL" sz="1200" b="1" spc="600" dirty="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Zespołu ds. </a:t>
            </a:r>
            <a:r>
              <a:rPr lang="pl-PL" sz="1200" b="1" spc="6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wykonywania postanowień Konwencji o prawach osób niepełnosprawnych </a:t>
            </a:r>
          </a:p>
        </p:txBody>
      </p:sp>
      <p:sp>
        <p:nvSpPr>
          <p:cNvPr id="21" name="Prostokąt 20"/>
          <p:cNvSpPr/>
          <p:nvPr/>
        </p:nvSpPr>
        <p:spPr>
          <a:xfrm>
            <a:off x="609632" y="2164849"/>
            <a:ext cx="670637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i="1" dirty="0"/>
              <a:t>FINANSOWANIE ZADAŃ </a:t>
            </a:r>
            <a:r>
              <a:rPr lang="pl-PL" b="1" i="1" dirty="0" smtClean="0"/>
              <a:t>PUBLICZNYCH</a:t>
            </a:r>
          </a:p>
          <a:p>
            <a:pPr algn="ctr"/>
            <a:endParaRPr lang="pl-PL" dirty="0" smtClean="0"/>
          </a:p>
          <a:p>
            <a:r>
              <a:rPr lang="pl-PL" dirty="0" smtClean="0"/>
              <a:t>Zadania </a:t>
            </a:r>
            <a:r>
              <a:rPr lang="pl-PL" dirty="0"/>
              <a:t>zostały dofinansowane z budżetu państwa cz. 40 Turystyka, dział 630 rozdział 63003: </a:t>
            </a:r>
            <a:br>
              <a:rPr lang="pl-PL" dirty="0"/>
            </a:br>
            <a:r>
              <a:rPr lang="pl-PL" dirty="0"/>
              <a:t>„Zadania w zakresie upowszechniania turystyki”. </a:t>
            </a:r>
            <a:endParaRPr lang="pl-PL" dirty="0" smtClean="0"/>
          </a:p>
          <a:p>
            <a:endParaRPr lang="pl-PL" dirty="0"/>
          </a:p>
          <a:p>
            <a:r>
              <a:rPr lang="pl-PL" dirty="0"/>
              <a:t>Zlecenie realizacji zadań publicznych nastąpiło w formie dofinansowania ich realizacji poprzez udzielenie dotacji celowej</a:t>
            </a:r>
            <a:r>
              <a:rPr lang="pl-PL" dirty="0" smtClean="0"/>
              <a:t>.</a:t>
            </a:r>
          </a:p>
          <a:p>
            <a:endParaRPr lang="pl-PL" dirty="0"/>
          </a:p>
          <a:p>
            <a:r>
              <a:rPr lang="pl-PL" dirty="0"/>
              <a:t>Wysokość środków publicznych na dofinansowanie zadań z zakresu turystyki w 2020 r. wyniosła </a:t>
            </a:r>
            <a:r>
              <a:rPr lang="pl-PL" b="1" dirty="0" smtClean="0"/>
              <a:t>2,6 mln zł.</a:t>
            </a:r>
            <a:endParaRPr lang="pl-PL" b="1" dirty="0"/>
          </a:p>
          <a:p>
            <a:endParaRPr lang="pl-PL" dirty="0"/>
          </a:p>
        </p:txBody>
      </p:sp>
      <p:pic>
        <p:nvPicPr>
          <p:cNvPr id="20" name="Obraz 19" descr="Obraz potoku górskiego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937" y="2301734"/>
            <a:ext cx="2512921" cy="2490077"/>
          </a:xfrm>
          <a:prstGeom prst="rect">
            <a:avLst/>
          </a:prstGeom>
        </p:spPr>
      </p:pic>
      <p:sp>
        <p:nvSpPr>
          <p:cNvPr id="22" name="pole tekstowe 4"/>
          <p:cNvSpPr txBox="1">
            <a:spLocks noChangeArrowheads="1"/>
          </p:cNvSpPr>
          <p:nvPr/>
        </p:nvSpPr>
        <p:spPr bwMode="auto">
          <a:xfrm>
            <a:off x="8100234" y="5122999"/>
            <a:ext cx="2881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400" dirty="0"/>
              <a:t>Źródło: </a:t>
            </a:r>
            <a:r>
              <a:rPr lang="pl-PL" altLang="pl-PL" sz="1400" dirty="0" smtClean="0"/>
              <a:t>Polska Organizacja Turystyczna</a:t>
            </a:r>
            <a:endParaRPr lang="pl-PL" altLang="pl-PL" sz="1400" dirty="0"/>
          </a:p>
        </p:txBody>
      </p:sp>
    </p:spTree>
    <p:extLst>
      <p:ext uri="{BB962C8B-B14F-4D97-AF65-F5344CB8AC3E}">
        <p14:creationId xmlns:p14="http://schemas.microsoft.com/office/powerpoint/2010/main" val="30580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ójkąt prostokątny 5" descr="znak graficzny"/>
          <p:cNvSpPr/>
          <p:nvPr/>
        </p:nvSpPr>
        <p:spPr>
          <a:xfrm rot="16200000" flipH="1" flipV="1">
            <a:off x="353962" y="373626"/>
            <a:ext cx="1061884" cy="1061884"/>
          </a:xfrm>
          <a:prstGeom prst="rtTriangle">
            <a:avLst/>
          </a:prstGeom>
          <a:solidFill>
            <a:srgbClr val="5D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rójkąt prostokątny 4" descr="znak graficzny&#10;"/>
          <p:cNvSpPr/>
          <p:nvPr/>
        </p:nvSpPr>
        <p:spPr>
          <a:xfrm rot="16200000">
            <a:off x="10402529" y="5068529"/>
            <a:ext cx="1789471" cy="1789471"/>
          </a:xfrm>
          <a:prstGeom prst="rtTriangle">
            <a:avLst/>
          </a:prstGeom>
          <a:solidFill>
            <a:srgbClr val="C51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 descr="znak graficzny"/>
          <p:cNvSpPr/>
          <p:nvPr/>
        </p:nvSpPr>
        <p:spPr>
          <a:xfrm>
            <a:off x="0" y="6361471"/>
            <a:ext cx="12192000" cy="496529"/>
          </a:xfrm>
          <a:prstGeom prst="rect">
            <a:avLst/>
          </a:prstGeom>
          <a:solidFill>
            <a:srgbClr val="C51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8567427" y="6425069"/>
            <a:ext cx="3618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spc="600" dirty="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www.gov.pl/web/sport</a:t>
            </a:r>
            <a:endParaRPr lang="pl-PL" sz="1200" spc="600" dirty="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10" name="pole tekstowe 9" descr="DOFINASOWANIE W 2020 R. REALIZACJI ZADAŃ PUBLICZNYCH &#10;Z ZAKRESU CZĘŚCI 40 BUDŻETU PAŃSTWA – TURYSTYKA&#10;" title="Napis oraz godło i nazwa Ministerstwa Sportu i Turystyki"/>
          <p:cNvSpPr txBox="1"/>
          <p:nvPr/>
        </p:nvSpPr>
        <p:spPr>
          <a:xfrm>
            <a:off x="1172309" y="71107"/>
            <a:ext cx="68314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ln w="0"/>
                <a:solidFill>
                  <a:srgbClr val="2B77AE"/>
                </a:solidFill>
                <a:latin typeface="Helvetica" pitchFamily="2" charset="0"/>
              </a:rPr>
              <a:t>DOFINASOWANIE W 2020 R. REALIZACJI ZADAŃ PUBLICZNYCH </a:t>
            </a:r>
            <a:br>
              <a:rPr lang="pl-PL" sz="2800" dirty="0">
                <a:ln w="0"/>
                <a:solidFill>
                  <a:srgbClr val="2B77AE"/>
                </a:solidFill>
                <a:latin typeface="Helvetica" pitchFamily="2" charset="0"/>
              </a:rPr>
            </a:br>
            <a:r>
              <a:rPr lang="pl-PL" sz="2800" dirty="0">
                <a:ln w="0"/>
                <a:solidFill>
                  <a:srgbClr val="2B77AE"/>
                </a:solidFill>
                <a:latin typeface="Helvetica" pitchFamily="2" charset="0"/>
              </a:rPr>
              <a:t>Z ZAKRESU CZĘŚCI 40 BUDŻETU PAŃSTWA – TURYSTYKA</a:t>
            </a:r>
          </a:p>
        </p:txBody>
      </p:sp>
      <p:cxnSp>
        <p:nvCxnSpPr>
          <p:cNvPr id="11" name="Łącznik prosty 10" descr="znak graficzny"/>
          <p:cNvCxnSpPr/>
          <p:nvPr/>
        </p:nvCxnSpPr>
        <p:spPr>
          <a:xfrm flipV="1">
            <a:off x="8306827" y="215684"/>
            <a:ext cx="0" cy="1344237"/>
          </a:xfrm>
          <a:prstGeom prst="line">
            <a:avLst/>
          </a:prstGeom>
          <a:ln w="158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Obraz 16" descr="godło i nazwa Ministerstwa Sportu i Turystyk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247" y="441033"/>
            <a:ext cx="3166794" cy="989623"/>
          </a:xfrm>
          <a:prstGeom prst="rect">
            <a:avLst/>
          </a:prstGeom>
        </p:spPr>
      </p:pic>
      <p:sp>
        <p:nvSpPr>
          <p:cNvPr id="23" name="pole tekstowe 22" descr="napis: Posiedzenie Zespołu ds. wykonywania postanowień Konwencji o prawach osób niepełnosprawnych &#10;"/>
          <p:cNvSpPr txBox="1"/>
          <p:nvPr/>
        </p:nvSpPr>
        <p:spPr>
          <a:xfrm>
            <a:off x="108154" y="6365883"/>
            <a:ext cx="8510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spc="6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Posiedzenie </a:t>
            </a:r>
            <a:r>
              <a:rPr lang="pl-PL" sz="1200" b="1" spc="600" dirty="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Zespołu ds. </a:t>
            </a:r>
            <a:r>
              <a:rPr lang="pl-PL" sz="1200" b="1" spc="6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wykonywania postanowień Konwencji o prawach osób niepełnosprawnych 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1141045" y="2360218"/>
            <a:ext cx="548640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i="1" dirty="0"/>
              <a:t>PRIORYTETY PRZYJĘTE DO REALIZACJI W 2020 r</a:t>
            </a:r>
            <a:r>
              <a:rPr lang="pl-PL" b="1" i="1" dirty="0" smtClean="0"/>
              <a:t>.</a:t>
            </a:r>
          </a:p>
          <a:p>
            <a:pPr algn="ctr"/>
            <a:endParaRPr lang="pl-PL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 smtClean="0"/>
              <a:t>Priorytet </a:t>
            </a:r>
            <a:r>
              <a:rPr lang="pl-PL" dirty="0"/>
              <a:t>1. Renowacja i wytyczanie szlaków turystycznych na terenie Polski.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/>
              <a:t>Priorytet 2. Działania na rzecz zwiększenia dostępności turystyki dla osób z niepełnosprawnościami/osób starszych.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/>
              <a:t>Priorytet 3. Działania na rzecz poprawienia bezpieczeństwa turystów – bezpieczny wypoczynek.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/>
              <a:t>Priorytet 4. Działania na rzecz tworzenia i rozwoju terytorialnych marek turystycznych</a:t>
            </a:r>
          </a:p>
        </p:txBody>
      </p:sp>
      <p:pic>
        <p:nvPicPr>
          <p:cNvPr id="2" name="Obraz 1" descr="obraz zachodu słońca w górach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227" y="2516554"/>
            <a:ext cx="2399546" cy="2271570"/>
          </a:xfrm>
          <a:prstGeom prst="rect">
            <a:avLst/>
          </a:prstGeom>
        </p:spPr>
      </p:pic>
      <p:sp>
        <p:nvSpPr>
          <p:cNvPr id="22" name="pole tekstowe 4"/>
          <p:cNvSpPr txBox="1">
            <a:spLocks noChangeArrowheads="1"/>
          </p:cNvSpPr>
          <p:nvPr/>
        </p:nvSpPr>
        <p:spPr bwMode="auto">
          <a:xfrm>
            <a:off x="7817269" y="4861389"/>
            <a:ext cx="2881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400" dirty="0"/>
              <a:t>Źródło: </a:t>
            </a:r>
            <a:r>
              <a:rPr lang="pl-PL" altLang="pl-PL" sz="1400" dirty="0" smtClean="0"/>
              <a:t>Polska Organizacja Turystyczna</a:t>
            </a:r>
            <a:endParaRPr lang="pl-PL" altLang="pl-PL" sz="1400" dirty="0"/>
          </a:p>
        </p:txBody>
      </p:sp>
    </p:spTree>
    <p:extLst>
      <p:ext uri="{BB962C8B-B14F-4D97-AF65-F5344CB8AC3E}">
        <p14:creationId xmlns:p14="http://schemas.microsoft.com/office/powerpoint/2010/main" val="208444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ójkąt prostokątny 5" descr="znak graficzny"/>
          <p:cNvSpPr/>
          <p:nvPr/>
        </p:nvSpPr>
        <p:spPr>
          <a:xfrm rot="16200000" flipH="1" flipV="1">
            <a:off x="353962" y="373626"/>
            <a:ext cx="1061884" cy="1061884"/>
          </a:xfrm>
          <a:prstGeom prst="rtTriangle">
            <a:avLst/>
          </a:prstGeom>
          <a:solidFill>
            <a:srgbClr val="5D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rójkąt prostokątny 4" descr="znak graficzny"/>
          <p:cNvSpPr/>
          <p:nvPr/>
        </p:nvSpPr>
        <p:spPr>
          <a:xfrm rot="16200000">
            <a:off x="10402529" y="5068529"/>
            <a:ext cx="1789471" cy="1789471"/>
          </a:xfrm>
          <a:prstGeom prst="rtTriangle">
            <a:avLst/>
          </a:prstGeom>
          <a:solidFill>
            <a:srgbClr val="C51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 descr="znak graficzny"/>
          <p:cNvSpPr/>
          <p:nvPr/>
        </p:nvSpPr>
        <p:spPr>
          <a:xfrm>
            <a:off x="0" y="6361471"/>
            <a:ext cx="12192000" cy="496529"/>
          </a:xfrm>
          <a:prstGeom prst="rect">
            <a:avLst/>
          </a:prstGeom>
          <a:solidFill>
            <a:srgbClr val="C51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8567427" y="6425069"/>
            <a:ext cx="3618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spc="600" dirty="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www.gov.pl/web/sport</a:t>
            </a:r>
            <a:endParaRPr lang="pl-PL" sz="1200" spc="600" dirty="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10" name="pole tekstowe 9" descr="napis: DOFINASOWANIE W 2020 R. REALIZACJI ZADAŃ PUBLICZNYCH Z ZAKRESU CZĘŚCI 40 BUDŻETU PAŃSTWA – TURYSTYKA&#10;"/>
          <p:cNvSpPr txBox="1"/>
          <p:nvPr/>
        </p:nvSpPr>
        <p:spPr>
          <a:xfrm>
            <a:off x="1172309" y="378924"/>
            <a:ext cx="6831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ln w="0"/>
                <a:solidFill>
                  <a:srgbClr val="2B77AE"/>
                </a:solidFill>
                <a:latin typeface="Helvetica" pitchFamily="2" charset="0"/>
              </a:rPr>
              <a:t>DOFINASOWANIE W 2020 R. REALIZACJI ZADAŃ PUBLICZNYCH </a:t>
            </a:r>
            <a:r>
              <a:rPr lang="pl-PL" sz="2400" dirty="0" smtClean="0">
                <a:ln w="0"/>
                <a:solidFill>
                  <a:srgbClr val="2B77AE"/>
                </a:solidFill>
                <a:latin typeface="Helvetica" pitchFamily="2" charset="0"/>
              </a:rPr>
              <a:t>Z </a:t>
            </a:r>
            <a:r>
              <a:rPr lang="pl-PL" sz="2400" dirty="0">
                <a:ln w="0"/>
                <a:solidFill>
                  <a:srgbClr val="2B77AE"/>
                </a:solidFill>
                <a:latin typeface="Helvetica" pitchFamily="2" charset="0"/>
              </a:rPr>
              <a:t>ZAKRESU CZĘŚCI 40 BUDŻETU PAŃSTWA – TURYSTYKA</a:t>
            </a:r>
          </a:p>
        </p:txBody>
      </p:sp>
      <p:cxnSp>
        <p:nvCxnSpPr>
          <p:cNvPr id="11" name="Łącznik prosty 10" descr="znak graficzny"/>
          <p:cNvCxnSpPr/>
          <p:nvPr/>
        </p:nvCxnSpPr>
        <p:spPr>
          <a:xfrm flipV="1">
            <a:off x="8306827" y="215684"/>
            <a:ext cx="0" cy="1344237"/>
          </a:xfrm>
          <a:prstGeom prst="line">
            <a:avLst/>
          </a:prstGeom>
          <a:ln w="158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Obraz 16" descr="godło i nazwa Ministerstwa Sportu i Turystyk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247" y="441033"/>
            <a:ext cx="3166794" cy="989623"/>
          </a:xfrm>
          <a:prstGeom prst="rect">
            <a:avLst/>
          </a:prstGeom>
        </p:spPr>
      </p:pic>
      <p:sp>
        <p:nvSpPr>
          <p:cNvPr id="23" name="pole tekstowe 22"/>
          <p:cNvSpPr txBox="1"/>
          <p:nvPr/>
        </p:nvSpPr>
        <p:spPr>
          <a:xfrm>
            <a:off x="108154" y="6365883"/>
            <a:ext cx="8510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spc="6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Posiedzenie </a:t>
            </a:r>
            <a:r>
              <a:rPr lang="pl-PL" sz="1200" b="1" spc="600" dirty="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Zespołu ds. </a:t>
            </a:r>
            <a:r>
              <a:rPr lang="pl-PL" sz="1200" b="1" spc="6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wykonywania postanowień Konwencji o prawach osób niepełnosprawnych </a:t>
            </a:r>
          </a:p>
        </p:txBody>
      </p:sp>
      <p:graphicFrame>
        <p:nvGraphicFramePr>
          <p:cNvPr id="21" name="Tabela 20" descr="Priorytet 1.&#10;Renowacja i wytyczanie szlaków turystycznych na terenie Polski.&#10;Liczba zgłoszonych ofert w 2020 r. : 22 oferty&#10;Liczba dofinansowanych ofert w 2020 r. : 6 ofert&#10;Priorytet 2.&#10;Działania na rzecz zwiększenia dostępności turystyki dla osób z niepełnosprawnościami/ osób starszych.&#10;Liczba zgłoszonych ofert w 2020 r.: 15 ofert.&#10;Liczba dofinansowanych ofert w 2020 r.: 7 ofert.&#10;Priorytet 3.&#10;Działania na rzecz poprawienia bezpieczeństwa turystów- bezpieczny wypoczynek.&#10;Liczba zgłoszonych ofert w 2020 r.: 46 ofert.&#10;Liczba dofinansowanych ofert w 2020 r.: 9 ofert.&#10;Suma&#10;Liczba zgłoszonych ofert w 2020 r.: 95 ofert.&#10;Liczba dofinansowanych ofert w 2020 r.: 26 ofert.&#10;&#10;&#10;" title="tabe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683145"/>
              </p:ext>
            </p:extLst>
          </p:nvPr>
        </p:nvGraphicFramePr>
        <p:xfrm>
          <a:off x="884903" y="2073013"/>
          <a:ext cx="6033477" cy="4158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3783"/>
                <a:gridCol w="1516945"/>
                <a:gridCol w="1902749"/>
              </a:tblGrid>
              <a:tr h="609606"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Nazwa priorytetu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Liczba zgłoszonych ofert w 2020 r.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Liczba dofinansowanych</a:t>
                      </a:r>
                      <a:r>
                        <a:rPr lang="pl-PL" sz="1200" baseline="0" dirty="0" smtClean="0"/>
                        <a:t> ofert w 2020 r</a:t>
                      </a:r>
                      <a:endParaRPr lang="pl-PL" sz="1200" dirty="0"/>
                    </a:p>
                  </a:txBody>
                  <a:tcPr/>
                </a:tc>
              </a:tr>
              <a:tr h="640077"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Priorytet 1.</a:t>
                      </a:r>
                    </a:p>
                    <a:p>
                      <a:r>
                        <a:rPr lang="pl-PL" sz="1200" dirty="0" smtClean="0"/>
                        <a:t>Renowacja i wytyczanie szlaków turystycznych na terenie Polski.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22 oferty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6 ofert</a:t>
                      </a:r>
                      <a:endParaRPr lang="pl-PL" sz="1200" dirty="0"/>
                    </a:p>
                  </a:txBody>
                  <a:tcPr/>
                </a:tc>
              </a:tr>
              <a:tr h="917524"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Priorytet 2.</a:t>
                      </a:r>
                    </a:p>
                    <a:p>
                      <a:r>
                        <a:rPr lang="pl-PL" sz="1200" dirty="0" smtClean="0"/>
                        <a:t>Działania na rzecz zwiększenia dostępności turystyki dla osób z niepełnosprawnościami/ osób starszych.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15 ofert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7 ofert</a:t>
                      </a:r>
                      <a:endParaRPr lang="pl-PL" sz="1200" dirty="0"/>
                    </a:p>
                  </a:txBody>
                  <a:tcPr/>
                </a:tc>
              </a:tr>
              <a:tr h="776366"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Priorytet 3.</a:t>
                      </a:r>
                    </a:p>
                    <a:p>
                      <a:r>
                        <a:rPr lang="pl-PL" sz="1200" dirty="0" smtClean="0"/>
                        <a:t>Działania na rzecz poprawienia</a:t>
                      </a:r>
                      <a:r>
                        <a:rPr lang="pl-PL" sz="1200" baseline="0" dirty="0" smtClean="0"/>
                        <a:t> bezpieczeństwa turystów- bezpieczny wypoczynek.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12 ofert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4 oferty</a:t>
                      </a:r>
                      <a:endParaRPr lang="pl-PL" sz="1200" dirty="0"/>
                    </a:p>
                  </a:txBody>
                  <a:tcPr/>
                </a:tc>
              </a:tr>
              <a:tr h="805419"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Priorytet 4.</a:t>
                      </a:r>
                    </a:p>
                    <a:p>
                      <a:r>
                        <a:rPr lang="pl-PL" sz="1200" dirty="0" smtClean="0"/>
                        <a:t>Działania na rzecz tworzenia i rozwoju terytorialnych</a:t>
                      </a:r>
                      <a:r>
                        <a:rPr lang="pl-PL" sz="1200" baseline="0" dirty="0" smtClean="0"/>
                        <a:t> marek turystycznych.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46</a:t>
                      </a:r>
                      <a:r>
                        <a:rPr lang="pl-PL" sz="1200" baseline="0" dirty="0" smtClean="0"/>
                        <a:t> ofert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9 ofert</a:t>
                      </a:r>
                      <a:endParaRPr lang="pl-PL" sz="1200" dirty="0"/>
                    </a:p>
                  </a:txBody>
                  <a:tcPr/>
                </a:tc>
              </a:tr>
              <a:tr h="261375"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Suma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95 ofert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26 ofert</a:t>
                      </a:r>
                      <a:endParaRPr lang="pl-PL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" name="Obraz 19" descr="obraz zachodu słońca w górach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227" y="2516554"/>
            <a:ext cx="2399546" cy="2271570"/>
          </a:xfrm>
          <a:prstGeom prst="rect">
            <a:avLst/>
          </a:prstGeom>
        </p:spPr>
      </p:pic>
      <p:sp>
        <p:nvSpPr>
          <p:cNvPr id="22" name="pole tekstowe 4"/>
          <p:cNvSpPr txBox="1">
            <a:spLocks noChangeArrowheads="1"/>
          </p:cNvSpPr>
          <p:nvPr/>
        </p:nvSpPr>
        <p:spPr bwMode="auto">
          <a:xfrm>
            <a:off x="7817269" y="4861389"/>
            <a:ext cx="2881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400" dirty="0"/>
              <a:t>Źródło: </a:t>
            </a:r>
            <a:r>
              <a:rPr lang="pl-PL" altLang="pl-PL" sz="1400" dirty="0" smtClean="0"/>
              <a:t>Polska Organizacja Turystyczna</a:t>
            </a:r>
            <a:endParaRPr lang="pl-PL" altLang="pl-PL" sz="1400" dirty="0"/>
          </a:p>
        </p:txBody>
      </p:sp>
    </p:spTree>
    <p:extLst>
      <p:ext uri="{BB962C8B-B14F-4D97-AF65-F5344CB8AC3E}">
        <p14:creationId xmlns:p14="http://schemas.microsoft.com/office/powerpoint/2010/main" val="397434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2380</TotalTime>
  <Words>1563</Words>
  <Application>Microsoft Office PowerPoint</Application>
  <PresentationFormat>Panoramiczny</PresentationFormat>
  <Paragraphs>192</Paragraphs>
  <Slides>19</Slides>
  <Notes>19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Helvetica</vt:lpstr>
      <vt:lpstr>Impact</vt:lpstr>
      <vt:lpstr>Lato</vt:lpstr>
      <vt:lpstr>Tahoma</vt:lpstr>
      <vt:lpstr>Wingdings</vt:lpstr>
      <vt:lpstr>Motyw pakietu Office</vt:lpstr>
      <vt:lpstr>Dostępność turystyki, rekreacji  i wypoczynku</vt:lpstr>
      <vt:lpstr>Światowe dni turystyki  we wrześniu 2021 r.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Papierz Marcin</dc:creator>
  <cp:lastModifiedBy>Ewa Dabrowska</cp:lastModifiedBy>
  <cp:revision>214</cp:revision>
  <cp:lastPrinted>2018-12-17T08:39:17Z</cp:lastPrinted>
  <dcterms:created xsi:type="dcterms:W3CDTF">2016-11-14T10:45:44Z</dcterms:created>
  <dcterms:modified xsi:type="dcterms:W3CDTF">2022-02-16T12:34:00Z</dcterms:modified>
</cp:coreProperties>
</file>