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388" r:id="rId2"/>
    <p:sldId id="395" r:id="rId3"/>
    <p:sldId id="415" r:id="rId4"/>
    <p:sldId id="413" r:id="rId5"/>
    <p:sldId id="426" r:id="rId6"/>
    <p:sldId id="427" r:id="rId7"/>
    <p:sldId id="428" r:id="rId8"/>
    <p:sldId id="421" r:id="rId9"/>
    <p:sldId id="422" r:id="rId10"/>
    <p:sldId id="423" r:id="rId11"/>
    <p:sldId id="402" r:id="rId12"/>
    <p:sldId id="418" r:id="rId13"/>
    <p:sldId id="419" r:id="rId14"/>
    <p:sldId id="424" r:id="rId15"/>
    <p:sldId id="420" r:id="rId16"/>
    <p:sldId id="409" r:id="rId17"/>
  </p:sldIdLst>
  <p:sldSz cx="18288000" cy="10287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Lato" panose="020B0604020202020204" charset="-18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3399"/>
    <a:srgbClr val="0000FF"/>
    <a:srgbClr val="CC6600"/>
    <a:srgbClr val="76B330"/>
    <a:srgbClr val="FFBF00"/>
    <a:srgbClr val="76B531"/>
    <a:srgbClr val="CF1833"/>
    <a:srgbClr val="0C3061"/>
    <a:srgbClr val="0D2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 autoAdjust="0"/>
    <p:restoredTop sz="68354" autoAdjust="0"/>
  </p:normalViewPr>
  <p:slideViewPr>
    <p:cSldViewPr snapToGrid="0">
      <p:cViewPr varScale="1">
        <p:scale>
          <a:sx n="51" d="100"/>
          <a:sy n="51" d="100"/>
        </p:scale>
        <p:origin x="66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B7835-4ACC-4EB7-9565-88272DFA2921}" type="doc">
      <dgm:prSet loTypeId="urn:microsoft.com/office/officeart/2005/8/layout/chart3" loCatId="cycle" qsTypeId="urn:microsoft.com/office/officeart/2005/8/quickstyle/3d7" qsCatId="3D" csTypeId="urn:microsoft.com/office/officeart/2005/8/colors/colorful5" csCatId="colorful" phldr="1"/>
      <dgm:spPr>
        <a:scene3d>
          <a:camera prst="orthographicFront" zoom="91000"/>
          <a:lightRig rig="threePt" dir="t">
            <a:rot lat="0" lon="0" rev="20640000"/>
          </a:lightRig>
        </a:scene3d>
      </dgm:spPr>
    </dgm:pt>
    <dgm:pt modelId="{7FC68A75-45CE-4F73-9688-23D95436F395}">
      <dgm:prSet phldrT="[Tekst]" custT="1"/>
      <dgm:spPr>
        <a:solidFill>
          <a:schemeClr val="accent2">
            <a:lumMod val="75000"/>
          </a:schemeClr>
        </a:solidFill>
        <a:scene3d>
          <a:camera prst="orthographicFront" zoom="91000"/>
          <a:lightRig rig="threePt" dir="t">
            <a:rot lat="0" lon="0" rev="20640000"/>
          </a:lightRig>
        </a:scene3d>
        <a:sp3d/>
      </dgm:spPr>
      <dgm:t>
        <a:bodyPr/>
        <a:lstStyle/>
        <a:p>
          <a:r>
            <a:rPr lang="pl-PL" sz="2200" b="1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  <a:t>Wejście na rynek pracy </a:t>
          </a:r>
          <a:br>
            <a:rPr lang="pl-PL" sz="2200" b="1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</a:br>
          <a:r>
            <a:rPr lang="pl-PL" sz="2200" b="1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  <a:t>i uczenie się przez całe życie </a:t>
          </a:r>
          <a:endParaRPr lang="pl-PL" sz="2200" b="1" dirty="0">
            <a:solidFill>
              <a:schemeClr val="bg1"/>
            </a:solidFill>
            <a:effectLst>
              <a:outerShdw blurRad="228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  <a:ea typeface="+mn-ea"/>
            <a:cs typeface="+mn-cs"/>
          </a:endParaRPr>
        </a:p>
      </dgm:t>
    </dgm:pt>
    <dgm:pt modelId="{7D49D4D6-E7BE-48C8-9A21-362BA1E587E2}" type="parTrans" cxnId="{EF745BE3-8B28-45BB-B5F5-A22A80813D28}">
      <dgm:prSet/>
      <dgm:spPr/>
      <dgm:t>
        <a:bodyPr/>
        <a:lstStyle/>
        <a:p>
          <a:endParaRPr lang="pl-PL" sz="2200">
            <a:solidFill>
              <a:schemeClr val="bg1"/>
            </a:solidFill>
            <a:effectLst>
              <a:outerShdw blurRad="228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900DC247-A0E4-43A6-8720-D8EDF990B486}" type="sibTrans" cxnId="{EF745BE3-8B28-45BB-B5F5-A22A80813D28}">
      <dgm:prSet/>
      <dgm:spPr/>
      <dgm:t>
        <a:bodyPr/>
        <a:lstStyle/>
        <a:p>
          <a:endParaRPr lang="pl-PL" sz="2200">
            <a:solidFill>
              <a:schemeClr val="bg1"/>
            </a:solidFill>
            <a:effectLst>
              <a:outerShdw blurRad="228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1A859E1F-03A9-4F03-A4EC-8C8E5B5CD5F6}">
      <dgm:prSet phldrT="[Tekst]" custT="1"/>
      <dgm:spPr>
        <a:solidFill>
          <a:srgbClr val="0070C0"/>
        </a:solidFill>
        <a:scene3d>
          <a:camera prst="orthographicFront" zoom="91000"/>
          <a:lightRig rig="threePt" dir="t">
            <a:rot lat="0" lon="0" rev="20640000"/>
          </a:lightRig>
        </a:scene3d>
        <a:sp3d/>
      </dgm:spPr>
      <dgm:t>
        <a:bodyPr/>
        <a:lstStyle/>
        <a:p>
          <a:r>
            <a:rPr lang="pl-PL" sz="2200" b="1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  <a:t>Wczesne wspomaganie rozwoju dzieci </a:t>
          </a:r>
          <a:br>
            <a:rPr lang="pl-PL" sz="2200" b="1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</a:br>
          <a:r>
            <a:rPr lang="pl-PL" sz="2200" b="1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  <a:t>i wsparcie rodziny  </a:t>
          </a:r>
          <a:endParaRPr lang="pl-PL" sz="2200" b="1" dirty="0">
            <a:solidFill>
              <a:schemeClr val="bg1"/>
            </a:solidFill>
            <a:effectLst>
              <a:outerShdw blurRad="228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  <a:ea typeface="+mn-ea"/>
            <a:cs typeface="+mn-cs"/>
          </a:endParaRPr>
        </a:p>
      </dgm:t>
    </dgm:pt>
    <dgm:pt modelId="{B7971E7B-BE2B-48E7-8104-2489B4996F24}" type="sibTrans" cxnId="{F553B4CA-81CA-4C10-945E-D1B3CFED7B86}">
      <dgm:prSet/>
      <dgm:spPr/>
      <dgm:t>
        <a:bodyPr/>
        <a:lstStyle/>
        <a:p>
          <a:endParaRPr lang="pl-PL" sz="2200">
            <a:solidFill>
              <a:schemeClr val="bg1"/>
            </a:solidFill>
            <a:effectLst>
              <a:outerShdw blurRad="228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1239ECE3-7174-4A13-84BD-73F44CC30DDC}" type="parTrans" cxnId="{F553B4CA-81CA-4C10-945E-D1B3CFED7B86}">
      <dgm:prSet/>
      <dgm:spPr/>
      <dgm:t>
        <a:bodyPr/>
        <a:lstStyle/>
        <a:p>
          <a:endParaRPr lang="pl-PL" sz="2200">
            <a:solidFill>
              <a:schemeClr val="bg1"/>
            </a:solidFill>
            <a:effectLst>
              <a:outerShdw blurRad="228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07770A4C-0C2C-40ED-A188-C6A0015A1A25}">
      <dgm:prSet phldrT="[Tekst]" custT="1"/>
      <dgm:spPr>
        <a:scene3d>
          <a:camera prst="orthographicFront" zoom="91000"/>
          <a:lightRig rig="threePt" dir="t">
            <a:rot lat="0" lon="0" rev="20640000"/>
          </a:lightRig>
        </a:scene3d>
        <a:sp3d/>
      </dgm:spPr>
      <dgm:t>
        <a:bodyPr/>
        <a:lstStyle/>
        <a:p>
          <a:r>
            <a:rPr lang="pl-PL" sz="2200" b="1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  <a:t>Nauka </a:t>
          </a:r>
          <a:br>
            <a:rPr lang="pl-PL" sz="2200" b="1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</a:br>
          <a:r>
            <a:rPr lang="pl-PL" sz="2200" b="1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  <a:t>w szkole </a:t>
          </a:r>
          <a:endParaRPr lang="pl-PL" sz="2200" b="1" dirty="0">
            <a:solidFill>
              <a:schemeClr val="bg1"/>
            </a:solidFill>
            <a:effectLst>
              <a:outerShdw blurRad="228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  <a:ea typeface="+mn-ea"/>
            <a:cs typeface="+mn-cs"/>
          </a:endParaRPr>
        </a:p>
      </dgm:t>
    </dgm:pt>
    <dgm:pt modelId="{98268A11-C68B-4AC5-AF85-77BCA1CAFD51}" type="sibTrans" cxnId="{C03DA8B1-0A99-4C89-8F24-70BE4B2CA841}">
      <dgm:prSet/>
      <dgm:spPr/>
      <dgm:t>
        <a:bodyPr/>
        <a:lstStyle/>
        <a:p>
          <a:endParaRPr lang="pl-PL" sz="2200">
            <a:solidFill>
              <a:schemeClr val="bg1"/>
            </a:solidFill>
            <a:effectLst>
              <a:outerShdw blurRad="228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F9B3E8E0-0DCE-4079-BDAC-B128566ECF68}" type="parTrans" cxnId="{C03DA8B1-0A99-4C89-8F24-70BE4B2CA841}">
      <dgm:prSet/>
      <dgm:spPr/>
      <dgm:t>
        <a:bodyPr/>
        <a:lstStyle/>
        <a:p>
          <a:endParaRPr lang="pl-PL" sz="2200">
            <a:solidFill>
              <a:schemeClr val="bg1"/>
            </a:solidFill>
            <a:effectLst>
              <a:outerShdw blurRad="228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B590A876-EF3B-44B6-BF9F-070C33620489}" type="pres">
      <dgm:prSet presAssocID="{4A6B7835-4ACC-4EB7-9565-88272DFA2921}" presName="compositeShape" presStyleCnt="0">
        <dgm:presLayoutVars>
          <dgm:chMax val="7"/>
          <dgm:dir/>
          <dgm:resizeHandles val="exact"/>
        </dgm:presLayoutVars>
      </dgm:prSet>
      <dgm:spPr/>
    </dgm:pt>
    <dgm:pt modelId="{23D9A4E7-5BDB-4E96-8C78-85B0A37CA3F5}" type="pres">
      <dgm:prSet presAssocID="{4A6B7835-4ACC-4EB7-9565-88272DFA2921}" presName="wedge1" presStyleLbl="node1" presStyleIdx="0" presStyleCnt="3" custLinFactNeighborX="-4513" custLinFactNeighborY="2766"/>
      <dgm:spPr>
        <a:xfrm>
          <a:off x="1905474" y="365760"/>
          <a:ext cx="4551680" cy="4551680"/>
        </a:xfrm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endParaRPr lang="pl-PL"/>
        </a:p>
      </dgm:t>
    </dgm:pt>
    <dgm:pt modelId="{333F8785-8604-43D0-A5AC-A7DC46FCF117}" type="pres">
      <dgm:prSet presAssocID="{4A6B7835-4ACC-4EB7-9565-88272DFA292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884A06-63D2-485E-AF69-5F42D2709CE7}" type="pres">
      <dgm:prSet presAssocID="{4A6B7835-4ACC-4EB7-9565-88272DFA2921}" presName="wedge2" presStyleLbl="node1" presStyleIdx="1" presStyleCnt="3"/>
      <dgm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endParaRPr lang="pl-PL"/>
        </a:p>
      </dgm:t>
    </dgm:pt>
    <dgm:pt modelId="{88D88810-6E2F-47A3-BBB8-FBE2A8915FD1}" type="pres">
      <dgm:prSet presAssocID="{4A6B7835-4ACC-4EB7-9565-88272DFA292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F1C42F-D99D-4082-808C-317EA9804ABA}" type="pres">
      <dgm:prSet presAssocID="{4A6B7835-4ACC-4EB7-9565-88272DFA2921}" presName="wedge3" presStyleLbl="node1" presStyleIdx="2" presStyleCnt="3"/>
      <dgm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endParaRPr lang="pl-PL"/>
        </a:p>
      </dgm:t>
    </dgm:pt>
    <dgm:pt modelId="{A6C1EB9B-EF58-4E07-B6FD-073533C987E1}" type="pres">
      <dgm:prSet presAssocID="{4A6B7835-4ACC-4EB7-9565-88272DFA292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EE7DAF-4802-4571-8A50-C68FBC48DAB9}" type="presOf" srcId="{1A859E1F-03A9-4F03-A4EC-8C8E5B5CD5F6}" destId="{23D9A4E7-5BDB-4E96-8C78-85B0A37CA3F5}" srcOrd="0" destOrd="0" presId="urn:microsoft.com/office/officeart/2005/8/layout/chart3"/>
    <dgm:cxn modelId="{C03DA8B1-0A99-4C89-8F24-70BE4B2CA841}" srcId="{4A6B7835-4ACC-4EB7-9565-88272DFA2921}" destId="{07770A4C-0C2C-40ED-A188-C6A0015A1A25}" srcOrd="2" destOrd="0" parTransId="{F9B3E8E0-0DCE-4079-BDAC-B128566ECF68}" sibTransId="{98268A11-C68B-4AC5-AF85-77BCA1CAFD51}"/>
    <dgm:cxn modelId="{1FF40B0F-76C5-4571-ABB3-C45397281148}" type="presOf" srcId="{4A6B7835-4ACC-4EB7-9565-88272DFA2921}" destId="{B590A876-EF3B-44B6-BF9F-070C33620489}" srcOrd="0" destOrd="0" presId="urn:microsoft.com/office/officeart/2005/8/layout/chart3"/>
    <dgm:cxn modelId="{F553B4CA-81CA-4C10-945E-D1B3CFED7B86}" srcId="{4A6B7835-4ACC-4EB7-9565-88272DFA2921}" destId="{1A859E1F-03A9-4F03-A4EC-8C8E5B5CD5F6}" srcOrd="0" destOrd="0" parTransId="{1239ECE3-7174-4A13-84BD-73F44CC30DDC}" sibTransId="{B7971E7B-BE2B-48E7-8104-2489B4996F24}"/>
    <dgm:cxn modelId="{9E4B85C7-0394-4A55-BFA2-0DF69AB3FDB3}" type="presOf" srcId="{7FC68A75-45CE-4F73-9688-23D95436F395}" destId="{01884A06-63D2-485E-AF69-5F42D2709CE7}" srcOrd="0" destOrd="0" presId="urn:microsoft.com/office/officeart/2005/8/layout/chart3"/>
    <dgm:cxn modelId="{292AE2B0-6A38-4F83-AA4C-F3ECF4F2963F}" type="presOf" srcId="{07770A4C-0C2C-40ED-A188-C6A0015A1A25}" destId="{C1F1C42F-D99D-4082-808C-317EA9804ABA}" srcOrd="0" destOrd="0" presId="urn:microsoft.com/office/officeart/2005/8/layout/chart3"/>
    <dgm:cxn modelId="{242E1BC9-E848-4639-8EF4-232CC3A2A406}" type="presOf" srcId="{07770A4C-0C2C-40ED-A188-C6A0015A1A25}" destId="{A6C1EB9B-EF58-4E07-B6FD-073533C987E1}" srcOrd="1" destOrd="0" presId="urn:microsoft.com/office/officeart/2005/8/layout/chart3"/>
    <dgm:cxn modelId="{E03B3361-A982-42A3-BD01-B77D6F7A1978}" type="presOf" srcId="{7FC68A75-45CE-4F73-9688-23D95436F395}" destId="{88D88810-6E2F-47A3-BBB8-FBE2A8915FD1}" srcOrd="1" destOrd="0" presId="urn:microsoft.com/office/officeart/2005/8/layout/chart3"/>
    <dgm:cxn modelId="{CED8F2F3-2959-4FB1-8C34-D0F990C4BB2D}" type="presOf" srcId="{1A859E1F-03A9-4F03-A4EC-8C8E5B5CD5F6}" destId="{333F8785-8604-43D0-A5AC-A7DC46FCF117}" srcOrd="1" destOrd="0" presId="urn:microsoft.com/office/officeart/2005/8/layout/chart3"/>
    <dgm:cxn modelId="{EF745BE3-8B28-45BB-B5F5-A22A80813D28}" srcId="{4A6B7835-4ACC-4EB7-9565-88272DFA2921}" destId="{7FC68A75-45CE-4F73-9688-23D95436F395}" srcOrd="1" destOrd="0" parTransId="{7D49D4D6-E7BE-48C8-9A21-362BA1E587E2}" sibTransId="{900DC247-A0E4-43A6-8720-D8EDF990B486}"/>
    <dgm:cxn modelId="{25B7AED1-E3CF-44CD-BFEA-57125F76DDB1}" type="presParOf" srcId="{B590A876-EF3B-44B6-BF9F-070C33620489}" destId="{23D9A4E7-5BDB-4E96-8C78-85B0A37CA3F5}" srcOrd="0" destOrd="0" presId="urn:microsoft.com/office/officeart/2005/8/layout/chart3"/>
    <dgm:cxn modelId="{B18BADC8-A4CA-404E-BB2F-E0DB063A2A7F}" type="presParOf" srcId="{B590A876-EF3B-44B6-BF9F-070C33620489}" destId="{333F8785-8604-43D0-A5AC-A7DC46FCF117}" srcOrd="1" destOrd="0" presId="urn:microsoft.com/office/officeart/2005/8/layout/chart3"/>
    <dgm:cxn modelId="{E132858D-2EB8-4D6B-AC4D-F4225738020D}" type="presParOf" srcId="{B590A876-EF3B-44B6-BF9F-070C33620489}" destId="{01884A06-63D2-485E-AF69-5F42D2709CE7}" srcOrd="2" destOrd="0" presId="urn:microsoft.com/office/officeart/2005/8/layout/chart3"/>
    <dgm:cxn modelId="{194D5A7A-0619-41A8-B1F6-33A1F71A8E29}" type="presParOf" srcId="{B590A876-EF3B-44B6-BF9F-070C33620489}" destId="{88D88810-6E2F-47A3-BBB8-FBE2A8915FD1}" srcOrd="3" destOrd="0" presId="urn:microsoft.com/office/officeart/2005/8/layout/chart3"/>
    <dgm:cxn modelId="{A49D4E11-36EA-4313-8318-8734D3AF3474}" type="presParOf" srcId="{B590A876-EF3B-44B6-BF9F-070C33620489}" destId="{C1F1C42F-D99D-4082-808C-317EA9804ABA}" srcOrd="4" destOrd="0" presId="urn:microsoft.com/office/officeart/2005/8/layout/chart3"/>
    <dgm:cxn modelId="{29FBCD7D-CDC4-400D-9859-7DBA375D9299}" type="presParOf" srcId="{B590A876-EF3B-44B6-BF9F-070C33620489}" destId="{A6C1EB9B-EF58-4E07-B6FD-073533C987E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D9437-14B6-4991-8D04-CAF01FAACD55}" type="doc">
      <dgm:prSet loTypeId="urn:microsoft.com/office/officeart/2005/8/layout/equation2" loCatId="relationship" qsTypeId="urn:microsoft.com/office/officeart/2005/8/quickstyle/simple3" qsCatId="simple" csTypeId="urn:microsoft.com/office/officeart/2005/8/colors/colorful5" csCatId="colorful" phldr="1"/>
      <dgm:spPr/>
    </dgm:pt>
    <dgm:pt modelId="{14F57B1F-B821-420D-95A6-9C15414242F3}">
      <dgm:prSet phldrT="[Tekst]" custT="1"/>
      <dgm:spPr>
        <a:solidFill>
          <a:srgbClr val="7030A0"/>
        </a:solidFill>
      </dgm:spPr>
      <dgm:t>
        <a:bodyPr/>
        <a:lstStyle/>
        <a:p>
          <a:r>
            <a:rPr lang="pl-PL" sz="3600" b="1" dirty="0" smtClean="0">
              <a:solidFill>
                <a:schemeClr val="bg1"/>
              </a:solidFill>
              <a:effectLst>
                <a:outerShdw blurRad="165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Prawo</a:t>
          </a:r>
          <a:endParaRPr lang="pl-PL" sz="2400" b="1" dirty="0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3045C1D8-AB15-4605-9F4A-D6FBAB23D149}" type="parTrans" cxnId="{BA4B1CBF-1F51-4D2D-AA51-AB8BCF8B181E}">
      <dgm:prSet/>
      <dgm:spPr/>
      <dgm:t>
        <a:bodyPr/>
        <a:lstStyle/>
        <a:p>
          <a:endParaRPr lang="pl-PL" sz="2000" b="1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64312B18-B2FE-4506-92EF-37D40428C343}" type="sibTrans" cxnId="{BA4B1CBF-1F51-4D2D-AA51-AB8BCF8B181E}">
      <dgm:prSet custT="1"/>
      <dgm:spPr>
        <a:gradFill rotWithShape="0">
          <a:gsLst>
            <a:gs pos="0">
              <a:srgbClr val="FFBF00"/>
            </a:gs>
            <a:gs pos="100000">
              <a:srgbClr val="76B330"/>
            </a:gs>
          </a:gsLst>
        </a:gradFill>
      </dgm:spPr>
      <dgm:t>
        <a:bodyPr/>
        <a:lstStyle/>
        <a:p>
          <a:endParaRPr lang="pl-PL" sz="2000" b="1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F16DF0CF-39B0-494D-AB1E-9F02BC4AB1BB}">
      <dgm:prSet phldrT="[Tekst]" custT="1"/>
      <dgm:spPr>
        <a:solidFill>
          <a:srgbClr val="76B531"/>
        </a:solidFill>
      </dgm:spPr>
      <dgm:t>
        <a:bodyPr/>
        <a:lstStyle/>
        <a:p>
          <a:r>
            <a:rPr lang="pl-PL" sz="2800" b="1" dirty="0" smtClean="0">
              <a:solidFill>
                <a:schemeClr val="bg1"/>
              </a:solidFill>
              <a:effectLst>
                <a:outerShdw blurRad="165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Działania </a:t>
          </a:r>
          <a:r>
            <a:rPr lang="pl-PL" sz="2800" b="1" dirty="0" err="1" smtClean="0">
              <a:solidFill>
                <a:schemeClr val="bg1"/>
              </a:solidFill>
              <a:effectLst>
                <a:outerShdw blurRad="165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pozaleg</a:t>
          </a:r>
          <a:r>
            <a:rPr lang="pl-PL" sz="2800" b="1" dirty="0" smtClean="0">
              <a:solidFill>
                <a:schemeClr val="bg1"/>
              </a:solidFill>
              <a:effectLst>
                <a:outerShdw blurRad="165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.</a:t>
          </a:r>
          <a:endParaRPr lang="pl-PL" sz="2800" b="1" dirty="0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D435A27C-3A57-43EA-9E8C-E8BB4FADA7E3}" type="parTrans" cxnId="{47B1931B-0060-42F5-A0E3-4E4D85CEB706}">
      <dgm:prSet/>
      <dgm:spPr/>
      <dgm:t>
        <a:bodyPr/>
        <a:lstStyle/>
        <a:p>
          <a:endParaRPr lang="pl-PL" sz="2000" b="1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5702F957-0106-45FA-8B1B-AB2E9BB1BCB6}" type="sibTrans" cxnId="{47B1931B-0060-42F5-A0E3-4E4D85CEB706}">
      <dgm:prSet custT="1"/>
      <dgm:spPr>
        <a:solidFill>
          <a:srgbClr val="00B0F0"/>
        </a:solidFill>
      </dgm:spPr>
      <dgm:t>
        <a:bodyPr/>
        <a:lstStyle/>
        <a:p>
          <a:endParaRPr lang="pl-PL" sz="2000" b="1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0FCE65CD-16CB-4C17-9C2D-04B700A4C981}">
      <dgm:prSet phldrT="[Tekst]" custT="1"/>
      <dgm:spPr>
        <a:solidFill>
          <a:srgbClr val="00B0F0"/>
        </a:solidFill>
      </dgm:spPr>
      <dgm:t>
        <a:bodyPr/>
        <a:lstStyle/>
        <a:p>
          <a:r>
            <a:rPr lang="pl-PL" sz="4800" b="1" dirty="0" smtClean="0">
              <a:solidFill>
                <a:schemeClr val="bg1"/>
              </a:solidFill>
              <a:effectLst>
                <a:outerShdw blurRad="165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Zmiana praktyk</a:t>
          </a:r>
          <a:r>
            <a:rPr lang="pl-PL" sz="6000" b="1" dirty="0" smtClean="0">
              <a:solidFill>
                <a:schemeClr val="bg1"/>
              </a:solidFill>
              <a:effectLst>
                <a:outerShdw blurRad="165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i</a:t>
          </a:r>
          <a:endParaRPr lang="pl-PL" sz="6000" b="1" dirty="0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FB2A0184-8D98-4B66-BC42-3F9A49090F88}" type="parTrans" cxnId="{13AA90FC-020C-4118-BC28-DE8EFDF8F16C}">
      <dgm:prSet/>
      <dgm:spPr/>
      <dgm:t>
        <a:bodyPr/>
        <a:lstStyle/>
        <a:p>
          <a:endParaRPr lang="pl-PL" sz="2000" b="1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EF38DFDB-F7B8-4AD2-B413-8CD3CEF21CF7}" type="sibTrans" cxnId="{13AA90FC-020C-4118-BC28-DE8EFDF8F16C}">
      <dgm:prSet/>
      <dgm:spPr/>
      <dgm:t>
        <a:bodyPr/>
        <a:lstStyle/>
        <a:p>
          <a:endParaRPr lang="pl-PL" sz="2000" b="1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gm:t>
    </dgm:pt>
    <dgm:pt modelId="{4E770F61-4571-4CD5-9473-3B87501FC391}" type="pres">
      <dgm:prSet presAssocID="{1B9D9437-14B6-4991-8D04-CAF01FAACD55}" presName="Name0" presStyleCnt="0">
        <dgm:presLayoutVars>
          <dgm:dir/>
          <dgm:resizeHandles val="exact"/>
        </dgm:presLayoutVars>
      </dgm:prSet>
      <dgm:spPr/>
    </dgm:pt>
    <dgm:pt modelId="{CCF5D989-CC79-4E6E-81CF-B700550DD1F9}" type="pres">
      <dgm:prSet presAssocID="{1B9D9437-14B6-4991-8D04-CAF01FAACD55}" presName="vNodes" presStyleCnt="0"/>
      <dgm:spPr/>
    </dgm:pt>
    <dgm:pt modelId="{4E9E4F88-8F9E-4156-A78A-D862174F245B}" type="pres">
      <dgm:prSet presAssocID="{14F57B1F-B821-420D-95A6-9C15414242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2CB79A-CB45-4EB3-9539-9C8ADEC64E00}" type="pres">
      <dgm:prSet presAssocID="{64312B18-B2FE-4506-92EF-37D40428C343}" presName="spacerT" presStyleCnt="0"/>
      <dgm:spPr/>
    </dgm:pt>
    <dgm:pt modelId="{183DC6D0-A339-40A3-9B47-7A67F07F55A4}" type="pres">
      <dgm:prSet presAssocID="{64312B18-B2FE-4506-92EF-37D40428C343}" presName="sibTrans" presStyleLbl="sibTrans2D1" presStyleIdx="0" presStyleCnt="2"/>
      <dgm:spPr/>
      <dgm:t>
        <a:bodyPr/>
        <a:lstStyle/>
        <a:p>
          <a:endParaRPr lang="pl-PL"/>
        </a:p>
      </dgm:t>
    </dgm:pt>
    <dgm:pt modelId="{335C6AA0-DBFB-48CE-93AF-0770776E4756}" type="pres">
      <dgm:prSet presAssocID="{64312B18-B2FE-4506-92EF-37D40428C343}" presName="spacerB" presStyleCnt="0"/>
      <dgm:spPr/>
    </dgm:pt>
    <dgm:pt modelId="{555090F0-FB49-44F1-A127-FB47D3DBD686}" type="pres">
      <dgm:prSet presAssocID="{F16DF0CF-39B0-494D-AB1E-9F02BC4AB1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D7C694-C2BA-4FA3-8932-BAA3E9D65905}" type="pres">
      <dgm:prSet presAssocID="{1B9D9437-14B6-4991-8D04-CAF01FAACD55}" presName="sibTransLast" presStyleLbl="sibTrans2D1" presStyleIdx="1" presStyleCnt="2"/>
      <dgm:spPr/>
      <dgm:t>
        <a:bodyPr/>
        <a:lstStyle/>
        <a:p>
          <a:endParaRPr lang="pl-PL"/>
        </a:p>
      </dgm:t>
    </dgm:pt>
    <dgm:pt modelId="{B2D301AA-0B22-4D90-A445-3540C76F0654}" type="pres">
      <dgm:prSet presAssocID="{1B9D9437-14B6-4991-8D04-CAF01FAACD55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8FCA2AA6-AA1E-4ADC-B96D-0ABB7CD2B6F6}" type="pres">
      <dgm:prSet presAssocID="{1B9D9437-14B6-4991-8D04-CAF01FAACD5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7B1931B-0060-42F5-A0E3-4E4D85CEB706}" srcId="{1B9D9437-14B6-4991-8D04-CAF01FAACD55}" destId="{F16DF0CF-39B0-494D-AB1E-9F02BC4AB1BB}" srcOrd="1" destOrd="0" parTransId="{D435A27C-3A57-43EA-9E8C-E8BB4FADA7E3}" sibTransId="{5702F957-0106-45FA-8B1B-AB2E9BB1BCB6}"/>
    <dgm:cxn modelId="{32D6317F-422E-4D7A-9387-4D028D753CD7}" type="presOf" srcId="{0FCE65CD-16CB-4C17-9C2D-04B700A4C981}" destId="{8FCA2AA6-AA1E-4ADC-B96D-0ABB7CD2B6F6}" srcOrd="0" destOrd="0" presId="urn:microsoft.com/office/officeart/2005/8/layout/equation2"/>
    <dgm:cxn modelId="{08614B91-D130-4BB1-BB3C-78DFE13A9A85}" type="presOf" srcId="{F16DF0CF-39B0-494D-AB1E-9F02BC4AB1BB}" destId="{555090F0-FB49-44F1-A127-FB47D3DBD686}" srcOrd="0" destOrd="0" presId="urn:microsoft.com/office/officeart/2005/8/layout/equation2"/>
    <dgm:cxn modelId="{13AA90FC-020C-4118-BC28-DE8EFDF8F16C}" srcId="{1B9D9437-14B6-4991-8D04-CAF01FAACD55}" destId="{0FCE65CD-16CB-4C17-9C2D-04B700A4C981}" srcOrd="2" destOrd="0" parTransId="{FB2A0184-8D98-4B66-BC42-3F9A49090F88}" sibTransId="{EF38DFDB-F7B8-4AD2-B413-8CD3CEF21CF7}"/>
    <dgm:cxn modelId="{BA4B1CBF-1F51-4D2D-AA51-AB8BCF8B181E}" srcId="{1B9D9437-14B6-4991-8D04-CAF01FAACD55}" destId="{14F57B1F-B821-420D-95A6-9C15414242F3}" srcOrd="0" destOrd="0" parTransId="{3045C1D8-AB15-4605-9F4A-D6FBAB23D149}" sibTransId="{64312B18-B2FE-4506-92EF-37D40428C343}"/>
    <dgm:cxn modelId="{8F79EBD2-4E56-4BEF-B8A0-891537AEEE5E}" type="presOf" srcId="{5702F957-0106-45FA-8B1B-AB2E9BB1BCB6}" destId="{B2D301AA-0B22-4D90-A445-3540C76F0654}" srcOrd="1" destOrd="0" presId="urn:microsoft.com/office/officeart/2005/8/layout/equation2"/>
    <dgm:cxn modelId="{2481655D-D7E5-4A0A-A7D6-AAD54EA4C1CE}" type="presOf" srcId="{5702F957-0106-45FA-8B1B-AB2E9BB1BCB6}" destId="{24D7C694-C2BA-4FA3-8932-BAA3E9D65905}" srcOrd="0" destOrd="0" presId="urn:microsoft.com/office/officeart/2005/8/layout/equation2"/>
    <dgm:cxn modelId="{5C631DD9-C959-47EE-9212-09E386361B74}" type="presOf" srcId="{64312B18-B2FE-4506-92EF-37D40428C343}" destId="{183DC6D0-A339-40A3-9B47-7A67F07F55A4}" srcOrd="0" destOrd="0" presId="urn:microsoft.com/office/officeart/2005/8/layout/equation2"/>
    <dgm:cxn modelId="{6951CB8C-EB5F-461B-B62F-174F7FCA2DEA}" type="presOf" srcId="{1B9D9437-14B6-4991-8D04-CAF01FAACD55}" destId="{4E770F61-4571-4CD5-9473-3B87501FC391}" srcOrd="0" destOrd="0" presId="urn:microsoft.com/office/officeart/2005/8/layout/equation2"/>
    <dgm:cxn modelId="{7A0FEA2B-1719-44B3-B948-A5319F5489C1}" type="presOf" srcId="{14F57B1F-B821-420D-95A6-9C15414242F3}" destId="{4E9E4F88-8F9E-4156-A78A-D862174F245B}" srcOrd="0" destOrd="0" presId="urn:microsoft.com/office/officeart/2005/8/layout/equation2"/>
    <dgm:cxn modelId="{1639EC9F-5B5E-49D2-84F6-37CE417AC11A}" type="presParOf" srcId="{4E770F61-4571-4CD5-9473-3B87501FC391}" destId="{CCF5D989-CC79-4E6E-81CF-B700550DD1F9}" srcOrd="0" destOrd="0" presId="urn:microsoft.com/office/officeart/2005/8/layout/equation2"/>
    <dgm:cxn modelId="{D0656A62-1397-4FE0-B0A1-24AFE6EFD607}" type="presParOf" srcId="{CCF5D989-CC79-4E6E-81CF-B700550DD1F9}" destId="{4E9E4F88-8F9E-4156-A78A-D862174F245B}" srcOrd="0" destOrd="0" presId="urn:microsoft.com/office/officeart/2005/8/layout/equation2"/>
    <dgm:cxn modelId="{0421C6C0-C7F7-4BCA-A4E2-3726CEFD684A}" type="presParOf" srcId="{CCF5D989-CC79-4E6E-81CF-B700550DD1F9}" destId="{9C2CB79A-CB45-4EB3-9539-9C8ADEC64E00}" srcOrd="1" destOrd="0" presId="urn:microsoft.com/office/officeart/2005/8/layout/equation2"/>
    <dgm:cxn modelId="{C3F28743-54F5-4756-AE10-17BE8C82A70E}" type="presParOf" srcId="{CCF5D989-CC79-4E6E-81CF-B700550DD1F9}" destId="{183DC6D0-A339-40A3-9B47-7A67F07F55A4}" srcOrd="2" destOrd="0" presId="urn:microsoft.com/office/officeart/2005/8/layout/equation2"/>
    <dgm:cxn modelId="{3EBBD8A4-1C46-43F3-ABC7-AADF860D875F}" type="presParOf" srcId="{CCF5D989-CC79-4E6E-81CF-B700550DD1F9}" destId="{335C6AA0-DBFB-48CE-93AF-0770776E4756}" srcOrd="3" destOrd="0" presId="urn:microsoft.com/office/officeart/2005/8/layout/equation2"/>
    <dgm:cxn modelId="{B782D584-5FA5-4EAD-B0D3-CB10838CEEB4}" type="presParOf" srcId="{CCF5D989-CC79-4E6E-81CF-B700550DD1F9}" destId="{555090F0-FB49-44F1-A127-FB47D3DBD686}" srcOrd="4" destOrd="0" presId="urn:microsoft.com/office/officeart/2005/8/layout/equation2"/>
    <dgm:cxn modelId="{9A6C0960-7E1B-4306-ADE3-247F89533AC3}" type="presParOf" srcId="{4E770F61-4571-4CD5-9473-3B87501FC391}" destId="{24D7C694-C2BA-4FA3-8932-BAA3E9D65905}" srcOrd="1" destOrd="0" presId="urn:microsoft.com/office/officeart/2005/8/layout/equation2"/>
    <dgm:cxn modelId="{8C465154-D35B-499A-9200-154DFD0A43B3}" type="presParOf" srcId="{24D7C694-C2BA-4FA3-8932-BAA3E9D65905}" destId="{B2D301AA-0B22-4D90-A445-3540C76F0654}" srcOrd="0" destOrd="0" presId="urn:microsoft.com/office/officeart/2005/8/layout/equation2"/>
    <dgm:cxn modelId="{10B4A866-A117-4010-A431-BB744DCD9B0E}" type="presParOf" srcId="{4E770F61-4571-4CD5-9473-3B87501FC391}" destId="{8FCA2AA6-AA1E-4ADC-B96D-0ABB7CD2B6F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379C51-2E2D-42BD-9AEB-2F697F80B2B7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D9FA64E-8539-4858-890A-B7C3DFFB0D79}">
      <dgm:prSet phldrT="[Tekst]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pl-PL" b="1" dirty="0" smtClean="0">
              <a:latin typeface="Lato" panose="020F0502020204030203" pitchFamily="34" charset="-18"/>
            </a:rPr>
            <a:t>Instrument nr 1</a:t>
          </a:r>
          <a:endParaRPr lang="pl-PL" b="1" dirty="0">
            <a:latin typeface="Lato" panose="020F0502020204030203" pitchFamily="34" charset="-18"/>
          </a:endParaRPr>
        </a:p>
      </dgm:t>
    </dgm:pt>
    <dgm:pt modelId="{20CCC018-79BA-4C0D-A791-83AD32E704CF}" type="parTrans" cxnId="{AC9429FD-7AB8-4039-83C6-2D0F15BDB054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AAACD039-66DA-4A68-B1E4-4242B3EDAADC}" type="sibTrans" cxnId="{AC9429FD-7AB8-4039-83C6-2D0F15BDB054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2887898C-684A-4B60-904C-8D9E2609BCCC}">
      <dgm:prSet phldrT="[Tekst]" custT="1"/>
      <dgm:spPr>
        <a:solidFill>
          <a:srgbClr val="00B0F0">
            <a:alpha val="90000"/>
          </a:srgbClr>
        </a:solidFill>
        <a:ln>
          <a:noFill/>
        </a:ln>
      </dgm:spPr>
      <dgm:t>
        <a:bodyPr anchor="ctr" anchorCtr="1"/>
        <a:lstStyle/>
        <a:p>
          <a:pPr algn="ctr"/>
          <a: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  <a:t>Specjaliści </a:t>
          </a:r>
          <a:b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</a:br>
          <a: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  <a:t>w przedszkolu </a:t>
          </a:r>
          <a:b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</a:br>
          <a: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  <a:t>i szkole</a:t>
          </a:r>
          <a:endParaRPr lang="pl-PL" sz="2800" b="1" dirty="0">
            <a:solidFill>
              <a:schemeClr val="tx1"/>
            </a:solidFill>
            <a:latin typeface="Lato" panose="020F0502020204030203" pitchFamily="34" charset="-18"/>
          </a:endParaRPr>
        </a:p>
      </dgm:t>
    </dgm:pt>
    <dgm:pt modelId="{A33CCCF9-9766-4539-B918-5BBDD004AA21}" type="parTrans" cxnId="{480DFEF3-F863-47F6-B1C3-B5E0A4A18C22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11D67850-3308-44A3-A2F2-968FC460BFBB}" type="sibTrans" cxnId="{480DFEF3-F863-47F6-B1C3-B5E0A4A18C22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6D7B795C-0DE1-4B15-8733-817C91A5D954}">
      <dgm:prSet phldrT="[Tekst]" custT="1"/>
      <dgm:spPr>
        <a:solidFill>
          <a:srgbClr val="00B0F0">
            <a:alpha val="90000"/>
          </a:srgbClr>
        </a:solidFill>
        <a:ln>
          <a:noFill/>
        </a:ln>
      </dgm:spPr>
      <dgm:t>
        <a:bodyPr anchor="ctr" anchorCtr="1"/>
        <a:lstStyle/>
        <a:p>
          <a:pPr algn="ctr"/>
          <a: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  <a:t>Godziny na wsparcie </a:t>
          </a:r>
          <a:b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</a:br>
          <a: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  <a:t>w szkole</a:t>
          </a:r>
          <a:endParaRPr lang="pl-PL" sz="2800" b="1" dirty="0">
            <a:solidFill>
              <a:schemeClr val="tx1"/>
            </a:solidFill>
            <a:latin typeface="Lato" panose="020F0502020204030203" pitchFamily="34" charset="-18"/>
          </a:endParaRPr>
        </a:p>
      </dgm:t>
    </dgm:pt>
    <dgm:pt modelId="{919433B4-8997-495B-94F5-C227177E3CE5}" type="parTrans" cxnId="{A2042F45-BBAB-437D-B1B2-1BEA57477320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FB094E5E-504D-48A6-8044-A560BD4C7C37}" type="sibTrans" cxnId="{A2042F45-BBAB-437D-B1B2-1BEA57477320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07ACA62E-AB5C-43CC-9DE6-0793770756E4}">
      <dgm:prSet phldrT="[Tekst]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pl-PL" b="1" dirty="0" smtClean="0">
              <a:latin typeface="Lato" panose="020F0502020204030203" pitchFamily="34" charset="-18"/>
            </a:rPr>
            <a:t>Instrument nr 2</a:t>
          </a:r>
          <a:endParaRPr lang="pl-PL" b="1" dirty="0">
            <a:latin typeface="Lato" panose="020F0502020204030203" pitchFamily="34" charset="-18"/>
          </a:endParaRPr>
        </a:p>
      </dgm:t>
    </dgm:pt>
    <dgm:pt modelId="{2C920950-18ED-4FFE-981C-9FE9DF6C2700}" type="parTrans" cxnId="{D0B2629D-9521-4471-8791-381F8DBF647C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BB8C2040-D460-4D32-9E68-A04223E429BA}" type="sibTrans" cxnId="{D0B2629D-9521-4471-8791-381F8DBF647C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99360305-8F15-4B44-A07F-D55FD1BF4FCE}">
      <dgm:prSet phldrT="[Tekst]" custT="1"/>
      <dgm:spPr>
        <a:solidFill>
          <a:srgbClr val="00B0F0">
            <a:alpha val="90000"/>
          </a:srgbClr>
        </a:solidFill>
        <a:ln>
          <a:noFill/>
        </a:ln>
      </dgm:spPr>
      <dgm:t>
        <a:bodyPr anchor="ctr" anchorCtr="1"/>
        <a:lstStyle/>
        <a:p>
          <a:pPr algn="ctr"/>
          <a: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  <a:t>Dodatkowe godziny </a:t>
          </a:r>
          <a:b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</a:br>
          <a: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  <a:t>zajęć </a:t>
          </a:r>
          <a:endParaRPr lang="pl-PL" sz="2800" b="1" dirty="0">
            <a:solidFill>
              <a:schemeClr val="tx1"/>
            </a:solidFill>
            <a:latin typeface="Lato" panose="020F0502020204030203" pitchFamily="34" charset="-18"/>
          </a:endParaRPr>
        </a:p>
      </dgm:t>
    </dgm:pt>
    <dgm:pt modelId="{C8D52E86-7679-42DC-80EB-4323B7C23A7B}" type="parTrans" cxnId="{D144BCDB-C912-4316-893C-8DF5FDA68DA9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79264B1A-96E2-47A6-A82F-189699FA614C}" type="sibTrans" cxnId="{D144BCDB-C912-4316-893C-8DF5FDA68DA9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8496E3B4-839B-44FB-8281-B64239566FB0}">
      <dgm:prSet phldrT="[Tekst]" custT="1"/>
      <dgm:spPr>
        <a:solidFill>
          <a:srgbClr val="00B0F0">
            <a:alpha val="90000"/>
          </a:srgbClr>
        </a:solidFill>
        <a:ln>
          <a:noFill/>
        </a:ln>
      </dgm:spPr>
      <dgm:t>
        <a:bodyPr anchor="ctr" anchorCtr="1"/>
        <a:lstStyle/>
        <a:p>
          <a:pPr algn="ctr"/>
          <a: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  <a:t>Dodatkowa kadra</a:t>
          </a:r>
          <a:endParaRPr lang="pl-PL" sz="2800" b="1" dirty="0">
            <a:solidFill>
              <a:schemeClr val="tx1"/>
            </a:solidFill>
            <a:latin typeface="Lato" panose="020F0502020204030203" pitchFamily="34" charset="-18"/>
          </a:endParaRPr>
        </a:p>
      </dgm:t>
    </dgm:pt>
    <dgm:pt modelId="{B693B938-CD87-44A1-81E9-AEFA038070CF}" type="parTrans" cxnId="{4B843857-C944-4C03-AB36-4E9FA7C6652A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91293E36-BBCD-40C7-86EC-C3F481C8F8D0}" type="sibTrans" cxnId="{4B843857-C944-4C03-AB36-4E9FA7C6652A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00D1DAD4-E82E-4F73-8C2D-086DB95C7C9B}">
      <dgm:prSet phldrT="[Tekst]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pl-PL" b="1" dirty="0" smtClean="0">
              <a:latin typeface="Lato" panose="020F0502020204030203" pitchFamily="34" charset="-18"/>
            </a:rPr>
            <a:t>Instrument nr 3</a:t>
          </a:r>
          <a:endParaRPr lang="pl-PL" b="1" dirty="0">
            <a:latin typeface="Lato" panose="020F0502020204030203" pitchFamily="34" charset="-18"/>
          </a:endParaRPr>
        </a:p>
      </dgm:t>
    </dgm:pt>
    <dgm:pt modelId="{C4E9FA0D-3FF0-4051-A9D2-591E409A13E7}" type="parTrans" cxnId="{E7F8B32F-5C40-4320-8877-9F15902ADEC9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D764F4E2-F565-4DB7-8F45-2B9B16F45428}" type="sibTrans" cxnId="{E7F8B32F-5C40-4320-8877-9F15902ADEC9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0006ADA7-8A43-4190-B847-8492E5E998F7}">
      <dgm:prSet phldrT="[Tekst]" custT="1"/>
      <dgm:spPr>
        <a:solidFill>
          <a:srgbClr val="00B0F0">
            <a:alpha val="90000"/>
          </a:srgbClr>
        </a:solidFill>
        <a:ln>
          <a:noFill/>
        </a:ln>
      </dgm:spPr>
      <dgm:t>
        <a:bodyPr anchor="ctr" anchorCtr="1"/>
        <a:lstStyle/>
        <a:p>
          <a:pPr algn="ctr"/>
          <a: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  <a:t>Dotacja na dostosowanie miejsca nauki</a:t>
          </a:r>
          <a:endParaRPr lang="pl-PL" sz="2800" b="1" dirty="0">
            <a:solidFill>
              <a:schemeClr val="tx1"/>
            </a:solidFill>
            <a:latin typeface="Lato" panose="020F0502020204030203" pitchFamily="34" charset="-18"/>
          </a:endParaRPr>
        </a:p>
      </dgm:t>
    </dgm:pt>
    <dgm:pt modelId="{E053E6A6-2E48-4ABD-AFE4-E14494FC23E9}" type="parTrans" cxnId="{671577BD-80DA-4AD1-BA29-222C524380BB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C4BD52D4-7747-4B18-96A7-42295DD1D8AC}" type="sibTrans" cxnId="{671577BD-80DA-4AD1-BA29-222C524380BB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A55D2CE3-9AF4-4A1C-8764-60B9DC4CBD10}">
      <dgm:prSet phldrT="[Tekst]" custT="1"/>
      <dgm:spPr>
        <a:solidFill>
          <a:srgbClr val="00B0F0">
            <a:alpha val="90000"/>
          </a:srgbClr>
        </a:solidFill>
        <a:ln>
          <a:noFill/>
        </a:ln>
      </dgm:spPr>
      <dgm:t>
        <a:bodyPr anchor="ctr" anchorCtr="1"/>
        <a:lstStyle/>
        <a:p>
          <a:pPr algn="ctr"/>
          <a: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  <a:t>Dla dzieci i uczniów </a:t>
          </a:r>
          <a:b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</a:br>
          <a:r>
            <a:rPr lang="pl-PL" sz="2800" b="1" dirty="0" smtClean="0">
              <a:solidFill>
                <a:schemeClr val="tx1"/>
              </a:solidFill>
              <a:latin typeface="Lato" panose="020F0502020204030203" pitchFamily="34" charset="-18"/>
            </a:rPr>
            <a:t>z niepełnosprawnością</a:t>
          </a:r>
          <a:endParaRPr lang="pl-PL" sz="2800" b="1" dirty="0">
            <a:solidFill>
              <a:schemeClr val="tx1"/>
            </a:solidFill>
            <a:latin typeface="Lato" panose="020F0502020204030203" pitchFamily="34" charset="-18"/>
          </a:endParaRPr>
        </a:p>
      </dgm:t>
    </dgm:pt>
    <dgm:pt modelId="{DF6D78ED-1008-437E-BAD9-5CDA05C71362}" type="parTrans" cxnId="{4C8D02FE-6D43-4820-8B8F-4E5EAD7EB97A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455299E7-80B5-408D-8461-C60718EF3F16}" type="sibTrans" cxnId="{4C8D02FE-6D43-4820-8B8F-4E5EAD7EB97A}">
      <dgm:prSet/>
      <dgm:spPr/>
      <dgm:t>
        <a:bodyPr/>
        <a:lstStyle/>
        <a:p>
          <a:endParaRPr lang="pl-PL">
            <a:latin typeface="Lato" panose="020F0502020204030203" pitchFamily="34" charset="-18"/>
          </a:endParaRPr>
        </a:p>
      </dgm:t>
    </dgm:pt>
    <dgm:pt modelId="{05BC6B2F-D1A4-4F4E-9CCC-E478ABDA26AB}" type="pres">
      <dgm:prSet presAssocID="{1E379C51-2E2D-42BD-9AEB-2F697F80B2B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3D23259-8880-4765-A2B8-B8F49C6E8DBD}" type="pres">
      <dgm:prSet presAssocID="{1D9FA64E-8539-4858-890A-B7C3DFFB0D79}" presName="horFlow" presStyleCnt="0"/>
      <dgm:spPr/>
    </dgm:pt>
    <dgm:pt modelId="{1AB34C88-C20E-4370-B227-22B29E062758}" type="pres">
      <dgm:prSet presAssocID="{1D9FA64E-8539-4858-890A-B7C3DFFB0D79}" presName="bigChev" presStyleLbl="node1" presStyleIdx="0" presStyleCnt="3" custLinFactNeighborX="-13224"/>
      <dgm:spPr/>
      <dgm:t>
        <a:bodyPr/>
        <a:lstStyle/>
        <a:p>
          <a:endParaRPr lang="pl-PL"/>
        </a:p>
      </dgm:t>
    </dgm:pt>
    <dgm:pt modelId="{63739664-D34F-4902-9BBE-98C6290E5372}" type="pres">
      <dgm:prSet presAssocID="{A33CCCF9-9766-4539-B918-5BBDD004AA21}" presName="parTrans" presStyleCnt="0"/>
      <dgm:spPr/>
    </dgm:pt>
    <dgm:pt modelId="{D1AB980F-92BE-4A04-A7EC-C7EC75793DA0}" type="pres">
      <dgm:prSet presAssocID="{2887898C-684A-4B60-904C-8D9E2609BCCC}" presName="node" presStyleLbl="alignAccFollowNode1" presStyleIdx="0" presStyleCnt="6" custScaleX="1364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CCE790-0712-42F6-90D5-BBBF862CCD65}" type="pres">
      <dgm:prSet presAssocID="{11D67850-3308-44A3-A2F2-968FC460BFBB}" presName="sibTrans" presStyleCnt="0"/>
      <dgm:spPr/>
    </dgm:pt>
    <dgm:pt modelId="{363FAA4A-2766-4A77-95BD-4B0C6CB135E4}" type="pres">
      <dgm:prSet presAssocID="{6D7B795C-0DE1-4B15-8733-817C91A5D954}" presName="node" presStyleLbl="alignAccFollowNode1" presStyleIdx="1" presStyleCnt="6" custScaleX="1526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F30EB7-C98E-4CDF-943F-F2C5B22DF2A2}" type="pres">
      <dgm:prSet presAssocID="{1D9FA64E-8539-4858-890A-B7C3DFFB0D79}" presName="vSp" presStyleCnt="0"/>
      <dgm:spPr/>
    </dgm:pt>
    <dgm:pt modelId="{8C6E4CC8-C4BA-47EB-A90C-42460E4FA0E6}" type="pres">
      <dgm:prSet presAssocID="{07ACA62E-AB5C-43CC-9DE6-0793770756E4}" presName="horFlow" presStyleCnt="0"/>
      <dgm:spPr/>
    </dgm:pt>
    <dgm:pt modelId="{451D8ABB-41FA-46FC-B90F-5D8A909649A6}" type="pres">
      <dgm:prSet presAssocID="{07ACA62E-AB5C-43CC-9DE6-0793770756E4}" presName="bigChev" presStyleLbl="node1" presStyleIdx="1" presStyleCnt="3" custLinFactNeighborX="-13224"/>
      <dgm:spPr/>
      <dgm:t>
        <a:bodyPr/>
        <a:lstStyle/>
        <a:p>
          <a:endParaRPr lang="pl-PL"/>
        </a:p>
      </dgm:t>
    </dgm:pt>
    <dgm:pt modelId="{ADFEF373-83C7-49EC-BD9D-41D2407FC78E}" type="pres">
      <dgm:prSet presAssocID="{C8D52E86-7679-42DC-80EB-4323B7C23A7B}" presName="parTrans" presStyleCnt="0"/>
      <dgm:spPr/>
    </dgm:pt>
    <dgm:pt modelId="{6FEC67D1-0281-4B8F-9B30-F7ACA16747B5}" type="pres">
      <dgm:prSet presAssocID="{99360305-8F15-4B44-A07F-D55FD1BF4FCE}" presName="node" presStyleLbl="alignAccFollowNode1" presStyleIdx="2" presStyleCnt="6" custScaleX="1364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9F2CF7-9105-49B9-8EB9-8068F6408CBF}" type="pres">
      <dgm:prSet presAssocID="{79264B1A-96E2-47A6-A82F-189699FA614C}" presName="sibTrans" presStyleCnt="0"/>
      <dgm:spPr/>
    </dgm:pt>
    <dgm:pt modelId="{77AE3DD2-8182-4A3C-8442-6BFEF2C4E05D}" type="pres">
      <dgm:prSet presAssocID="{8496E3B4-839B-44FB-8281-B64239566FB0}" presName="node" presStyleLbl="alignAccFollowNode1" presStyleIdx="3" presStyleCnt="6" custScaleX="1520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B28435-C012-4E6A-AA65-5984C9CBFC2C}" type="pres">
      <dgm:prSet presAssocID="{07ACA62E-AB5C-43CC-9DE6-0793770756E4}" presName="vSp" presStyleCnt="0"/>
      <dgm:spPr/>
    </dgm:pt>
    <dgm:pt modelId="{7CB374D8-DC1D-4449-BC93-B31CC5BF5F4E}" type="pres">
      <dgm:prSet presAssocID="{00D1DAD4-E82E-4F73-8C2D-086DB95C7C9B}" presName="horFlow" presStyleCnt="0"/>
      <dgm:spPr/>
    </dgm:pt>
    <dgm:pt modelId="{E30DBFB7-D761-4C46-9735-86E6CC39ACC6}" type="pres">
      <dgm:prSet presAssocID="{00D1DAD4-E82E-4F73-8C2D-086DB95C7C9B}" presName="bigChev" presStyleLbl="node1" presStyleIdx="2" presStyleCnt="3" custLinFactNeighborX="-13224" custLinFactNeighborY="1299"/>
      <dgm:spPr/>
      <dgm:t>
        <a:bodyPr/>
        <a:lstStyle/>
        <a:p>
          <a:endParaRPr lang="pl-PL"/>
        </a:p>
      </dgm:t>
    </dgm:pt>
    <dgm:pt modelId="{2A7CC835-B8A9-4252-ACA7-B29A5ADE91C4}" type="pres">
      <dgm:prSet presAssocID="{E053E6A6-2E48-4ABD-AFE4-E14494FC23E9}" presName="parTrans" presStyleCnt="0"/>
      <dgm:spPr/>
    </dgm:pt>
    <dgm:pt modelId="{C4EF9E8C-D2EC-4ED5-AFA9-26C9C517246F}" type="pres">
      <dgm:prSet presAssocID="{0006ADA7-8A43-4190-B847-8492E5E998F7}" presName="node" presStyleLbl="alignAccFollowNode1" presStyleIdx="4" presStyleCnt="6" custScaleX="1364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AA78E8-FD07-4C9D-838A-9C08121E2281}" type="pres">
      <dgm:prSet presAssocID="{C4BD52D4-7747-4B18-96A7-42295DD1D8AC}" presName="sibTrans" presStyleCnt="0"/>
      <dgm:spPr/>
    </dgm:pt>
    <dgm:pt modelId="{7AC564C7-E8B3-4DFF-BBAA-B403FE472E6B}" type="pres">
      <dgm:prSet presAssocID="{A55D2CE3-9AF4-4A1C-8764-60B9DC4CBD10}" presName="node" presStyleLbl="alignAccFollowNode1" presStyleIdx="5" presStyleCnt="6" custScaleX="1493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604727B-DBE1-45A9-B96B-149AA601D213}" type="presOf" srcId="{00D1DAD4-E82E-4F73-8C2D-086DB95C7C9B}" destId="{E30DBFB7-D761-4C46-9735-86E6CC39ACC6}" srcOrd="0" destOrd="0" presId="urn:microsoft.com/office/officeart/2005/8/layout/lProcess3"/>
    <dgm:cxn modelId="{8D62963D-323C-41E4-84EB-E1466DD7C7C9}" type="presOf" srcId="{A55D2CE3-9AF4-4A1C-8764-60B9DC4CBD10}" destId="{7AC564C7-E8B3-4DFF-BBAA-B403FE472E6B}" srcOrd="0" destOrd="0" presId="urn:microsoft.com/office/officeart/2005/8/layout/lProcess3"/>
    <dgm:cxn modelId="{4818A487-91FD-4E6E-9281-F33ABB80F45F}" type="presOf" srcId="{1E379C51-2E2D-42BD-9AEB-2F697F80B2B7}" destId="{05BC6B2F-D1A4-4F4E-9CCC-E478ABDA26AB}" srcOrd="0" destOrd="0" presId="urn:microsoft.com/office/officeart/2005/8/layout/lProcess3"/>
    <dgm:cxn modelId="{2BDE7288-6813-4BE6-9D1D-57C74DAEDA8C}" type="presOf" srcId="{07ACA62E-AB5C-43CC-9DE6-0793770756E4}" destId="{451D8ABB-41FA-46FC-B90F-5D8A909649A6}" srcOrd="0" destOrd="0" presId="urn:microsoft.com/office/officeart/2005/8/layout/lProcess3"/>
    <dgm:cxn modelId="{671577BD-80DA-4AD1-BA29-222C524380BB}" srcId="{00D1DAD4-E82E-4F73-8C2D-086DB95C7C9B}" destId="{0006ADA7-8A43-4190-B847-8492E5E998F7}" srcOrd="0" destOrd="0" parTransId="{E053E6A6-2E48-4ABD-AFE4-E14494FC23E9}" sibTransId="{C4BD52D4-7747-4B18-96A7-42295DD1D8AC}"/>
    <dgm:cxn modelId="{480DFEF3-F863-47F6-B1C3-B5E0A4A18C22}" srcId="{1D9FA64E-8539-4858-890A-B7C3DFFB0D79}" destId="{2887898C-684A-4B60-904C-8D9E2609BCCC}" srcOrd="0" destOrd="0" parTransId="{A33CCCF9-9766-4539-B918-5BBDD004AA21}" sibTransId="{11D67850-3308-44A3-A2F2-968FC460BFBB}"/>
    <dgm:cxn modelId="{A2042F45-BBAB-437D-B1B2-1BEA57477320}" srcId="{1D9FA64E-8539-4858-890A-B7C3DFFB0D79}" destId="{6D7B795C-0DE1-4B15-8733-817C91A5D954}" srcOrd="1" destOrd="0" parTransId="{919433B4-8997-495B-94F5-C227177E3CE5}" sibTransId="{FB094E5E-504D-48A6-8044-A560BD4C7C37}"/>
    <dgm:cxn modelId="{D3181A7D-741B-4D98-8432-F5365FD70563}" type="presOf" srcId="{2887898C-684A-4B60-904C-8D9E2609BCCC}" destId="{D1AB980F-92BE-4A04-A7EC-C7EC75793DA0}" srcOrd="0" destOrd="0" presId="urn:microsoft.com/office/officeart/2005/8/layout/lProcess3"/>
    <dgm:cxn modelId="{3D7AD671-2EAB-4440-839E-F6CD85489DA2}" type="presOf" srcId="{6D7B795C-0DE1-4B15-8733-817C91A5D954}" destId="{363FAA4A-2766-4A77-95BD-4B0C6CB135E4}" srcOrd="0" destOrd="0" presId="urn:microsoft.com/office/officeart/2005/8/layout/lProcess3"/>
    <dgm:cxn modelId="{AC9429FD-7AB8-4039-83C6-2D0F15BDB054}" srcId="{1E379C51-2E2D-42BD-9AEB-2F697F80B2B7}" destId="{1D9FA64E-8539-4858-890A-B7C3DFFB0D79}" srcOrd="0" destOrd="0" parTransId="{20CCC018-79BA-4C0D-A791-83AD32E704CF}" sibTransId="{AAACD039-66DA-4A68-B1E4-4242B3EDAADC}"/>
    <dgm:cxn modelId="{4B843857-C944-4C03-AB36-4E9FA7C6652A}" srcId="{07ACA62E-AB5C-43CC-9DE6-0793770756E4}" destId="{8496E3B4-839B-44FB-8281-B64239566FB0}" srcOrd="1" destOrd="0" parTransId="{B693B938-CD87-44A1-81E9-AEFA038070CF}" sibTransId="{91293E36-BBCD-40C7-86EC-C3F481C8F8D0}"/>
    <dgm:cxn modelId="{1ADE9959-4128-48E1-9196-22684CF2C3FF}" type="presOf" srcId="{1D9FA64E-8539-4858-890A-B7C3DFFB0D79}" destId="{1AB34C88-C20E-4370-B227-22B29E062758}" srcOrd="0" destOrd="0" presId="urn:microsoft.com/office/officeart/2005/8/layout/lProcess3"/>
    <dgm:cxn modelId="{80B08DCD-EC4D-45EF-8EAC-E903B562495C}" type="presOf" srcId="{99360305-8F15-4B44-A07F-D55FD1BF4FCE}" destId="{6FEC67D1-0281-4B8F-9B30-F7ACA16747B5}" srcOrd="0" destOrd="0" presId="urn:microsoft.com/office/officeart/2005/8/layout/lProcess3"/>
    <dgm:cxn modelId="{4C8D02FE-6D43-4820-8B8F-4E5EAD7EB97A}" srcId="{00D1DAD4-E82E-4F73-8C2D-086DB95C7C9B}" destId="{A55D2CE3-9AF4-4A1C-8764-60B9DC4CBD10}" srcOrd="1" destOrd="0" parTransId="{DF6D78ED-1008-437E-BAD9-5CDA05C71362}" sibTransId="{455299E7-80B5-408D-8461-C60718EF3F16}"/>
    <dgm:cxn modelId="{D144BCDB-C912-4316-893C-8DF5FDA68DA9}" srcId="{07ACA62E-AB5C-43CC-9DE6-0793770756E4}" destId="{99360305-8F15-4B44-A07F-D55FD1BF4FCE}" srcOrd="0" destOrd="0" parTransId="{C8D52E86-7679-42DC-80EB-4323B7C23A7B}" sibTransId="{79264B1A-96E2-47A6-A82F-189699FA614C}"/>
    <dgm:cxn modelId="{E7F8B32F-5C40-4320-8877-9F15902ADEC9}" srcId="{1E379C51-2E2D-42BD-9AEB-2F697F80B2B7}" destId="{00D1DAD4-E82E-4F73-8C2D-086DB95C7C9B}" srcOrd="2" destOrd="0" parTransId="{C4E9FA0D-3FF0-4051-A9D2-591E409A13E7}" sibTransId="{D764F4E2-F565-4DB7-8F45-2B9B16F45428}"/>
    <dgm:cxn modelId="{794D2EBC-BBB6-4149-BBE3-F659175533B7}" type="presOf" srcId="{8496E3B4-839B-44FB-8281-B64239566FB0}" destId="{77AE3DD2-8182-4A3C-8442-6BFEF2C4E05D}" srcOrd="0" destOrd="0" presId="urn:microsoft.com/office/officeart/2005/8/layout/lProcess3"/>
    <dgm:cxn modelId="{D0B2629D-9521-4471-8791-381F8DBF647C}" srcId="{1E379C51-2E2D-42BD-9AEB-2F697F80B2B7}" destId="{07ACA62E-AB5C-43CC-9DE6-0793770756E4}" srcOrd="1" destOrd="0" parTransId="{2C920950-18ED-4FFE-981C-9FE9DF6C2700}" sibTransId="{BB8C2040-D460-4D32-9E68-A04223E429BA}"/>
    <dgm:cxn modelId="{A3BCEC22-AB63-4120-9EAD-BD8DB6A4EA3F}" type="presOf" srcId="{0006ADA7-8A43-4190-B847-8492E5E998F7}" destId="{C4EF9E8C-D2EC-4ED5-AFA9-26C9C517246F}" srcOrd="0" destOrd="0" presId="urn:microsoft.com/office/officeart/2005/8/layout/lProcess3"/>
    <dgm:cxn modelId="{ED42165F-1018-4061-8122-BB24E818B617}" type="presParOf" srcId="{05BC6B2F-D1A4-4F4E-9CCC-E478ABDA26AB}" destId="{F3D23259-8880-4765-A2B8-B8F49C6E8DBD}" srcOrd="0" destOrd="0" presId="urn:microsoft.com/office/officeart/2005/8/layout/lProcess3"/>
    <dgm:cxn modelId="{21351D2A-A7C4-4CB2-A5FF-1E1622081818}" type="presParOf" srcId="{F3D23259-8880-4765-A2B8-B8F49C6E8DBD}" destId="{1AB34C88-C20E-4370-B227-22B29E062758}" srcOrd="0" destOrd="0" presId="urn:microsoft.com/office/officeart/2005/8/layout/lProcess3"/>
    <dgm:cxn modelId="{3113F052-1D02-4A22-BD29-E38F240ED390}" type="presParOf" srcId="{F3D23259-8880-4765-A2B8-B8F49C6E8DBD}" destId="{63739664-D34F-4902-9BBE-98C6290E5372}" srcOrd="1" destOrd="0" presId="urn:microsoft.com/office/officeart/2005/8/layout/lProcess3"/>
    <dgm:cxn modelId="{4EE0A1B3-0F87-4FD7-ABCD-A90CA4574890}" type="presParOf" srcId="{F3D23259-8880-4765-A2B8-B8F49C6E8DBD}" destId="{D1AB980F-92BE-4A04-A7EC-C7EC75793DA0}" srcOrd="2" destOrd="0" presId="urn:microsoft.com/office/officeart/2005/8/layout/lProcess3"/>
    <dgm:cxn modelId="{D845BEAE-7D9D-45E8-AE17-261BFE3AA385}" type="presParOf" srcId="{F3D23259-8880-4765-A2B8-B8F49C6E8DBD}" destId="{4FCCE790-0712-42F6-90D5-BBBF862CCD65}" srcOrd="3" destOrd="0" presId="urn:microsoft.com/office/officeart/2005/8/layout/lProcess3"/>
    <dgm:cxn modelId="{39164088-809E-4BC9-916C-C846E57D415E}" type="presParOf" srcId="{F3D23259-8880-4765-A2B8-B8F49C6E8DBD}" destId="{363FAA4A-2766-4A77-95BD-4B0C6CB135E4}" srcOrd="4" destOrd="0" presId="urn:microsoft.com/office/officeart/2005/8/layout/lProcess3"/>
    <dgm:cxn modelId="{2BCB11A5-700A-4B8D-8630-6E8B66BE2F3D}" type="presParOf" srcId="{05BC6B2F-D1A4-4F4E-9CCC-E478ABDA26AB}" destId="{1AF30EB7-C98E-4CDF-943F-F2C5B22DF2A2}" srcOrd="1" destOrd="0" presId="urn:microsoft.com/office/officeart/2005/8/layout/lProcess3"/>
    <dgm:cxn modelId="{1FC6CAD8-A9C6-45F3-849E-BDE2B89CE192}" type="presParOf" srcId="{05BC6B2F-D1A4-4F4E-9CCC-E478ABDA26AB}" destId="{8C6E4CC8-C4BA-47EB-A90C-42460E4FA0E6}" srcOrd="2" destOrd="0" presId="urn:microsoft.com/office/officeart/2005/8/layout/lProcess3"/>
    <dgm:cxn modelId="{35632BCA-F133-479F-B890-3C68115C3AF7}" type="presParOf" srcId="{8C6E4CC8-C4BA-47EB-A90C-42460E4FA0E6}" destId="{451D8ABB-41FA-46FC-B90F-5D8A909649A6}" srcOrd="0" destOrd="0" presId="urn:microsoft.com/office/officeart/2005/8/layout/lProcess3"/>
    <dgm:cxn modelId="{A9EB4E15-C9EE-4607-B1EE-ECF2C8619F94}" type="presParOf" srcId="{8C6E4CC8-C4BA-47EB-A90C-42460E4FA0E6}" destId="{ADFEF373-83C7-49EC-BD9D-41D2407FC78E}" srcOrd="1" destOrd="0" presId="urn:microsoft.com/office/officeart/2005/8/layout/lProcess3"/>
    <dgm:cxn modelId="{4D514DD5-A44C-4588-89E1-A116A866DD7B}" type="presParOf" srcId="{8C6E4CC8-C4BA-47EB-A90C-42460E4FA0E6}" destId="{6FEC67D1-0281-4B8F-9B30-F7ACA16747B5}" srcOrd="2" destOrd="0" presId="urn:microsoft.com/office/officeart/2005/8/layout/lProcess3"/>
    <dgm:cxn modelId="{CA2919E1-47C2-49E7-B1ED-BE74B3F8FB4E}" type="presParOf" srcId="{8C6E4CC8-C4BA-47EB-A90C-42460E4FA0E6}" destId="{F69F2CF7-9105-49B9-8EB9-8068F6408CBF}" srcOrd="3" destOrd="0" presId="urn:microsoft.com/office/officeart/2005/8/layout/lProcess3"/>
    <dgm:cxn modelId="{09B8B741-E85C-4FD6-98C9-F6BFCCB06F45}" type="presParOf" srcId="{8C6E4CC8-C4BA-47EB-A90C-42460E4FA0E6}" destId="{77AE3DD2-8182-4A3C-8442-6BFEF2C4E05D}" srcOrd="4" destOrd="0" presId="urn:microsoft.com/office/officeart/2005/8/layout/lProcess3"/>
    <dgm:cxn modelId="{5945DF0F-5C61-4ACA-A639-6481A95F2036}" type="presParOf" srcId="{05BC6B2F-D1A4-4F4E-9CCC-E478ABDA26AB}" destId="{E4B28435-C012-4E6A-AA65-5984C9CBFC2C}" srcOrd="3" destOrd="0" presId="urn:microsoft.com/office/officeart/2005/8/layout/lProcess3"/>
    <dgm:cxn modelId="{F23F3088-250A-4E47-8640-E310477AABD4}" type="presParOf" srcId="{05BC6B2F-D1A4-4F4E-9CCC-E478ABDA26AB}" destId="{7CB374D8-DC1D-4449-BC93-B31CC5BF5F4E}" srcOrd="4" destOrd="0" presId="urn:microsoft.com/office/officeart/2005/8/layout/lProcess3"/>
    <dgm:cxn modelId="{0D292432-77CB-44D1-952B-44E748ED2714}" type="presParOf" srcId="{7CB374D8-DC1D-4449-BC93-B31CC5BF5F4E}" destId="{E30DBFB7-D761-4C46-9735-86E6CC39ACC6}" srcOrd="0" destOrd="0" presId="urn:microsoft.com/office/officeart/2005/8/layout/lProcess3"/>
    <dgm:cxn modelId="{0426031B-85BE-4B15-83A4-6E1608FBA54C}" type="presParOf" srcId="{7CB374D8-DC1D-4449-BC93-B31CC5BF5F4E}" destId="{2A7CC835-B8A9-4252-ACA7-B29A5ADE91C4}" srcOrd="1" destOrd="0" presId="urn:microsoft.com/office/officeart/2005/8/layout/lProcess3"/>
    <dgm:cxn modelId="{98988BFE-87FE-464F-B4E0-6702D20FD312}" type="presParOf" srcId="{7CB374D8-DC1D-4449-BC93-B31CC5BF5F4E}" destId="{C4EF9E8C-D2EC-4ED5-AFA9-26C9C517246F}" srcOrd="2" destOrd="0" presId="urn:microsoft.com/office/officeart/2005/8/layout/lProcess3"/>
    <dgm:cxn modelId="{28224A85-36D1-469A-BDA9-137E6B328392}" type="presParOf" srcId="{7CB374D8-DC1D-4449-BC93-B31CC5BF5F4E}" destId="{B1AA78E8-FD07-4C9D-838A-9C08121E2281}" srcOrd="3" destOrd="0" presId="urn:microsoft.com/office/officeart/2005/8/layout/lProcess3"/>
    <dgm:cxn modelId="{352F9F35-F812-485B-BADD-09F13196829B}" type="presParOf" srcId="{7CB374D8-DC1D-4449-BC93-B31CC5BF5F4E}" destId="{7AC564C7-E8B3-4DFF-BBAA-B403FE472E6B}" srcOrd="4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9A4E7-5BDB-4E96-8C78-85B0A37CA3F5}">
      <dsp:nvSpPr>
        <dsp:cNvPr id="0" name=""/>
        <dsp:cNvSpPr/>
      </dsp:nvSpPr>
      <dsp:spPr>
        <a:xfrm>
          <a:off x="2220537" y="642183"/>
          <a:ext cx="5945202" cy="5945202"/>
        </a:xfrm>
        <a:prstGeom prst="pie">
          <a:avLst>
            <a:gd name="adj1" fmla="val 16200000"/>
            <a:gd name="adj2" fmla="val 1800000"/>
          </a:avLst>
        </a:prstGeom>
        <a:solidFill>
          <a:srgbClr val="0070C0"/>
        </a:solidFill>
        <a:ln>
          <a:noFill/>
        </a:ln>
        <a:effectLst/>
        <a:scene3d>
          <a:camera prst="orthographicFront" zoom="91000"/>
          <a:lightRig rig="threePt" dir="t">
            <a:rot lat="0" lon="0" rev="2064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  <a:t>Wczesne wspomaganie rozwoju dzieci </a:t>
          </a:r>
          <a:br>
            <a:rPr lang="pl-PL" sz="2200" b="1" kern="1200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</a:br>
          <a:r>
            <a:rPr lang="pl-PL" sz="2200" b="1" kern="1200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  <a:t>i wsparcie rodziny  </a:t>
          </a:r>
          <a:endParaRPr lang="pl-PL" sz="2200" b="1" kern="1200" dirty="0">
            <a:solidFill>
              <a:schemeClr val="bg1"/>
            </a:solidFill>
            <a:effectLst>
              <a:outerShdw blurRad="228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  <a:ea typeface="+mn-ea"/>
            <a:cs typeface="+mn-cs"/>
          </a:endParaRPr>
        </a:p>
      </dsp:txBody>
      <dsp:txXfrm>
        <a:off x="5452887" y="1739215"/>
        <a:ext cx="2017122" cy="1981734"/>
      </dsp:txXfrm>
    </dsp:sp>
    <dsp:sp modelId="{01884A06-63D2-485E-AF69-5F42D2709CE7}">
      <dsp:nvSpPr>
        <dsp:cNvPr id="0" name=""/>
        <dsp:cNvSpPr/>
      </dsp:nvSpPr>
      <dsp:spPr>
        <a:xfrm>
          <a:off x="2182383" y="654680"/>
          <a:ext cx="5945202" cy="5945202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 zoom="91000"/>
          <a:lightRig rig="threePt" dir="t">
            <a:rot lat="0" lon="0" rev="2064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  <a:t>Wejście na rynek pracy </a:t>
          </a:r>
          <a:br>
            <a:rPr lang="pl-PL" sz="2200" b="1" kern="1200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</a:br>
          <a:r>
            <a:rPr lang="pl-PL" sz="2200" b="1" kern="1200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  <a:t>i uczenie się przez całe życie </a:t>
          </a:r>
          <a:endParaRPr lang="pl-PL" sz="2200" b="1" kern="1200" dirty="0">
            <a:solidFill>
              <a:schemeClr val="bg1"/>
            </a:solidFill>
            <a:effectLst>
              <a:outerShdw blurRad="228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  <a:ea typeface="+mn-ea"/>
            <a:cs typeface="+mn-cs"/>
          </a:endParaRPr>
        </a:p>
      </dsp:txBody>
      <dsp:txXfrm>
        <a:off x="3810236" y="4405819"/>
        <a:ext cx="2689496" cy="1840181"/>
      </dsp:txXfrm>
    </dsp:sp>
    <dsp:sp modelId="{C1F1C42F-D99D-4082-808C-317EA9804ABA}">
      <dsp:nvSpPr>
        <dsp:cNvPr id="0" name=""/>
        <dsp:cNvSpPr/>
      </dsp:nvSpPr>
      <dsp:spPr>
        <a:xfrm>
          <a:off x="2182383" y="654680"/>
          <a:ext cx="5945202" cy="5945202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 zoom="91000"/>
          <a:lightRig rig="threePt" dir="t">
            <a:rot lat="0" lon="0" rev="2064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  <a:t>Nauka </a:t>
          </a:r>
          <a:br>
            <a:rPr lang="pl-PL" sz="2200" b="1" kern="1200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</a:br>
          <a:r>
            <a:rPr lang="pl-PL" sz="2200" b="1" kern="1200" dirty="0" smtClean="0">
              <a:solidFill>
                <a:schemeClr val="bg1"/>
              </a:solidFill>
              <a:effectLst>
                <a:outerShdw blurRad="2286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  <a:ea typeface="+mn-ea"/>
              <a:cs typeface="+mn-cs"/>
            </a:rPr>
            <a:t>w szkole </a:t>
          </a:r>
          <a:endParaRPr lang="pl-PL" sz="2200" b="1" kern="1200" dirty="0">
            <a:solidFill>
              <a:schemeClr val="bg1"/>
            </a:solidFill>
            <a:effectLst>
              <a:outerShdw blurRad="2286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  <a:ea typeface="+mn-ea"/>
            <a:cs typeface="+mn-cs"/>
          </a:endParaRPr>
        </a:p>
      </dsp:txBody>
      <dsp:txXfrm>
        <a:off x="2819369" y="1822487"/>
        <a:ext cx="2017122" cy="1981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E4F88-8F9E-4156-A78A-D862174F245B}">
      <dsp:nvSpPr>
        <dsp:cNvPr id="0" name=""/>
        <dsp:cNvSpPr/>
      </dsp:nvSpPr>
      <dsp:spPr>
        <a:xfrm>
          <a:off x="4044523" y="737"/>
          <a:ext cx="2463143" cy="2463143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>
              <a:solidFill>
                <a:schemeClr val="bg1"/>
              </a:solidFill>
              <a:effectLst>
                <a:outerShdw blurRad="165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Prawo</a:t>
          </a:r>
          <a:endParaRPr lang="pl-PL" sz="2400" b="1" kern="1200" dirty="0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sp:txBody>
      <dsp:txXfrm>
        <a:off x="4405242" y="361456"/>
        <a:ext cx="1741705" cy="1741705"/>
      </dsp:txXfrm>
    </dsp:sp>
    <dsp:sp modelId="{183DC6D0-A339-40A3-9B47-7A67F07F55A4}">
      <dsp:nvSpPr>
        <dsp:cNvPr id="0" name=""/>
        <dsp:cNvSpPr/>
      </dsp:nvSpPr>
      <dsp:spPr>
        <a:xfrm>
          <a:off x="4561783" y="2663888"/>
          <a:ext cx="1428623" cy="1428623"/>
        </a:xfrm>
        <a:prstGeom prst="mathPlus">
          <a:avLst/>
        </a:prstGeom>
        <a:gradFill rotWithShape="0">
          <a:gsLst>
            <a:gs pos="0">
              <a:srgbClr val="FFBF00"/>
            </a:gs>
            <a:gs pos="100000">
              <a:srgbClr val="76B33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sp:txBody>
      <dsp:txXfrm>
        <a:off x="4751147" y="3210193"/>
        <a:ext cx="1049895" cy="336013"/>
      </dsp:txXfrm>
    </dsp:sp>
    <dsp:sp modelId="{555090F0-FB49-44F1-A127-FB47D3DBD686}">
      <dsp:nvSpPr>
        <dsp:cNvPr id="0" name=""/>
        <dsp:cNvSpPr/>
      </dsp:nvSpPr>
      <dsp:spPr>
        <a:xfrm>
          <a:off x="4044523" y="4292518"/>
          <a:ext cx="2463143" cy="2463143"/>
        </a:xfrm>
        <a:prstGeom prst="ellipse">
          <a:avLst/>
        </a:prstGeom>
        <a:solidFill>
          <a:srgbClr val="76B53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bg1"/>
              </a:solidFill>
              <a:effectLst>
                <a:outerShdw blurRad="165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Działania </a:t>
          </a:r>
          <a:r>
            <a:rPr lang="pl-PL" sz="2800" b="1" kern="1200" dirty="0" err="1" smtClean="0">
              <a:solidFill>
                <a:schemeClr val="bg1"/>
              </a:solidFill>
              <a:effectLst>
                <a:outerShdw blurRad="165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pozaleg</a:t>
          </a:r>
          <a:r>
            <a:rPr lang="pl-PL" sz="2800" b="1" kern="1200" dirty="0" smtClean="0">
              <a:solidFill>
                <a:schemeClr val="bg1"/>
              </a:solidFill>
              <a:effectLst>
                <a:outerShdw blurRad="165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.</a:t>
          </a:r>
          <a:endParaRPr lang="pl-PL" sz="2800" b="1" kern="1200" dirty="0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sp:txBody>
      <dsp:txXfrm>
        <a:off x="4405242" y="4653237"/>
        <a:ext cx="1741705" cy="1741705"/>
      </dsp:txXfrm>
    </dsp:sp>
    <dsp:sp modelId="{24D7C694-C2BA-4FA3-8932-BAA3E9D65905}">
      <dsp:nvSpPr>
        <dsp:cNvPr id="0" name=""/>
        <dsp:cNvSpPr/>
      </dsp:nvSpPr>
      <dsp:spPr>
        <a:xfrm>
          <a:off x="6877139" y="2920055"/>
          <a:ext cx="783279" cy="91628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sp:txBody>
      <dsp:txXfrm>
        <a:off x="6877139" y="3103313"/>
        <a:ext cx="548295" cy="549773"/>
      </dsp:txXfrm>
    </dsp:sp>
    <dsp:sp modelId="{8FCA2AA6-AA1E-4ADC-B96D-0ABB7CD2B6F6}">
      <dsp:nvSpPr>
        <dsp:cNvPr id="0" name=""/>
        <dsp:cNvSpPr/>
      </dsp:nvSpPr>
      <dsp:spPr>
        <a:xfrm>
          <a:off x="7985553" y="915056"/>
          <a:ext cx="4926287" cy="4926287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b="1" kern="1200" dirty="0" smtClean="0">
              <a:solidFill>
                <a:schemeClr val="bg1"/>
              </a:solidFill>
              <a:effectLst>
                <a:outerShdw blurRad="165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Zmiana praktyk</a:t>
          </a:r>
          <a:r>
            <a:rPr lang="pl-PL" sz="6000" b="1" kern="1200" dirty="0" smtClean="0">
              <a:solidFill>
                <a:schemeClr val="bg1"/>
              </a:solidFill>
              <a:effectLst>
                <a:outerShdw blurRad="165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rPr>
            <a:t>i</a:t>
          </a:r>
          <a:endParaRPr lang="pl-PL" sz="6000" b="1" kern="1200" dirty="0">
            <a:solidFill>
              <a:schemeClr val="bg1"/>
            </a:solidFill>
            <a:effectLst>
              <a:outerShdw blurRad="165100" dist="38100" dir="2700000" algn="tl">
                <a:srgbClr val="000000">
                  <a:alpha val="43137"/>
                </a:srgbClr>
              </a:outerShdw>
            </a:effectLst>
            <a:latin typeface="Lato" panose="020F0502020204030203" pitchFamily="34" charset="-18"/>
          </a:endParaRPr>
        </a:p>
      </dsp:txBody>
      <dsp:txXfrm>
        <a:off x="8706991" y="1636494"/>
        <a:ext cx="3483411" cy="3483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34C88-C20E-4370-B227-22B29E062758}">
      <dsp:nvSpPr>
        <dsp:cNvPr id="0" name=""/>
        <dsp:cNvSpPr/>
      </dsp:nvSpPr>
      <dsp:spPr>
        <a:xfrm>
          <a:off x="722537" y="1481"/>
          <a:ext cx="4527010" cy="181080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b="1" kern="1200" dirty="0" smtClean="0">
              <a:latin typeface="Lato" panose="020F0502020204030203" pitchFamily="34" charset="-18"/>
            </a:rPr>
            <a:t>Instrument nr 1</a:t>
          </a:r>
          <a:endParaRPr lang="pl-PL" sz="4100" b="1" kern="1200" dirty="0">
            <a:latin typeface="Lato" panose="020F0502020204030203" pitchFamily="34" charset="-18"/>
          </a:endParaRPr>
        </a:p>
      </dsp:txBody>
      <dsp:txXfrm>
        <a:off x="1627939" y="1481"/>
        <a:ext cx="2716206" cy="1810804"/>
      </dsp:txXfrm>
    </dsp:sp>
    <dsp:sp modelId="{D1AB980F-92BE-4A04-A7EC-C7EC75793DA0}">
      <dsp:nvSpPr>
        <dsp:cNvPr id="0" name=""/>
        <dsp:cNvSpPr/>
      </dsp:nvSpPr>
      <dsp:spPr>
        <a:xfrm>
          <a:off x="4738860" y="155399"/>
          <a:ext cx="5125870" cy="1502967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1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  <a:t>Specjaliści </a:t>
          </a:r>
          <a:b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</a:br>
          <a: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  <a:t>w przedszkolu </a:t>
          </a:r>
          <a:b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</a:br>
          <a: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  <a:t>i szkole</a:t>
          </a:r>
          <a:endParaRPr lang="pl-PL" sz="2800" b="1" kern="1200" dirty="0">
            <a:solidFill>
              <a:schemeClr val="tx1"/>
            </a:solidFill>
            <a:latin typeface="Lato" panose="020F0502020204030203" pitchFamily="34" charset="-18"/>
          </a:endParaRPr>
        </a:p>
      </dsp:txBody>
      <dsp:txXfrm>
        <a:off x="5490344" y="155399"/>
        <a:ext cx="3622903" cy="1502967"/>
      </dsp:txXfrm>
    </dsp:sp>
    <dsp:sp modelId="{363FAA4A-2766-4A77-95BD-4B0C6CB135E4}">
      <dsp:nvSpPr>
        <dsp:cNvPr id="0" name=""/>
        <dsp:cNvSpPr/>
      </dsp:nvSpPr>
      <dsp:spPr>
        <a:xfrm>
          <a:off x="9338692" y="155399"/>
          <a:ext cx="5736488" cy="1502967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1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  <a:t>Godziny na wsparcie </a:t>
          </a:r>
          <a:b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</a:br>
          <a: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  <a:t>w szkole</a:t>
          </a:r>
          <a:endParaRPr lang="pl-PL" sz="2800" b="1" kern="1200" dirty="0">
            <a:solidFill>
              <a:schemeClr val="tx1"/>
            </a:solidFill>
            <a:latin typeface="Lato" panose="020F0502020204030203" pitchFamily="34" charset="-18"/>
          </a:endParaRPr>
        </a:p>
      </dsp:txBody>
      <dsp:txXfrm>
        <a:off x="10090176" y="155399"/>
        <a:ext cx="4233521" cy="1502967"/>
      </dsp:txXfrm>
    </dsp:sp>
    <dsp:sp modelId="{451D8ABB-41FA-46FC-B90F-5D8A909649A6}">
      <dsp:nvSpPr>
        <dsp:cNvPr id="0" name=""/>
        <dsp:cNvSpPr/>
      </dsp:nvSpPr>
      <dsp:spPr>
        <a:xfrm>
          <a:off x="722537" y="2065797"/>
          <a:ext cx="4527010" cy="1810804"/>
        </a:xfrm>
        <a:prstGeom prst="chevron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b="1" kern="1200" dirty="0" smtClean="0">
              <a:latin typeface="Lato" panose="020F0502020204030203" pitchFamily="34" charset="-18"/>
            </a:rPr>
            <a:t>Instrument nr 2</a:t>
          </a:r>
          <a:endParaRPr lang="pl-PL" sz="4100" b="1" kern="1200" dirty="0">
            <a:latin typeface="Lato" panose="020F0502020204030203" pitchFamily="34" charset="-18"/>
          </a:endParaRPr>
        </a:p>
      </dsp:txBody>
      <dsp:txXfrm>
        <a:off x="1627939" y="2065797"/>
        <a:ext cx="2716206" cy="1810804"/>
      </dsp:txXfrm>
    </dsp:sp>
    <dsp:sp modelId="{6FEC67D1-0281-4B8F-9B30-F7ACA16747B5}">
      <dsp:nvSpPr>
        <dsp:cNvPr id="0" name=""/>
        <dsp:cNvSpPr/>
      </dsp:nvSpPr>
      <dsp:spPr>
        <a:xfrm>
          <a:off x="4738860" y="2219716"/>
          <a:ext cx="5125870" cy="1502967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1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  <a:t>Dodatkowe godziny </a:t>
          </a:r>
          <a:b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</a:br>
          <a: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  <a:t>zajęć </a:t>
          </a:r>
          <a:endParaRPr lang="pl-PL" sz="2800" b="1" kern="1200" dirty="0">
            <a:solidFill>
              <a:schemeClr val="tx1"/>
            </a:solidFill>
            <a:latin typeface="Lato" panose="020F0502020204030203" pitchFamily="34" charset="-18"/>
          </a:endParaRPr>
        </a:p>
      </dsp:txBody>
      <dsp:txXfrm>
        <a:off x="5490344" y="2219716"/>
        <a:ext cx="3622903" cy="1502967"/>
      </dsp:txXfrm>
    </dsp:sp>
    <dsp:sp modelId="{77AE3DD2-8182-4A3C-8442-6BFEF2C4E05D}">
      <dsp:nvSpPr>
        <dsp:cNvPr id="0" name=""/>
        <dsp:cNvSpPr/>
      </dsp:nvSpPr>
      <dsp:spPr>
        <a:xfrm>
          <a:off x="9338692" y="2219716"/>
          <a:ext cx="5712102" cy="1502967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1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  <a:t>Dodatkowa kadra</a:t>
          </a:r>
          <a:endParaRPr lang="pl-PL" sz="2800" b="1" kern="1200" dirty="0">
            <a:solidFill>
              <a:schemeClr val="tx1"/>
            </a:solidFill>
            <a:latin typeface="Lato" panose="020F0502020204030203" pitchFamily="34" charset="-18"/>
          </a:endParaRPr>
        </a:p>
      </dsp:txBody>
      <dsp:txXfrm>
        <a:off x="10090176" y="2219716"/>
        <a:ext cx="4209135" cy="1502967"/>
      </dsp:txXfrm>
    </dsp:sp>
    <dsp:sp modelId="{E30DBFB7-D761-4C46-9735-86E6CC39ACC6}">
      <dsp:nvSpPr>
        <dsp:cNvPr id="0" name=""/>
        <dsp:cNvSpPr/>
      </dsp:nvSpPr>
      <dsp:spPr>
        <a:xfrm>
          <a:off x="722537" y="4131595"/>
          <a:ext cx="4527010" cy="1810804"/>
        </a:xfrm>
        <a:prstGeom prst="chevron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b="1" kern="1200" dirty="0" smtClean="0">
              <a:latin typeface="Lato" panose="020F0502020204030203" pitchFamily="34" charset="-18"/>
            </a:rPr>
            <a:t>Instrument nr 3</a:t>
          </a:r>
          <a:endParaRPr lang="pl-PL" sz="4100" b="1" kern="1200" dirty="0">
            <a:latin typeface="Lato" panose="020F0502020204030203" pitchFamily="34" charset="-18"/>
          </a:endParaRPr>
        </a:p>
      </dsp:txBody>
      <dsp:txXfrm>
        <a:off x="1627939" y="4131595"/>
        <a:ext cx="2716206" cy="1810804"/>
      </dsp:txXfrm>
    </dsp:sp>
    <dsp:sp modelId="{C4EF9E8C-D2EC-4ED5-AFA9-26C9C517246F}">
      <dsp:nvSpPr>
        <dsp:cNvPr id="0" name=""/>
        <dsp:cNvSpPr/>
      </dsp:nvSpPr>
      <dsp:spPr>
        <a:xfrm>
          <a:off x="4738860" y="4284032"/>
          <a:ext cx="5125870" cy="1502967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1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  <a:t>Dotacja na dostosowanie miejsca nauki</a:t>
          </a:r>
          <a:endParaRPr lang="pl-PL" sz="2800" b="1" kern="1200" dirty="0">
            <a:solidFill>
              <a:schemeClr val="tx1"/>
            </a:solidFill>
            <a:latin typeface="Lato" panose="020F0502020204030203" pitchFamily="34" charset="-18"/>
          </a:endParaRPr>
        </a:p>
      </dsp:txBody>
      <dsp:txXfrm>
        <a:off x="5490344" y="4284032"/>
        <a:ext cx="3622903" cy="1502967"/>
      </dsp:txXfrm>
    </dsp:sp>
    <dsp:sp modelId="{7AC564C7-E8B3-4DFF-BBAA-B403FE472E6B}">
      <dsp:nvSpPr>
        <dsp:cNvPr id="0" name=""/>
        <dsp:cNvSpPr/>
      </dsp:nvSpPr>
      <dsp:spPr>
        <a:xfrm>
          <a:off x="9338692" y="4284032"/>
          <a:ext cx="5610501" cy="1502967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1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  <a:t>Dla dzieci i uczniów </a:t>
          </a:r>
          <a:b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</a:br>
          <a:r>
            <a:rPr lang="pl-PL" sz="2800" b="1" kern="1200" dirty="0" smtClean="0">
              <a:solidFill>
                <a:schemeClr val="tx1"/>
              </a:solidFill>
              <a:latin typeface="Lato" panose="020F0502020204030203" pitchFamily="34" charset="-18"/>
            </a:rPr>
            <a:t>z niepełnosprawnością</a:t>
          </a:r>
          <a:endParaRPr lang="pl-PL" sz="2800" b="1" kern="1200" dirty="0">
            <a:solidFill>
              <a:schemeClr val="tx1"/>
            </a:solidFill>
            <a:latin typeface="Lato" panose="020F0502020204030203" pitchFamily="34" charset="-18"/>
          </a:endParaRPr>
        </a:p>
      </dsp:txBody>
      <dsp:txXfrm>
        <a:off x="10090176" y="4284032"/>
        <a:ext cx="4107534" cy="1502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97052-2B90-4D90-88C3-76E69F4DC0CF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199D9-19A9-45A7-995A-7D541EC505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69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45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3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43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83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195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70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99D9-19A9-45A7-995A-7D541EC505A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71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51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21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7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52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22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0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5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88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8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84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92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336D-863C-4648-8839-7BA411E34099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9183-28CE-4844-827C-02677369DE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16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pe.gov.pl/a/materialy-latwe-do-czytania-i-zrozumienia/D1APaQCI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" y="1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543" y="188369"/>
            <a:ext cx="4537528" cy="233893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06075" y="838201"/>
            <a:ext cx="13249072" cy="102997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3000"/>
              </a:spcBef>
            </a:pPr>
            <a:r>
              <a:rPr lang="pl-PL" sz="60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       </a:t>
            </a:r>
            <a: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  <a:t>W</a:t>
            </a:r>
            <a:r>
              <a:rPr lang="pl-PL" sz="4000" b="1" dirty="0" smtClean="0">
                <a:solidFill>
                  <a:srgbClr val="C00000"/>
                </a:solidFill>
                <a:latin typeface="Lato" panose="020F0502020204030203" pitchFamily="34" charset="-18"/>
              </a:rPr>
              <a:t>drażanie </a:t>
            </a:r>
            <a: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  <a:t>edukacji </a:t>
            </a:r>
            <a:r>
              <a:rPr lang="pl-PL" sz="4000" b="1" dirty="0" smtClean="0">
                <a:solidFill>
                  <a:srgbClr val="C00000"/>
                </a:solidFill>
                <a:latin typeface="Lato" panose="020F0502020204030203" pitchFamily="34" charset="-18"/>
              </a:rPr>
              <a:t>włączającej - </a:t>
            </a:r>
            <a: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  <a:t>podnoszenie jakości jej realizacji i zapewnienie </a:t>
            </a:r>
            <a:r>
              <a:rPr lang="pl-PL" sz="4000" b="1" dirty="0" smtClean="0">
                <a:solidFill>
                  <a:srgbClr val="C00000"/>
                </a:solidFill>
                <a:latin typeface="Lato" panose="020F0502020204030203" pitchFamily="34" charset="-18"/>
              </a:rPr>
              <a:t>dostępności kształcenia </a:t>
            </a:r>
            <a:br>
              <a:rPr lang="pl-PL" sz="4000" b="1" dirty="0" smtClean="0">
                <a:solidFill>
                  <a:srgbClr val="C00000"/>
                </a:solidFill>
                <a:latin typeface="Lato" panose="020F0502020204030203" pitchFamily="34" charset="-18"/>
              </a:rPr>
            </a:br>
            <a:r>
              <a:rPr lang="pl-PL" sz="4000" b="1" dirty="0" smtClean="0">
                <a:solidFill>
                  <a:srgbClr val="C00000"/>
                </a:solidFill>
                <a:latin typeface="Lato" panose="020F0502020204030203" pitchFamily="34" charset="-18"/>
              </a:rPr>
              <a:t>z </a:t>
            </a:r>
            <a:r>
              <a:rPr lang="pl-PL" sz="4000" b="1" dirty="0">
                <a:solidFill>
                  <a:srgbClr val="C00000"/>
                </a:solidFill>
                <a:latin typeface="Lato" panose="020F0502020204030203" pitchFamily="34" charset="-18"/>
              </a:rPr>
              <a:t>uwzględnieniem rozwiązań </a:t>
            </a:r>
            <a:r>
              <a:rPr lang="pl-PL" sz="4000" b="1" dirty="0" smtClean="0">
                <a:solidFill>
                  <a:srgbClr val="C00000"/>
                </a:solidFill>
                <a:latin typeface="Lato" panose="020F0502020204030203" pitchFamily="34" charset="-18"/>
              </a:rPr>
              <a:t>międzyresortowych</a:t>
            </a:r>
          </a:p>
          <a:p>
            <a:pPr algn="ctr">
              <a:spcBef>
                <a:spcPts val="3000"/>
              </a:spcBef>
            </a:pPr>
            <a:endParaRPr lang="pl-PL" sz="4000" b="1" dirty="0">
              <a:solidFill>
                <a:srgbClr val="C00000"/>
              </a:solidFill>
              <a:latin typeface="Lato" panose="020F0502020204030203" pitchFamily="34" charset="-18"/>
            </a:endParaRPr>
          </a:p>
          <a:p>
            <a:pPr algn="ctr">
              <a:spcBef>
                <a:spcPts val="3000"/>
              </a:spcBef>
            </a:pPr>
            <a:r>
              <a:rPr lang="pl-PL" sz="3200" b="1" dirty="0">
                <a:latin typeface="Lato" panose="020F0502020204030203" pitchFamily="34" charset="-18"/>
              </a:rPr>
              <a:t>28. posiedzenie Zespołu do spraw wykonywania postanowień</a:t>
            </a:r>
          </a:p>
          <a:p>
            <a:pPr algn="ctr">
              <a:spcBef>
                <a:spcPts val="3000"/>
              </a:spcBef>
            </a:pPr>
            <a:r>
              <a:rPr lang="pl-PL" sz="3200" b="1" dirty="0">
                <a:latin typeface="Lato" panose="020F0502020204030203" pitchFamily="34" charset="-18"/>
              </a:rPr>
              <a:t>Konwencji o </a:t>
            </a:r>
            <a:r>
              <a:rPr lang="pl-PL" sz="3200" b="1" dirty="0" smtClean="0">
                <a:latin typeface="Lato" panose="020F0502020204030203" pitchFamily="34" charset="-18"/>
              </a:rPr>
              <a:t>Prawach Osób Niepełnosprawnych</a:t>
            </a:r>
            <a:endParaRPr lang="pl-PL" sz="3200" b="1" dirty="0">
              <a:latin typeface="Lato" panose="020F0502020204030203" pitchFamily="34" charset="-18"/>
            </a:endParaRPr>
          </a:p>
          <a:p>
            <a:pPr algn="ctr">
              <a:spcBef>
                <a:spcPts val="3000"/>
              </a:spcBef>
            </a:pPr>
            <a:r>
              <a:rPr lang="pl-PL" sz="3200" b="1" dirty="0" smtClean="0">
                <a:latin typeface="Lato" panose="020F0502020204030203" pitchFamily="34" charset="-18"/>
              </a:rPr>
              <a:t>29 </a:t>
            </a:r>
            <a:r>
              <a:rPr lang="pl-PL" sz="3200" b="1" dirty="0">
                <a:latin typeface="Lato" panose="020F0502020204030203" pitchFamily="34" charset="-18"/>
              </a:rPr>
              <a:t>września 2021 </a:t>
            </a:r>
            <a:r>
              <a:rPr lang="pl-PL" sz="3200" b="1" dirty="0" smtClean="0">
                <a:latin typeface="Lato" panose="020F0502020204030203" pitchFamily="34" charset="-18"/>
              </a:rPr>
              <a:t>roku</a:t>
            </a:r>
            <a:endParaRPr lang="pl-PL" sz="3200" b="1" dirty="0"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641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1714500"/>
            <a:ext cx="18287999" cy="8585199"/>
          </a:xfrm>
          <a:prstGeom prst="rect">
            <a:avLst/>
          </a:prstGeom>
          <a:gradFill flip="none" rotWithShape="1">
            <a:gsLst>
              <a:gs pos="100000">
                <a:srgbClr val="121F36"/>
              </a:gs>
              <a:gs pos="0">
                <a:srgbClr val="00356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0" y="34370"/>
            <a:ext cx="18288000" cy="171449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3000"/>
              </a:spcBef>
            </a:pPr>
            <a:r>
              <a:rPr lang="pl-PL" sz="54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Etapy wdrażania standardów </a:t>
            </a:r>
            <a:r>
              <a:rPr lang="pl-PL" sz="5400" b="1" dirty="0">
                <a:solidFill>
                  <a:srgbClr val="CF1833"/>
                </a:solidFill>
                <a:latin typeface="Lato" panose="020F0502020204030203" pitchFamily="34" charset="-18"/>
              </a:rPr>
              <a:t>specjalistów </a:t>
            </a:r>
            <a:r>
              <a:rPr lang="pl-PL" sz="54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/>
            </a:r>
            <a:br>
              <a:rPr lang="pl-PL" sz="5400" b="1" dirty="0" smtClean="0">
                <a:solidFill>
                  <a:srgbClr val="CF1833"/>
                </a:solidFill>
                <a:latin typeface="Lato" panose="020F0502020204030203" pitchFamily="34" charset="-18"/>
              </a:rPr>
            </a:br>
            <a:r>
              <a:rPr lang="pl-PL" sz="54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w przedszkolach i </a:t>
            </a:r>
            <a:r>
              <a:rPr lang="pl-PL" sz="5400" b="1" dirty="0">
                <a:solidFill>
                  <a:srgbClr val="CF1833"/>
                </a:solidFill>
                <a:latin typeface="Lato" panose="020F0502020204030203" pitchFamily="34" charset="-18"/>
              </a:rPr>
              <a:t>szkołach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18053"/>
              </p:ext>
            </p:extLst>
          </p:nvPr>
        </p:nvGraphicFramePr>
        <p:xfrm>
          <a:off x="1261689" y="6259576"/>
          <a:ext cx="15664436" cy="2878933"/>
        </p:xfrm>
        <a:graphic>
          <a:graphicData uri="http://schemas.openxmlformats.org/drawingml/2006/table">
            <a:tbl>
              <a:tblPr/>
              <a:tblGrid>
                <a:gridCol w="2444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737"/>
                <a:gridCol w="1677737"/>
                <a:gridCol w="1677737"/>
                <a:gridCol w="1677737"/>
                <a:gridCol w="1677737"/>
                <a:gridCol w="1677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537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158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uczniów</a:t>
                      </a:r>
                      <a:endParaRPr lang="pl-PL" sz="3200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10</a:t>
                      </a:r>
                      <a:endParaRPr lang="pl-PL" sz="3200" b="1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11 do 20</a:t>
                      </a:r>
                      <a:endParaRPr lang="pl-PL" sz="3200" b="1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21 do 30</a:t>
                      </a:r>
                      <a:endParaRPr lang="pl-PL" sz="3200" b="1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31 do 40</a:t>
                      </a:r>
                      <a:endParaRPr lang="pl-PL" sz="3200" b="1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41 do 50</a:t>
                      </a:r>
                      <a:endParaRPr lang="pl-PL" sz="3200" b="1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 </a:t>
                      </a:r>
                      <a:r>
                        <a:rPr lang="pl-PL" sz="3200" b="1" dirty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 do 100</a:t>
                      </a:r>
                      <a:endParaRPr lang="pl-PL" sz="3200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powyżej </a:t>
                      </a:r>
                      <a:r>
                        <a:rPr lang="pl-PL" sz="3200" b="1" dirty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pl-PL" sz="3200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7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wymiar etatu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pl-PL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+ 0,2 etatu </a:t>
                      </a: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każdych</a:t>
                      </a:r>
                      <a:b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uczniów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311779" y="2506726"/>
          <a:ext cx="15664439" cy="2423209"/>
        </p:xfrm>
        <a:graphic>
          <a:graphicData uri="http://schemas.openxmlformats.org/drawingml/2006/table">
            <a:tbl>
              <a:tblPr/>
              <a:tblGrid>
                <a:gridCol w="3601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2040"/>
                <a:gridCol w="2472040"/>
                <a:gridCol w="2472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468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158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uczniów</a:t>
                      </a:r>
                      <a:endParaRPr lang="pl-PL" sz="3200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30</a:t>
                      </a:r>
                      <a:endParaRPr lang="pl-PL" sz="3200" b="1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31 do 50</a:t>
                      </a:r>
                      <a:endParaRPr lang="pl-PL" sz="3200" b="1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 </a:t>
                      </a:r>
                      <a:r>
                        <a:rPr lang="pl-PL" sz="3200" b="1" dirty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 do 100</a:t>
                      </a:r>
                      <a:endParaRPr lang="pl-PL" sz="3200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 smtClean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powyżej </a:t>
                      </a:r>
                      <a:r>
                        <a:rPr lang="pl-PL" sz="3200" b="1" dirty="0">
                          <a:solidFill>
                            <a:srgbClr val="0C306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pl-PL" sz="3200" dirty="0">
                        <a:solidFill>
                          <a:srgbClr val="0C306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7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wymiar etatu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 + 0,2 etatu </a:t>
                      </a: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każdych</a:t>
                      </a:r>
                      <a:b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3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3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uczniów</a:t>
                      </a:r>
                      <a:endParaRPr lang="pl-PL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060820" y="1759659"/>
            <a:ext cx="451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od IX 2022 roku </a:t>
            </a:r>
            <a:endParaRPr lang="pl-PL" sz="3600" b="1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60820" y="5411774"/>
            <a:ext cx="533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od IX 2024 roku 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3067" y="0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612571" y="0"/>
            <a:ext cx="15465879" cy="10287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pl-PL" sz="54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Współpraca międzyresortowa – zadania </a:t>
            </a:r>
          </a:p>
          <a:p>
            <a:pPr marL="4572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Pomoc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dla rodzin w okresie prenatalnym dziecka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Prowadzenie edukacyjnych badań przesiewowych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Prowadzenie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i koordynacja wczesnego wspomagania rozwoju dzieci i wsparcia rodzin 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/>
            </a:r>
            <a:b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</a:b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na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terenie powiatu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Wielospecjalistyczna ocena funkcjonalna na potrzeby kształcenia 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oraz docelowo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systemu orzekania o niepełnosprawności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Koordynatorzy rodzin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Pomoc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interwencyjno-terapeutyczna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Opracowywanie i monitorowanie realizacji międzysektorowych planów wsparcia dla dzieci, 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uczniów i rodzin</a:t>
            </a:r>
            <a:endParaRPr lang="pl-PL" sz="2800" dirty="0">
              <a:solidFill>
                <a:srgbClr val="00356C"/>
              </a:solidFill>
              <a:latin typeface="Lato" panose="020F0502020204030203" pitchFamily="34" charset="-18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Projektowanie ścieżki edukacyjnej 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uczniów</a:t>
            </a:r>
            <a:endParaRPr lang="pl-PL" sz="2800" dirty="0">
              <a:solidFill>
                <a:srgbClr val="00356C"/>
              </a:solidFill>
              <a:latin typeface="Lato" panose="020F0502020204030203" pitchFamily="34" charset="-18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Konsultacje i doradztwo w zakresie opieki, wychowania i kształcenia  dzieci i 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uczniów dla rodziców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i opiekunów 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oraz kadr przedszkoli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i szkół, instytucji opieki nad dziećmi do lat 3, asystentów rodziny i pracowników socjalnych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.</a:t>
            </a:r>
            <a:endParaRPr lang="pl-PL" sz="2800" dirty="0">
              <a:solidFill>
                <a:srgbClr val="00356C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529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66207" y="0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015574" y="0"/>
            <a:ext cx="15062876" cy="102997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pl-PL" sz="54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Działania – rok 2021</a:t>
            </a:r>
          </a:p>
          <a:p>
            <a:pPr marL="1143000" indent="-1143000">
              <a:buFont typeface="+mj-lt"/>
              <a:buAutoNum type="arabicPeriod"/>
            </a:pPr>
            <a:r>
              <a:rPr lang="pl-PL" sz="4000" dirty="0"/>
              <a:t>Pilotaż SCWEW </a:t>
            </a:r>
            <a:r>
              <a:rPr lang="pl-PL" sz="4000" dirty="0" smtClean="0"/>
              <a:t>(projekty grantowe POWER).</a:t>
            </a:r>
            <a:endParaRPr lang="pl-PL" sz="4000" dirty="0"/>
          </a:p>
          <a:p>
            <a:pPr marL="1143000" indent="-1143000">
              <a:buFont typeface="+mj-lt"/>
              <a:buAutoNum type="arabicPeriod"/>
            </a:pPr>
            <a:r>
              <a:rPr lang="pl-PL" sz="4000" dirty="0" smtClean="0"/>
              <a:t>Opracowanie </a:t>
            </a:r>
            <a:r>
              <a:rPr lang="pl-PL" sz="4000" dirty="0"/>
              <a:t>i pilotaż standardów WWR (</a:t>
            </a:r>
            <a:r>
              <a:rPr lang="pl-PL" sz="4000" dirty="0" smtClean="0"/>
              <a:t>APS na zlecenie MEiN). Narzędzia do badań przesiewowych małych dzieci.</a:t>
            </a:r>
            <a:endParaRPr lang="pl-PL" sz="4000" dirty="0"/>
          </a:p>
          <a:p>
            <a:pPr marL="1143000" indent="-1143000">
              <a:buFont typeface="+mj-lt"/>
              <a:buAutoNum type="arabicPeriod"/>
            </a:pPr>
            <a:r>
              <a:rPr lang="pl-PL" sz="4000" dirty="0"/>
              <a:t>Opracowanie </a:t>
            </a:r>
            <a:r>
              <a:rPr lang="pl-PL" sz="4000" dirty="0" smtClean="0"/>
              <a:t>standardów </a:t>
            </a:r>
            <a:r>
              <a:rPr lang="pl-PL" sz="4000" dirty="0"/>
              <a:t>oceny funkcjonowania </a:t>
            </a:r>
            <a:r>
              <a:rPr lang="pl-PL" sz="4000" dirty="0" smtClean="0"/>
              <a:t>psychospołecznego </a:t>
            </a:r>
            <a:r>
              <a:rPr lang="pl-PL" sz="4000" dirty="0"/>
              <a:t>(</a:t>
            </a:r>
            <a:r>
              <a:rPr lang="pl-PL" sz="4000" dirty="0" smtClean="0"/>
              <a:t>KUL na zlecenie MEiN). Poradnik metodyczny, szkolenia (2022)</a:t>
            </a:r>
            <a:endParaRPr lang="pl-PL" sz="4000" dirty="0"/>
          </a:p>
          <a:p>
            <a:pPr marL="1143000" indent="-1143000">
              <a:buFont typeface="+mj-lt"/>
              <a:buAutoNum type="arabicPeriod"/>
            </a:pPr>
            <a:r>
              <a:rPr lang="pl-PL" sz="4000" dirty="0" smtClean="0"/>
              <a:t>Materiały edukacyjne i ćwiczeniowe w wersji łatwej do czytania i zrozumienia (</a:t>
            </a:r>
            <a:r>
              <a:rPr lang="pl-PL" sz="4000" dirty="0"/>
              <a:t>PSONI): </a:t>
            </a:r>
            <a:r>
              <a:rPr lang="pl-PL" sz="4000" dirty="0">
                <a:hlinkClick r:id="rId3"/>
              </a:rPr>
              <a:t>https://</a:t>
            </a:r>
            <a:r>
              <a:rPr lang="pl-PL" sz="4000" dirty="0" smtClean="0">
                <a:hlinkClick r:id="rId3"/>
              </a:rPr>
              <a:t>zpe.gov.pl/a/materialy-latwe-do-czytania-i-zrozumienia/D1APaQCI5</a:t>
            </a:r>
            <a:r>
              <a:rPr lang="pl-PL" sz="4000" dirty="0" smtClean="0"/>
              <a:t> </a:t>
            </a:r>
          </a:p>
          <a:p>
            <a:pPr marL="1143000" indent="-1143000">
              <a:buFont typeface="+mj-lt"/>
              <a:buAutoNum type="arabicPeriod"/>
            </a:pPr>
            <a:r>
              <a:rPr lang="pl-PL" sz="4000" dirty="0" smtClean="0"/>
              <a:t>Rola </a:t>
            </a:r>
            <a:r>
              <a:rPr lang="pl-PL" sz="4000" dirty="0"/>
              <a:t>i zadania nauczyciela wspomagającego (</a:t>
            </a:r>
            <a:r>
              <a:rPr lang="pl-PL" sz="4000" dirty="0" smtClean="0"/>
              <a:t>UW na zlecenie MEiN). Poradnik metodyczny dla NW. </a:t>
            </a:r>
            <a:endParaRPr lang="pl-PL" sz="4000" dirty="0"/>
          </a:p>
          <a:p>
            <a:pPr marL="1143000" indent="-1143000">
              <a:buFont typeface="+mj-lt"/>
              <a:buAutoNum type="arabicPeriod"/>
            </a:pPr>
            <a:r>
              <a:rPr lang="pl-PL" sz="4000" dirty="0"/>
              <a:t>Poradniki metodyczne </a:t>
            </a:r>
            <a:r>
              <a:rPr lang="pl-PL" sz="4000" dirty="0" smtClean="0"/>
              <a:t>do edukacji włączającej (ORE).</a:t>
            </a:r>
            <a:endParaRPr lang="pl-PL" sz="4000" dirty="0"/>
          </a:p>
          <a:p>
            <a:pPr marL="1143000" indent="-1143000">
              <a:buFont typeface="+mj-lt"/>
              <a:buAutoNum type="arabicPeriod"/>
            </a:pPr>
            <a:r>
              <a:rPr lang="pl-PL" sz="4000" dirty="0"/>
              <a:t>Studia podyplomowe </a:t>
            </a:r>
            <a:r>
              <a:rPr lang="pl-PL" sz="4000" dirty="0" smtClean="0"/>
              <a:t>WWR</a:t>
            </a: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.</a:t>
            </a:r>
            <a:endParaRPr lang="pl-PL" sz="4000" dirty="0">
              <a:solidFill>
                <a:srgbClr val="00356C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999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66207" y="0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015574" y="0"/>
            <a:ext cx="15062876" cy="102997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pl-PL" sz="54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Działania – rok 2022</a:t>
            </a:r>
          </a:p>
          <a:p>
            <a:pPr marL="1143000" indent="-1143000">
              <a:buFont typeface="+mj-lt"/>
              <a:buAutoNum type="arabicPeriod"/>
            </a:pPr>
            <a:r>
              <a:rPr lang="pl-PL" sz="4000" dirty="0">
                <a:solidFill>
                  <a:srgbClr val="00356C"/>
                </a:solidFill>
                <a:latin typeface="Lato" panose="020F0502020204030203" pitchFamily="34" charset="-18"/>
              </a:rPr>
              <a:t>Szkolenia kadr (JST, dyrektorzy, nauczyciele, PPP, KO) (POWER</a:t>
            </a: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).</a:t>
            </a:r>
          </a:p>
          <a:p>
            <a:pPr marL="1143000" indent="-1143000">
              <a:buFont typeface="+mj-lt"/>
              <a:buAutoNum type="arabicPeriod"/>
            </a:pP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Pilotaż standardów oceny funkcjonowania psychospołecznego, poradnik metodyczny w zakresie standardów oceny funkcjonowania psychospołecznego, szkolenie dla PPP (KUL </a:t>
            </a:r>
            <a:r>
              <a:rPr lang="pl-PL" sz="4000" dirty="0">
                <a:solidFill>
                  <a:srgbClr val="00356C"/>
                </a:solidFill>
                <a:latin typeface="Lato" panose="020F0502020204030203" pitchFamily="34" charset="-18"/>
              </a:rPr>
              <a:t>na zlecenie </a:t>
            </a: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MEiN).</a:t>
            </a:r>
            <a:endParaRPr lang="pl-PL" sz="4000" dirty="0">
              <a:solidFill>
                <a:srgbClr val="00356C"/>
              </a:solidFill>
              <a:latin typeface="Lato" panose="020F0502020204030203" pitchFamily="34" charset="-18"/>
            </a:endParaRPr>
          </a:p>
          <a:p>
            <a:pPr marL="1143000" indent="-1143000">
              <a:buFont typeface="+mj-lt"/>
              <a:buAutoNum type="arabicPeriod"/>
            </a:pP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Szkolenia dla PPP i pilotaż </a:t>
            </a:r>
            <a:r>
              <a:rPr lang="pl-PL" sz="4000" dirty="0">
                <a:solidFill>
                  <a:srgbClr val="00356C"/>
                </a:solidFill>
                <a:latin typeface="Lato" panose="020F0502020204030203" pitchFamily="34" charset="-18"/>
              </a:rPr>
              <a:t>oceny funkcjonalnej (POWER</a:t>
            </a: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).</a:t>
            </a:r>
            <a:endParaRPr lang="pl-PL" sz="4000" dirty="0">
              <a:solidFill>
                <a:srgbClr val="00356C"/>
              </a:solidFill>
              <a:latin typeface="Lato" panose="020F0502020204030203" pitchFamily="34" charset="-18"/>
            </a:endParaRPr>
          </a:p>
          <a:p>
            <a:pPr marL="1143000" indent="-1143000">
              <a:buFont typeface="+mj-lt"/>
              <a:buAutoNum type="arabicPeriod"/>
            </a:pPr>
            <a:r>
              <a:rPr lang="pl-PL" sz="4000" dirty="0">
                <a:solidFill>
                  <a:srgbClr val="00356C"/>
                </a:solidFill>
                <a:latin typeface="Lato" panose="020F0502020204030203" pitchFamily="34" charset="-18"/>
              </a:rPr>
              <a:t>Udostępnienie narzędzi diagnostycznych (POWER)</a:t>
            </a:r>
          </a:p>
          <a:p>
            <a:pPr marL="1143000" indent="-1143000">
              <a:buFont typeface="+mj-lt"/>
              <a:buAutoNum type="arabicPeriod"/>
            </a:pPr>
            <a:r>
              <a:rPr lang="pl-PL" sz="4000" dirty="0">
                <a:solidFill>
                  <a:srgbClr val="00356C"/>
                </a:solidFill>
                <a:latin typeface="Lato" panose="020F0502020204030203" pitchFamily="34" charset="-18"/>
              </a:rPr>
              <a:t>Platforma I </a:t>
            </a: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etap.</a:t>
            </a:r>
            <a:endParaRPr lang="pl-PL" sz="4000" dirty="0">
              <a:solidFill>
                <a:srgbClr val="00356C"/>
              </a:solidFill>
              <a:latin typeface="Lato" panose="020F0502020204030203" pitchFamily="34" charset="-18"/>
            </a:endParaRPr>
          </a:p>
          <a:p>
            <a:pPr marL="1143000" indent="-1143000">
              <a:buFont typeface="+mj-lt"/>
              <a:buAutoNum type="arabicPeriod"/>
            </a:pPr>
            <a:r>
              <a:rPr lang="pl-PL" sz="4000" dirty="0">
                <a:solidFill>
                  <a:srgbClr val="00356C"/>
                </a:solidFill>
                <a:latin typeface="Lato" panose="020F0502020204030203" pitchFamily="34" charset="-18"/>
              </a:rPr>
              <a:t>Szkolenia kadr </a:t>
            </a: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WWR.</a:t>
            </a:r>
            <a:endParaRPr lang="pl-PL" sz="4000" dirty="0">
              <a:solidFill>
                <a:srgbClr val="00356C"/>
              </a:solidFill>
              <a:latin typeface="Lato" panose="020F0502020204030203" pitchFamily="34" charset="-18"/>
            </a:endParaRPr>
          </a:p>
          <a:p>
            <a:pPr marL="1143000" indent="-1143000">
              <a:buFont typeface="+mj-lt"/>
              <a:buAutoNum type="arabicPeriod"/>
            </a:pPr>
            <a:r>
              <a:rPr lang="pl-PL" sz="4000" dirty="0">
                <a:solidFill>
                  <a:srgbClr val="00356C"/>
                </a:solidFill>
                <a:latin typeface="Lato" panose="020F0502020204030203" pitchFamily="34" charset="-18"/>
              </a:rPr>
              <a:t>Model kształcenia uczniów z niepełnosprawnością intelektualną w stopniu głębokim (zlecenie MEiN)</a:t>
            </a:r>
          </a:p>
          <a:p>
            <a:pPr marL="1143000" indent="-1143000">
              <a:buFont typeface="+mj-lt"/>
              <a:buAutoNum type="arabicPeriod"/>
            </a:pP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Kształcenie nauczycieli do edukacji włączającej.</a:t>
            </a:r>
            <a:endParaRPr lang="pl-PL" sz="4400" dirty="0">
              <a:solidFill>
                <a:srgbClr val="00356C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42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66207" y="0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015574" y="0"/>
            <a:ext cx="15062876" cy="102997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pl-PL" sz="54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Projekt </a:t>
            </a:r>
            <a:r>
              <a:rPr lang="pl-PL" sz="5400" b="1" dirty="0" smtClean="0">
                <a:solidFill>
                  <a:srgbClr val="C00000"/>
                </a:solidFill>
                <a:latin typeface="Lato" panose="020F0502020204030203" pitchFamily="34" charset="-18"/>
              </a:rPr>
              <a:t>„</a:t>
            </a:r>
            <a:r>
              <a:rPr lang="pl-PL" sz="5400" b="1" dirty="0" smtClean="0">
                <a:solidFill>
                  <a:srgbClr val="C00000"/>
                </a:solidFill>
              </a:rPr>
              <a:t>Szkolenie </a:t>
            </a:r>
            <a:r>
              <a:rPr lang="pl-PL" sz="5400" b="1" dirty="0">
                <a:solidFill>
                  <a:srgbClr val="C00000"/>
                </a:solidFill>
              </a:rPr>
              <a:t>i doradztwo dla kadr systemu poradnictwa </a:t>
            </a:r>
            <a:r>
              <a:rPr lang="pl-PL" sz="5400" b="1" dirty="0" smtClean="0">
                <a:solidFill>
                  <a:srgbClr val="C00000"/>
                </a:solidFill>
              </a:rPr>
              <a:t>psychologiczno-pedagogicznego”</a:t>
            </a:r>
          </a:p>
          <a:p>
            <a:pPr marL="1143000" indent="-1143000">
              <a:buFont typeface="+mj-lt"/>
              <a:buAutoNum type="arabicPeriod"/>
            </a:pPr>
            <a:r>
              <a:rPr lang="pl-PL" sz="4400" dirty="0" smtClean="0">
                <a:solidFill>
                  <a:srgbClr val="00356C"/>
                </a:solidFill>
                <a:latin typeface="Lato" panose="020F0502020204030203" pitchFamily="34" charset="-18"/>
              </a:rPr>
              <a:t>Ogłoszenie konkursu – grudzień 2021 r.</a:t>
            </a:r>
          </a:p>
          <a:p>
            <a:pPr marL="1143000" indent="-1143000">
              <a:buFont typeface="+mj-lt"/>
              <a:buAutoNum type="arabicPeriod"/>
            </a:pPr>
            <a:r>
              <a:rPr lang="pl-PL" sz="4400" dirty="0" smtClean="0">
                <a:solidFill>
                  <a:srgbClr val="00356C"/>
                </a:solidFill>
                <a:latin typeface="Lato" panose="020F0502020204030203" pitchFamily="34" charset="-18"/>
              </a:rPr>
              <a:t>Realizacja 16 projektów grantowych – czerwiec 2022 r. – maj 2023 r.</a:t>
            </a:r>
          </a:p>
          <a:p>
            <a:pPr marL="1143000" indent="-1143000">
              <a:buFont typeface="+mj-lt"/>
              <a:buAutoNum type="arabicPeriod"/>
            </a:pPr>
            <a:r>
              <a:rPr lang="pl-PL" sz="4400" dirty="0" smtClean="0">
                <a:solidFill>
                  <a:srgbClr val="00356C"/>
                </a:solidFill>
                <a:latin typeface="Lato" panose="020F0502020204030203" pitchFamily="34" charset="-18"/>
              </a:rPr>
              <a:t>W ramach projektu: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smtClean="0">
                <a:solidFill>
                  <a:srgbClr val="00356C"/>
                </a:solidFill>
                <a:latin typeface="Lato" panose="020F0502020204030203" pitchFamily="34" charset="-18"/>
              </a:rPr>
              <a:t>szkolenia w zakresie oceny funkcjonalnej z wykorzystaniem nowych narzędzi diagnostycznych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>
                <a:solidFill>
                  <a:srgbClr val="00356C"/>
                </a:solidFill>
                <a:latin typeface="Lato" panose="020F0502020204030203" pitchFamily="34" charset="-18"/>
              </a:rPr>
              <a:t>p</a:t>
            </a:r>
            <a:r>
              <a:rPr lang="pl-PL" sz="4400" dirty="0" smtClean="0">
                <a:solidFill>
                  <a:srgbClr val="00356C"/>
                </a:solidFill>
                <a:latin typeface="Lato" panose="020F0502020204030203" pitchFamily="34" charset="-18"/>
              </a:rPr>
              <a:t>ilotaż oceny funkcjonalnej (800 uczniów)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smtClean="0">
                <a:solidFill>
                  <a:srgbClr val="00356C"/>
                </a:solidFill>
                <a:latin typeface="Lato" panose="020F0502020204030203" pitchFamily="34" charset="-18"/>
              </a:rPr>
              <a:t>wymiana doświadczeń.</a:t>
            </a:r>
          </a:p>
        </p:txBody>
      </p:sp>
    </p:spTree>
    <p:extLst>
      <p:ext uri="{BB962C8B-B14F-4D97-AF65-F5344CB8AC3E}">
        <p14:creationId xmlns:p14="http://schemas.microsoft.com/office/powerpoint/2010/main" val="24696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66207" y="0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015574" y="0"/>
            <a:ext cx="15062876" cy="102997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pl-PL" sz="54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Działania – rok 2023</a:t>
            </a:r>
          </a:p>
          <a:p>
            <a:pPr marL="1143000" indent="-1143000">
              <a:buFont typeface="+mj-lt"/>
              <a:buAutoNum type="arabicPeriod"/>
            </a:pPr>
            <a:r>
              <a:rPr lang="pl-PL" sz="4000" dirty="0">
                <a:solidFill>
                  <a:srgbClr val="00356C"/>
                </a:solidFill>
                <a:latin typeface="Lato" panose="020F0502020204030203" pitchFamily="34" charset="-18"/>
              </a:rPr>
              <a:t>Platforma II </a:t>
            </a: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etap.</a:t>
            </a:r>
            <a:endParaRPr lang="pl-PL" sz="4000" dirty="0">
              <a:solidFill>
                <a:srgbClr val="00356C"/>
              </a:solidFill>
              <a:latin typeface="Lato" panose="020F0502020204030203" pitchFamily="34" charset="-18"/>
            </a:endParaRPr>
          </a:p>
          <a:p>
            <a:pPr marL="1143000" indent="-1143000">
              <a:buFont typeface="+mj-lt"/>
              <a:buAutoNum type="arabicPeriod"/>
            </a:pPr>
            <a:r>
              <a:rPr lang="pl-PL" sz="4000" dirty="0">
                <a:solidFill>
                  <a:srgbClr val="00356C"/>
                </a:solidFill>
                <a:latin typeface="Lato" panose="020F0502020204030203" pitchFamily="34" charset="-18"/>
              </a:rPr>
              <a:t>Zakończenie projektów </a:t>
            </a: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POWER.</a:t>
            </a:r>
            <a:endParaRPr lang="pl-PL" sz="4000" dirty="0">
              <a:solidFill>
                <a:srgbClr val="00356C"/>
              </a:solidFill>
              <a:latin typeface="Lato" panose="020F0502020204030203" pitchFamily="34" charset="-18"/>
            </a:endParaRPr>
          </a:p>
          <a:p>
            <a:pPr marL="1143000" indent="-1143000">
              <a:buFont typeface="+mj-lt"/>
              <a:buAutoNum type="arabicPeriod"/>
            </a:pPr>
            <a:r>
              <a:rPr lang="pl-PL" sz="4000" dirty="0">
                <a:solidFill>
                  <a:srgbClr val="00356C"/>
                </a:solidFill>
                <a:latin typeface="Lato" panose="020F0502020204030203" pitchFamily="34" charset="-18"/>
              </a:rPr>
              <a:t>Projekty w nowej perspektywie UE (uzupełnienie narzędzi, system zapewniania jakości, tranzycja na rynek pracy, szkolenia i </a:t>
            </a: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doradztwo, </a:t>
            </a:r>
            <a:r>
              <a:rPr lang="pl-PL" sz="4000" dirty="0">
                <a:solidFill>
                  <a:srgbClr val="00356C"/>
                </a:solidFill>
                <a:latin typeface="Lato" panose="020F0502020204030203" pitchFamily="34" charset="-18"/>
              </a:rPr>
              <a:t>współpraca międzyresortowa</a:t>
            </a: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).</a:t>
            </a:r>
            <a:endParaRPr lang="pl-PL" sz="4000" dirty="0">
              <a:solidFill>
                <a:srgbClr val="00356C"/>
              </a:solidFill>
              <a:latin typeface="Lato" panose="020F0502020204030203" pitchFamily="34" charset="-18"/>
            </a:endParaRPr>
          </a:p>
          <a:p>
            <a:pPr marL="1143000" indent="-1143000">
              <a:buFont typeface="+mj-lt"/>
              <a:buAutoNum type="arabicPeriod"/>
            </a:pPr>
            <a:r>
              <a:rPr lang="pl-PL" sz="4000" dirty="0">
                <a:solidFill>
                  <a:srgbClr val="00356C"/>
                </a:solidFill>
                <a:latin typeface="Lato" panose="020F0502020204030203" pitchFamily="34" charset="-18"/>
              </a:rPr>
              <a:t>Projekty </a:t>
            </a:r>
            <a:r>
              <a:rPr lang="pl-PL" sz="4000" dirty="0" smtClean="0">
                <a:solidFill>
                  <a:srgbClr val="00356C"/>
                </a:solidFill>
                <a:latin typeface="Lato" panose="020F0502020204030203" pitchFamily="34" charset="-18"/>
              </a:rPr>
              <a:t>wdrożeniowe.</a:t>
            </a:r>
            <a:endParaRPr lang="pl-PL" sz="4000" dirty="0">
              <a:solidFill>
                <a:srgbClr val="00356C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305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" y="1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420" y="8516463"/>
            <a:ext cx="3459480" cy="1783237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3015574" y="2660258"/>
            <a:ext cx="15272426" cy="4966486"/>
            <a:chOff x="3015574" y="3035030"/>
            <a:chExt cx="15272426" cy="4966486"/>
          </a:xfrm>
        </p:grpSpPr>
        <p:sp>
          <p:nvSpPr>
            <p:cNvPr id="2" name="pole tekstowe 1"/>
            <p:cNvSpPr txBox="1"/>
            <p:nvPr/>
          </p:nvSpPr>
          <p:spPr>
            <a:xfrm>
              <a:off x="3015574" y="3035030"/>
              <a:ext cx="15272425" cy="115596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spcBef>
                  <a:spcPts val="3000"/>
                </a:spcBef>
              </a:pPr>
              <a:r>
                <a:rPr lang="pl-PL" sz="6000" b="1" dirty="0">
                  <a:solidFill>
                    <a:srgbClr val="CF1833"/>
                  </a:solidFill>
                  <a:latin typeface="Lato" panose="020F0502020204030203" pitchFamily="34" charset="-18"/>
                </a:rPr>
                <a:t>Kontakt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015574" y="4508252"/>
              <a:ext cx="15272426" cy="349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2400"/>
                </a:spcBef>
                <a:spcAft>
                  <a:spcPts val="600"/>
                </a:spcAft>
                <a:buClr>
                  <a:srgbClr val="00B0F0"/>
                </a:buClr>
                <a:defRPr/>
              </a:pPr>
              <a:r>
                <a:rPr lang="pl-PL" sz="4400" b="1" kern="0" dirty="0">
                  <a:solidFill>
                    <a:prstClr val="black"/>
                  </a:solidFill>
                  <a:latin typeface="Lato" panose="020F0502020204030203" pitchFamily="34" charset="-18"/>
                </a:rPr>
                <a:t>Departament Wychowania i Edukacji </a:t>
              </a:r>
              <a:r>
                <a:rPr lang="pl-PL" sz="4400" b="1" kern="0" dirty="0" smtClean="0">
                  <a:solidFill>
                    <a:prstClr val="black"/>
                  </a:solidFill>
                  <a:latin typeface="Lato" panose="020F0502020204030203" pitchFamily="34" charset="-18"/>
                </a:rPr>
                <a:t>Włączającej</a:t>
              </a:r>
              <a:endParaRPr lang="pl-PL" sz="4400" b="1" kern="0" dirty="0">
                <a:solidFill>
                  <a:prstClr val="black"/>
                </a:solidFill>
                <a:latin typeface="Lato" panose="020F0502020204030203" pitchFamily="34" charset="-18"/>
              </a:endParaRPr>
            </a:p>
            <a:p>
              <a:pPr lvl="0">
                <a:spcBef>
                  <a:spcPts val="2400"/>
                </a:spcBef>
                <a:spcAft>
                  <a:spcPts val="600"/>
                </a:spcAft>
                <a:buClr>
                  <a:srgbClr val="00B0F0"/>
                </a:buClr>
                <a:defRPr/>
              </a:pPr>
              <a:r>
                <a:rPr lang="pl-PL" sz="4400" kern="0" dirty="0">
                  <a:solidFill>
                    <a:prstClr val="black"/>
                  </a:solidFill>
                  <a:latin typeface="Lato" panose="020F0502020204030203" pitchFamily="34" charset="-18"/>
                </a:rPr>
                <a:t>Kontakt</a:t>
              </a:r>
              <a:r>
                <a:rPr lang="pl-PL" sz="4400" kern="0" dirty="0" smtClean="0">
                  <a:solidFill>
                    <a:prstClr val="black"/>
                  </a:solidFill>
                  <a:latin typeface="Lato" panose="020F0502020204030203" pitchFamily="34" charset="-18"/>
                </a:rPr>
                <a:t>:</a:t>
              </a:r>
              <a:endParaRPr lang="pl-PL" sz="4400" kern="0" dirty="0">
                <a:solidFill>
                  <a:prstClr val="black"/>
                </a:solidFill>
                <a:latin typeface="Lato" panose="020F0502020204030203" pitchFamily="34" charset="-18"/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Clr>
                  <a:srgbClr val="00B0F0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4400" kern="0" dirty="0">
                  <a:solidFill>
                    <a:prstClr val="black"/>
                  </a:solidFill>
                  <a:latin typeface="Lato" panose="020F0502020204030203" pitchFamily="34" charset="-18"/>
                </a:rPr>
                <a:t>s</a:t>
              </a:r>
              <a:r>
                <a:rPr lang="pl-PL" sz="4400" kern="0" dirty="0" smtClean="0">
                  <a:solidFill>
                    <a:prstClr val="black"/>
                  </a:solidFill>
                  <a:latin typeface="Lato" panose="020F0502020204030203" pitchFamily="34" charset="-18"/>
                </a:rPr>
                <a:t>ekretariat.dwew@mein.gov.pl</a:t>
              </a:r>
              <a:endParaRPr lang="pl-PL" sz="4400" kern="0" dirty="0">
                <a:solidFill>
                  <a:prstClr val="black"/>
                </a:solidFill>
                <a:latin typeface="Lato" panose="020F0502020204030203" pitchFamily="34" charset="-18"/>
              </a:endParaRPr>
            </a:p>
            <a:p>
              <a:pPr marL="571500" lvl="0" indent="-571500">
                <a:spcBef>
                  <a:spcPts val="600"/>
                </a:spcBef>
                <a:spcAft>
                  <a:spcPts val="600"/>
                </a:spcAft>
                <a:buClr>
                  <a:srgbClr val="00B0F0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4400" kern="0" dirty="0">
                  <a:solidFill>
                    <a:prstClr val="black"/>
                  </a:solidFill>
                  <a:latin typeface="Lato" panose="020F0502020204030203" pitchFamily="34" charset="-18"/>
                </a:rPr>
                <a:t>e</a:t>
              </a:r>
              <a:r>
                <a:rPr lang="pl-PL" sz="4400" kern="0" dirty="0" smtClean="0">
                  <a:solidFill>
                    <a:prstClr val="black"/>
                  </a:solidFill>
                  <a:latin typeface="Lato" panose="020F0502020204030203" pitchFamily="34" charset="-18"/>
                </a:rPr>
                <a:t>lzbieta.neroj@mein.gov.pl </a:t>
              </a:r>
              <a:endParaRPr lang="pl-PL" sz="4400" kern="0" dirty="0">
                <a:solidFill>
                  <a:prstClr val="black"/>
                </a:solidFill>
                <a:latin typeface="Lato" panose="020F0502020204030203" pitchFamily="34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5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" y="1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015575" y="0"/>
            <a:ext cx="11386226" cy="2362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3000"/>
              </a:spcBef>
            </a:pPr>
            <a:r>
              <a:rPr lang="pl-PL" sz="60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Cele zmian</a:t>
            </a:r>
            <a:endParaRPr lang="pl-PL" sz="6000" b="1" dirty="0">
              <a:solidFill>
                <a:srgbClr val="CF1833"/>
              </a:solidFill>
              <a:latin typeface="Lato" panose="020F0502020204030203" pitchFamily="34" charset="-18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646220796"/>
              </p:ext>
            </p:extLst>
          </p:nvPr>
        </p:nvGraphicFramePr>
        <p:xfrm>
          <a:off x="9888456" y="1429882"/>
          <a:ext cx="10616430" cy="70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Symbol zastępczy zawartości 2"/>
          <p:cNvSpPr txBox="1">
            <a:spLocks/>
          </p:cNvSpPr>
          <p:nvPr/>
        </p:nvSpPr>
        <p:spPr>
          <a:xfrm>
            <a:off x="3297654" y="4451275"/>
            <a:ext cx="9484896" cy="5132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360000">
              <a:lnSpc>
                <a:spcPct val="110000"/>
              </a:lnSpc>
              <a:buClr>
                <a:srgbClr val="76B531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prstClr val="black"/>
                </a:solidFill>
                <a:latin typeface="Lato" panose="020F0502020204030203" pitchFamily="34" charset="-18"/>
              </a:rPr>
              <a:t>utrzymanie wszystkich obecnych form </a:t>
            </a: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>kształcenia</a:t>
            </a:r>
            <a:r>
              <a:rPr lang="pl-PL" sz="2400" u="sng" dirty="0" smtClean="0">
                <a:solidFill>
                  <a:prstClr val="black"/>
                </a:solidFill>
                <a:latin typeface="Lato" panose="020F0502020204030203" pitchFamily="34" charset="-18"/>
              </a:rPr>
              <a:t> </a:t>
            </a: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/>
            </a:r>
            <a:b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</a:b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>i </a:t>
            </a:r>
            <a:r>
              <a:rPr lang="pl-PL" sz="2400" dirty="0">
                <a:solidFill>
                  <a:prstClr val="black"/>
                </a:solidFill>
                <a:latin typeface="Lato" panose="020F0502020204030203" pitchFamily="34" charset="-18"/>
              </a:rPr>
              <a:t>decyzyjności </a:t>
            </a: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>rodziców</a:t>
            </a:r>
          </a:p>
          <a:p>
            <a:pPr marL="360000" lvl="0" indent="-360000">
              <a:lnSpc>
                <a:spcPct val="110000"/>
              </a:lnSpc>
              <a:buClr>
                <a:srgbClr val="76B531"/>
              </a:buClr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>wzmocnienie profilaktyki i dostępu do pomocy w szkole</a:t>
            </a:r>
          </a:p>
          <a:p>
            <a:pPr marL="360000" lvl="0" indent="-360000">
              <a:lnSpc>
                <a:spcPct val="110000"/>
              </a:lnSpc>
              <a:buClr>
                <a:srgbClr val="76B531"/>
              </a:buClr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>trafniejsza ocena potrzeb i bardziej efektywne wsparcie </a:t>
            </a:r>
          </a:p>
          <a:p>
            <a:pPr marL="360000" lvl="0" indent="-360000">
              <a:lnSpc>
                <a:spcPct val="110000"/>
              </a:lnSpc>
              <a:buClr>
                <a:srgbClr val="76B531"/>
              </a:buClr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>szkoły lepiej przygotowane do pracy ze zróżnicowanymi </a:t>
            </a:r>
            <a:b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</a:b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>zespołami klasowymi </a:t>
            </a:r>
          </a:p>
          <a:p>
            <a:pPr marL="360000" lvl="0" indent="-360000">
              <a:lnSpc>
                <a:spcPct val="110000"/>
              </a:lnSpc>
              <a:buClr>
                <a:srgbClr val="76B531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prstClr val="black"/>
                </a:solidFill>
                <a:latin typeface="Lato" panose="020F0502020204030203" pitchFamily="34" charset="-18"/>
              </a:rPr>
              <a:t>z</a:t>
            </a: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>apewnienie warunków do rozwoju osobowego każdego ucznia</a:t>
            </a:r>
          </a:p>
          <a:p>
            <a:pPr marL="360000" lvl="0" indent="-360000">
              <a:lnSpc>
                <a:spcPct val="110000"/>
              </a:lnSpc>
              <a:buClr>
                <a:srgbClr val="76B531"/>
              </a:buClr>
              <a:buFont typeface="Wingdings" panose="05000000000000000000" pitchFamily="2" charset="2"/>
              <a:buChar char="§"/>
            </a:pP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>absolwenci </a:t>
            </a:r>
            <a:r>
              <a:rPr lang="pl-PL" sz="2400" dirty="0">
                <a:solidFill>
                  <a:prstClr val="black"/>
                </a:solidFill>
                <a:latin typeface="Lato" panose="020F0502020204030203" pitchFamily="34" charset="-18"/>
              </a:rPr>
              <a:t>wszystkich szkół lepiej przygotowani do wejścia </a:t>
            </a: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/>
            </a:r>
            <a:b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</a:b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>na </a:t>
            </a:r>
            <a:r>
              <a:rPr lang="pl-PL" sz="2400" dirty="0">
                <a:solidFill>
                  <a:prstClr val="black"/>
                </a:solidFill>
                <a:latin typeface="Lato" panose="020F0502020204030203" pitchFamily="34" charset="-18"/>
              </a:rPr>
              <a:t>rynek pracy oraz </a:t>
            </a: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>samodzielności </a:t>
            </a:r>
            <a:r>
              <a:rPr lang="pl-PL" sz="2400" dirty="0">
                <a:solidFill>
                  <a:prstClr val="black"/>
                </a:solidFill>
                <a:latin typeface="Lato" panose="020F0502020204030203" pitchFamily="34" charset="-18"/>
              </a:rPr>
              <a:t>w życiu </a:t>
            </a:r>
            <a:r>
              <a:rPr lang="pl-PL" sz="2400" dirty="0" smtClean="0">
                <a:solidFill>
                  <a:prstClr val="black"/>
                </a:solidFill>
                <a:latin typeface="Lato" panose="020F0502020204030203" pitchFamily="34" charset="-18"/>
              </a:rPr>
              <a:t>dorosłym</a:t>
            </a:r>
            <a:endParaRPr lang="pl-PL" sz="2400" dirty="0">
              <a:solidFill>
                <a:prstClr val="black"/>
              </a:solidFill>
              <a:latin typeface="Lato" panose="020F0502020204030203" pitchFamily="34" charset="-18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3148924" y="2313693"/>
            <a:ext cx="8379996" cy="1371600"/>
          </a:xfrm>
          <a:prstGeom prst="rect">
            <a:avLst/>
          </a:prstGeom>
          <a:gradFill flip="none" rotWithShape="1">
            <a:gsLst>
              <a:gs pos="0">
                <a:srgbClr val="76B531"/>
              </a:gs>
              <a:gs pos="100000">
                <a:srgbClr val="4F7921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1778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-18"/>
              </a:rPr>
              <a:t>DOSTĘPNA WCZESNA EDUKACJA I OPIEKA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1778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-18"/>
              </a:rPr>
              <a:t>DOSTĘPNA SZKOŁA</a:t>
            </a:r>
            <a:r>
              <a:rPr kumimoji="0" lang="pl-PL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1778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-18"/>
              </a:rPr>
              <a:t> </a:t>
            </a:r>
            <a:r>
              <a:rPr lang="pl-PL" sz="2800" b="1" kern="0" dirty="0" smtClean="0">
                <a:solidFill>
                  <a:schemeClr val="bg1"/>
                </a:solidFill>
                <a:effectLst>
                  <a:outerShdw blurRad="1778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DLA KAŻDEGO UCZNIA</a:t>
            </a:r>
            <a:endParaRPr kumimoji="0" lang="pl-PL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1778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626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" y="1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015574" y="0"/>
            <a:ext cx="15272425" cy="2362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3000"/>
              </a:spcBef>
            </a:pPr>
            <a:r>
              <a:rPr lang="pl-PL" sz="48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Osiąganie celów – perspektywa krótko-</a:t>
            </a:r>
            <a:br>
              <a:rPr lang="pl-PL" sz="4800" b="1" dirty="0" smtClean="0">
                <a:solidFill>
                  <a:srgbClr val="CF1833"/>
                </a:solidFill>
                <a:latin typeface="Lato" panose="020F0502020204030203" pitchFamily="34" charset="-18"/>
              </a:rPr>
            </a:br>
            <a:r>
              <a:rPr lang="pl-PL" sz="48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i długoterminowa</a:t>
            </a:r>
            <a:endParaRPr lang="pl-PL" sz="4800" b="1" dirty="0">
              <a:solidFill>
                <a:srgbClr val="CF1833"/>
              </a:solidFill>
              <a:latin typeface="Lato" panose="020F0502020204030203" pitchFamily="34" charset="-18"/>
            </a:endParaRPr>
          </a:p>
        </p:txBody>
      </p:sp>
      <p:graphicFrame>
        <p:nvGraphicFramePr>
          <p:cNvPr id="21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558778"/>
              </p:ext>
            </p:extLst>
          </p:nvPr>
        </p:nvGraphicFramePr>
        <p:xfrm>
          <a:off x="429935" y="2527300"/>
          <a:ext cx="16956365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7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2700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743200" y="0"/>
            <a:ext cx="15849600" cy="109156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pl-PL" sz="60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Główne obszary zmian legislacyjnych </a:t>
            </a:r>
            <a:endParaRPr lang="pl-PL" sz="2800" dirty="0" smtClean="0">
              <a:solidFill>
                <a:srgbClr val="00356C"/>
              </a:solidFill>
              <a:latin typeface="Lato" panose="020F0502020204030203" pitchFamily="34" charset="-18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zintegrowany system wczesnego wspomagania i wsparcia rodziny (WWR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) 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podejście oparte na projektowaniu uniwersalnym i zdefiniowanie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racjonalnych 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usprawnień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w 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edukacji (KON)</a:t>
            </a:r>
            <a:endParaRPr lang="pl-PL" sz="2800" dirty="0">
              <a:solidFill>
                <a:srgbClr val="00356C"/>
              </a:solidFill>
              <a:latin typeface="Lato" panose="020F0502020204030203" pitchFamily="34" charset="-18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w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zmocnienie profilaktyki i promocja zdrowia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ocena funkcjonalna (przedszkole/szkoła, poradnia p-p): działania </a:t>
            </a:r>
            <a:r>
              <a:rPr lang="pl-PL" sz="2800" dirty="0" err="1" smtClean="0">
                <a:solidFill>
                  <a:srgbClr val="00356C"/>
                </a:solidFill>
                <a:latin typeface="Lato" panose="020F0502020204030203" pitchFamily="34" charset="-18"/>
              </a:rPr>
              <a:t>diagnost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. i </a:t>
            </a:r>
            <a:r>
              <a:rPr lang="pl-PL" sz="2800" dirty="0" err="1" smtClean="0">
                <a:solidFill>
                  <a:srgbClr val="00356C"/>
                </a:solidFill>
                <a:latin typeface="Lato" panose="020F0502020204030203" pitchFamily="34" charset="-18"/>
              </a:rPr>
              <a:t>postdiagnost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nowe instrumenty wsparcia – indywidualny plan edukacyjny, asystent dziecka/ucznia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określenie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standardu zatrudnienia specjalistów w przedszkolach i szkołach 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z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miany w finansowaniu: wprowadzenie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puli godzin do dyspozycji szkoły na realizację wsparcia 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na podstawie OF przeprowadzonej w szkole, dodatkowe środki na wsparcie dla uczniów na podstawie OF dokonanej poza szkołą, zwiększenie środków na PPP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wykorzystanie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zasobów szkół i placówek specjalnych 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(SCWEW) – dodatkowe zadania ośrodków 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w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spółpraca międzyresortowa</a:t>
            </a:r>
            <a:endParaRPr lang="pl-PL" sz="2800" dirty="0">
              <a:solidFill>
                <a:srgbClr val="00356C"/>
              </a:solidFill>
              <a:latin typeface="Lato" panose="020F0502020204030203" pitchFamily="34" charset="-18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przygotowanie </a:t>
            </a:r>
            <a:r>
              <a:rPr lang="pl-PL" sz="2800" dirty="0">
                <a:solidFill>
                  <a:srgbClr val="00356C"/>
                </a:solidFill>
                <a:latin typeface="Lato" panose="020F0502020204030203" pitchFamily="34" charset="-18"/>
              </a:rPr>
              <a:t>kadr i zapewnienie dostępu do zasobów </a:t>
            </a:r>
            <a:r>
              <a:rPr lang="pl-PL" sz="2800" dirty="0" smtClean="0">
                <a:solidFill>
                  <a:srgbClr val="00356C"/>
                </a:solidFill>
                <a:latin typeface="Lato" panose="020F0502020204030203" pitchFamily="34" charset="-18"/>
              </a:rPr>
              <a:t>metodycznych, w tym superwizje </a:t>
            </a:r>
            <a:endParaRPr lang="pl-PL" sz="2800" dirty="0">
              <a:solidFill>
                <a:srgbClr val="00356C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251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2700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743200" y="0"/>
            <a:ext cx="15849600" cy="153488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pl-PL" sz="60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Ocena funkcjonalna jako proces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37109"/>
            <a:ext cx="14929027" cy="68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2700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743200" y="0"/>
            <a:ext cx="15849600" cy="153488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pl-PL" sz="60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Ocena potrzeb, zasobów, barier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40" y="1861457"/>
            <a:ext cx="15085762" cy="78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5E6E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2700"/>
            <a:ext cx="2159540" cy="10287000"/>
          </a:xfrm>
          <a:prstGeom prst="rect">
            <a:avLst/>
          </a:prstGeom>
          <a:gradFill>
            <a:gsLst>
              <a:gs pos="0">
                <a:srgbClr val="121F36"/>
              </a:gs>
              <a:gs pos="100000">
                <a:srgbClr val="00356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743200" y="0"/>
            <a:ext cx="15849600" cy="153488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pl-PL" sz="60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Standardy oceny funkcjonalnej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743200" y="1892696"/>
            <a:ext cx="15773400" cy="6527007"/>
          </a:xfrm>
        </p:spPr>
        <p:txBody>
          <a:bodyPr>
            <a:noAutofit/>
          </a:bodyPr>
          <a:lstStyle/>
          <a:p>
            <a:r>
              <a:rPr lang="pl-PL" sz="4000" dirty="0" smtClean="0"/>
              <a:t>Standardy wczesnego wspomagania rozwoju dziecka i wsparcia rodziny (WWR)</a:t>
            </a:r>
          </a:p>
          <a:p>
            <a:r>
              <a:rPr lang="pl-PL" sz="4000" dirty="0" smtClean="0"/>
              <a:t>Standardy </a:t>
            </a:r>
            <a:r>
              <a:rPr lang="pl-PL" sz="4000" dirty="0"/>
              <a:t>oceny funkcjonowania psychospołecznego dzieci i uczniów </a:t>
            </a:r>
            <a:br>
              <a:rPr lang="pl-PL" sz="4000" dirty="0"/>
            </a:br>
            <a:r>
              <a:rPr lang="pl-PL" sz="4000" dirty="0" smtClean="0"/>
              <a:t>oraz </a:t>
            </a:r>
            <a:r>
              <a:rPr lang="pl-PL" sz="4000" dirty="0"/>
              <a:t>planowania wsparcia edukacyjno-specjalistycznego w przypadku występowania trudności rozwojowych lub trudności w uczeniu się uwarunkowanych występowaniem: specyficznych zaburzeń uczenia się, zaburzeń rozwoju mowy i języka, zaburzeń rozwoju intelektualnego, dysfunkcji wzroku lub słuchu, autystycznego spektrum zaburzeń oraz zaburzeń zachowania i </a:t>
            </a:r>
            <a:r>
              <a:rPr lang="pl-PL" sz="4000" dirty="0" smtClean="0"/>
              <a:t>emocji</a:t>
            </a:r>
          </a:p>
          <a:p>
            <a:r>
              <a:rPr lang="pl-PL" sz="4000" dirty="0" smtClean="0"/>
              <a:t>Standardy pracy terapeutycznej</a:t>
            </a:r>
          </a:p>
          <a:p>
            <a:r>
              <a:rPr lang="pl-PL" sz="4000" dirty="0" smtClean="0"/>
              <a:t>Dookreślenie wymagań kwalifikacyjnych dla specjalistów w oświacie (nauczyciele i nie nauczyciele) – psychoterapia we współpracy </a:t>
            </a:r>
            <a:br>
              <a:rPr lang="pl-PL" sz="4000" dirty="0" smtClean="0"/>
            </a:br>
            <a:r>
              <a:rPr lang="pl-PL" sz="4000" dirty="0" smtClean="0"/>
              <a:t>z MZ. 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8503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1714500"/>
            <a:ext cx="18287999" cy="8585199"/>
          </a:xfrm>
          <a:prstGeom prst="rect">
            <a:avLst/>
          </a:prstGeom>
          <a:gradFill flip="none" rotWithShape="1">
            <a:gsLst>
              <a:gs pos="100000">
                <a:srgbClr val="121F36"/>
              </a:gs>
              <a:gs pos="0">
                <a:srgbClr val="00356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420" y="-34369"/>
            <a:ext cx="3459480" cy="178323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48873" y="34370"/>
            <a:ext cx="15272425" cy="171449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ts val="3000"/>
              </a:spcBef>
            </a:pPr>
            <a:r>
              <a:rPr lang="pl-PL" sz="6000" b="1" dirty="0">
                <a:solidFill>
                  <a:srgbClr val="CF1833"/>
                </a:solidFill>
                <a:latin typeface="Lato" panose="020F0502020204030203" pitchFamily="34" charset="-18"/>
              </a:rPr>
              <a:t>Finansowanie</a:t>
            </a:r>
          </a:p>
        </p:txBody>
      </p:sp>
      <p:graphicFrame>
        <p:nvGraphicFramePr>
          <p:cNvPr id="12" name="Symbol zastępczy zawartości 4"/>
          <p:cNvGraphicFramePr>
            <a:graphicFrameLocks/>
          </p:cNvGraphicFramePr>
          <p:nvPr>
            <p:extLst/>
          </p:nvPr>
        </p:nvGraphicFramePr>
        <p:xfrm>
          <a:off x="1206228" y="3035899"/>
          <a:ext cx="15875542" cy="594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75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1714500"/>
            <a:ext cx="18287999" cy="8585199"/>
          </a:xfrm>
          <a:prstGeom prst="rect">
            <a:avLst/>
          </a:prstGeom>
          <a:gradFill flip="none" rotWithShape="1">
            <a:gsLst>
              <a:gs pos="100000">
                <a:srgbClr val="121F36"/>
              </a:gs>
              <a:gs pos="0">
                <a:srgbClr val="00356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060820" y="34370"/>
            <a:ext cx="16166361" cy="171449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3000"/>
              </a:spcBef>
            </a:pPr>
            <a:r>
              <a:rPr lang="pl-PL" sz="5400" b="1" dirty="0">
                <a:solidFill>
                  <a:srgbClr val="CF1833"/>
                </a:solidFill>
                <a:latin typeface="Lato" panose="020F0502020204030203" pitchFamily="34" charset="-18"/>
              </a:rPr>
              <a:t>Standardy specjalistów </a:t>
            </a:r>
            <a:r>
              <a:rPr lang="pl-PL" sz="5400" b="1" dirty="0" smtClean="0">
                <a:solidFill>
                  <a:srgbClr val="CF1833"/>
                </a:solidFill>
                <a:latin typeface="Lato" panose="020F0502020204030203" pitchFamily="34" charset="-18"/>
              </a:rPr>
              <a:t>w </a:t>
            </a:r>
            <a:r>
              <a:rPr lang="pl-PL" sz="5400" b="1" dirty="0">
                <a:solidFill>
                  <a:srgbClr val="CF1833"/>
                </a:solidFill>
                <a:latin typeface="Lato" panose="020F0502020204030203" pitchFamily="34" charset="-18"/>
              </a:rPr>
              <a:t>przedszkolach i szkołach</a:t>
            </a:r>
          </a:p>
        </p:txBody>
      </p:sp>
      <p:sp>
        <p:nvSpPr>
          <p:cNvPr id="8" name="Symbol zastępczy zawartości 6"/>
          <p:cNvSpPr txBox="1">
            <a:spLocks/>
          </p:cNvSpPr>
          <p:nvPr/>
        </p:nvSpPr>
        <p:spPr>
          <a:xfrm>
            <a:off x="1060820" y="3428998"/>
            <a:ext cx="7921221" cy="4953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-18"/>
              </a:rPr>
              <a:t>Wzrost liczby etatów specjalistów </a:t>
            </a:r>
            <a:br>
              <a:rPr lang="pl-PL" dirty="0" smtClean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-18"/>
              </a:rPr>
              <a:t>o 143% - z 21 tys. do 51 tys. etatów.</a:t>
            </a:r>
          </a:p>
          <a:p>
            <a:pPr algn="l">
              <a:lnSpc>
                <a:spcPct val="100000"/>
              </a:lnSpc>
            </a:pP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-18"/>
              </a:rPr>
              <a:t>Wzrost środków na wsparcie edukacyjno-specjalistyczne. </a:t>
            </a:r>
          </a:p>
          <a:p>
            <a:pPr algn="l">
              <a:lnSpc>
                <a:spcPct val="100000"/>
              </a:lnSpc>
            </a:pP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-18"/>
              </a:rPr>
              <a:t>Obowiązek zatrudnienia psychologa </a:t>
            </a:r>
            <a:br>
              <a:rPr lang="pl-PL" dirty="0" smtClean="0">
                <a:solidFill>
                  <a:schemeClr val="bg1"/>
                </a:solidFill>
                <a:latin typeface="Lato" panose="020F0502020204030203" pitchFamily="34" charset="-18"/>
              </a:rPr>
            </a:br>
            <a:r>
              <a:rPr lang="pl-PL" dirty="0" smtClean="0">
                <a:solidFill>
                  <a:schemeClr val="bg1"/>
                </a:solidFill>
                <a:latin typeface="Lato" panose="020F0502020204030203" pitchFamily="34" charset="-18"/>
              </a:rPr>
              <a:t>i pedagoga specjalnego, a w przedszkolu i szkole podstawowej także logopedy. </a:t>
            </a:r>
            <a:endParaRPr lang="pl-PL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10" name="Obraz 9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3308006"/>
            <a:ext cx="9220199" cy="5458723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3973141" y="7886151"/>
            <a:ext cx="1676400" cy="777321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2024</a:t>
            </a:r>
            <a:endParaRPr lang="pl-PL" sz="3600" dirty="0"/>
          </a:p>
        </p:txBody>
      </p:sp>
      <p:sp>
        <p:nvSpPr>
          <p:cNvPr id="9" name="Prostokąt 8"/>
          <p:cNvSpPr/>
          <p:nvPr/>
        </p:nvSpPr>
        <p:spPr>
          <a:xfrm>
            <a:off x="11868150" y="7497490"/>
            <a:ext cx="1924049" cy="777321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2022/23</a:t>
            </a:r>
            <a:endParaRPr lang="pl-PL" sz="3600" dirty="0"/>
          </a:p>
        </p:txBody>
      </p:sp>
      <p:sp>
        <p:nvSpPr>
          <p:cNvPr id="12" name="Prostokąt 11"/>
          <p:cNvSpPr/>
          <p:nvPr/>
        </p:nvSpPr>
        <p:spPr>
          <a:xfrm>
            <a:off x="10042861" y="7287940"/>
            <a:ext cx="1676400" cy="777321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2021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859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5574</TotalTime>
  <Words>644</Words>
  <Application>Microsoft Office PowerPoint</Application>
  <PresentationFormat>Niestandardowy</PresentationFormat>
  <Paragraphs>136</Paragraphs>
  <Slides>16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 Light</vt:lpstr>
      <vt:lpstr>Lato</vt:lpstr>
      <vt:lpstr>Calibri</vt:lpstr>
      <vt:lpstr>Wingdings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Czartoszewski Michał</dc:creator>
  <cp:lastModifiedBy>Neroj Elżbieta</cp:lastModifiedBy>
  <cp:revision>376</cp:revision>
  <dcterms:created xsi:type="dcterms:W3CDTF">2021-01-11T08:00:30Z</dcterms:created>
  <dcterms:modified xsi:type="dcterms:W3CDTF">2021-09-29T08:10:06Z</dcterms:modified>
</cp:coreProperties>
</file>