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8" r:id="rId2"/>
    <p:sldId id="391" r:id="rId3"/>
    <p:sldId id="408" r:id="rId4"/>
    <p:sldId id="403" r:id="rId5"/>
    <p:sldId id="405" r:id="rId6"/>
    <p:sldId id="406" r:id="rId7"/>
    <p:sldId id="407" r:id="rId8"/>
    <p:sldId id="410" r:id="rId9"/>
    <p:sldId id="411" r:id="rId10"/>
    <p:sldId id="404" r:id="rId11"/>
    <p:sldId id="409" r:id="rId12"/>
    <p:sldId id="434" r:id="rId13"/>
    <p:sldId id="259" r:id="rId14"/>
    <p:sldId id="260" r:id="rId15"/>
    <p:sldId id="261" r:id="rId16"/>
    <p:sldId id="262" r:id="rId17"/>
    <p:sldId id="263" r:id="rId18"/>
    <p:sldId id="433" r:id="rId19"/>
    <p:sldId id="435" r:id="rId20"/>
    <p:sldId id="436" r:id="rId21"/>
    <p:sldId id="437" r:id="rId22"/>
    <p:sldId id="412" r:id="rId23"/>
    <p:sldId id="413" r:id="rId24"/>
    <p:sldId id="414" r:id="rId25"/>
    <p:sldId id="415" r:id="rId26"/>
    <p:sldId id="416" r:id="rId27"/>
    <p:sldId id="417" r:id="rId28"/>
    <p:sldId id="418" r:id="rId29"/>
    <p:sldId id="400" r:id="rId30"/>
    <p:sldId id="419" r:id="rId31"/>
    <p:sldId id="396" r:id="rId32"/>
    <p:sldId id="397" r:id="rId33"/>
    <p:sldId id="398" r:id="rId34"/>
    <p:sldId id="264" r:id="rId35"/>
    <p:sldId id="432" r:id="rId36"/>
    <p:sldId id="399" r:id="rId37"/>
    <p:sldId id="420" r:id="rId38"/>
    <p:sldId id="421" r:id="rId39"/>
    <p:sldId id="423" r:id="rId40"/>
    <p:sldId id="424" r:id="rId41"/>
    <p:sldId id="425" r:id="rId42"/>
    <p:sldId id="426" r:id="rId43"/>
    <p:sldId id="427" r:id="rId44"/>
    <p:sldId id="430" r:id="rId45"/>
    <p:sldId id="439" r:id="rId46"/>
    <p:sldId id="431" r:id="rId47"/>
    <p:sldId id="428" r:id="rId48"/>
  </p:sldIdLst>
  <p:sldSz cx="9144000" cy="6858000" type="screen4x3"/>
  <p:notesSz cx="6888163" cy="1002188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82"/>
    <a:srgbClr val="004D74"/>
    <a:srgbClr val="FB493B"/>
    <a:srgbClr val="720A02"/>
    <a:srgbClr val="FF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60"/>
  </p:normalViewPr>
  <p:slideViewPr>
    <p:cSldViewPr>
      <p:cViewPr>
        <p:scale>
          <a:sx n="80" d="100"/>
          <a:sy n="80" d="100"/>
        </p:scale>
        <p:origin x="132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wnloads\2019-02-10%20-%202%20formy%20informacji%20ca&#322;o&#347;&#263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onitoring_raport%20ko&#324;cowy\2019-01-21%20obszary%20najlepsze%20i%20najgorsz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'[2019-02-10 - 2 formy informacji całość.xlsx]Arkusz3'!$B$1</c:f>
              <c:strCache>
                <c:ptCount val="1"/>
                <c:pt idx="0">
                  <c:v>ministerstwa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D3E-430A-9DE6-782A9D39AB2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D3E-430A-9DE6-782A9D39AB2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D3E-430A-9DE6-782A9D39AB2D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A58369-2040-4650-AE1D-2788ED54337A}" type="VALUE">
                      <a:rPr lang="en-US" b="1">
                        <a:solidFill>
                          <a:srgbClr val="FF0000"/>
                        </a:solidFill>
                      </a:rPr>
                      <a:pPr>
                        <a:defRPr sz="1600" b="1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pl-PL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D3E-430A-9DE6-782A9D39AB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'[2019-02-10 - 2 formy informacji całość.xlsx]Arkusz3'!$A$2:$A$8</c:f>
              <c:strCache>
                <c:ptCount val="7"/>
                <c:pt idx="0">
                  <c:v>Architektoniczne dostosowanie budynków</c:v>
                </c:pt>
                <c:pt idx="1">
                  <c:v>Dostosowanie form informacji do potrzeb osób niepełnosprawnych</c:v>
                </c:pt>
                <c:pt idx="2">
                  <c:v>Działania na rzecz zatrudnienia osób niepełnosprawnych w instytucji</c:v>
                </c:pt>
                <c:pt idx="3">
                  <c:v>Działania informacyjne ukierunkowane na zwalczanie stereotypów, podnoszenie świadomości dotyczącej praw i godności osób niepełnosprawnych oraz promocji zatrudnienia osób niepełnosprawnych</c:v>
                </c:pt>
                <c:pt idx="4">
                  <c:v>Konsultacje społeczne w instytucji</c:v>
                </c:pt>
                <c:pt idx="5">
                  <c:v>Kompetencje pracowników instytucji</c:v>
                </c:pt>
                <c:pt idx="6">
                  <c:v>Wypełnianie obowiązków ogólnych wynikających z Konwencji</c:v>
                </c:pt>
              </c:strCache>
            </c:strRef>
          </c:cat>
          <c:val>
            <c:numRef>
              <c:f>'[2019-02-10 - 2 formy informacji całość.xlsx]Arkusz3'!$B$2:$B$8</c:f>
              <c:numCache>
                <c:formatCode>General</c:formatCode>
                <c:ptCount val="7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10</c:v>
                </c:pt>
                <c:pt idx="4">
                  <c:v>13</c:v>
                </c:pt>
                <c:pt idx="5">
                  <c:v>17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AE-4595-A020-019A90DAE2FA}"/>
            </c:ext>
          </c:extLst>
        </c:ser>
        <c:ser>
          <c:idx val="1"/>
          <c:order val="1"/>
          <c:tx>
            <c:strRef>
              <c:f>'[2019-02-10 - 2 formy informacji całość.xlsx]Arkusz3'!$C$1</c:f>
              <c:strCache>
                <c:ptCount val="1"/>
                <c:pt idx="0">
                  <c:v>pozostałe instytucje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D3E-430A-9DE6-782A9D39AB2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4E98FD-D6B8-4EEF-A4D5-2B8F55F7C365}" type="VALUE">
                      <a:rPr lang="en-US" b="1">
                        <a:solidFill>
                          <a:srgbClr val="FF0000"/>
                        </a:solidFill>
                      </a:rPr>
                      <a:pPr>
                        <a:defRPr sz="16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[WARTOŚĆ]</a:t>
                    </a:fld>
                    <a:endParaRPr lang="pl-PL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D3E-430A-9DE6-782A9D39AB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'[2019-02-10 - 2 formy informacji całość.xlsx]Arkusz3'!$A$2:$A$8</c:f>
              <c:strCache>
                <c:ptCount val="7"/>
                <c:pt idx="0">
                  <c:v>Architektoniczne dostosowanie budynków</c:v>
                </c:pt>
                <c:pt idx="1">
                  <c:v>Dostosowanie form informacji do potrzeb osób niepełnosprawnych</c:v>
                </c:pt>
                <c:pt idx="2">
                  <c:v>Działania na rzecz zatrudnienia osób niepełnosprawnych w instytucji</c:v>
                </c:pt>
                <c:pt idx="3">
                  <c:v>Działania informacyjne ukierunkowane na zwalczanie stereotypów, podnoszenie świadomości dotyczącej praw i godności osób niepełnosprawnych oraz promocji zatrudnienia osób niepełnosprawnych</c:v>
                </c:pt>
                <c:pt idx="4">
                  <c:v>Konsultacje społeczne w instytucji</c:v>
                </c:pt>
                <c:pt idx="5">
                  <c:v>Kompetencje pracowników instytucji</c:v>
                </c:pt>
                <c:pt idx="6">
                  <c:v>Wypełnianie obowiązków ogólnych wynikających z Konwencji</c:v>
                </c:pt>
              </c:strCache>
            </c:strRef>
          </c:cat>
          <c:val>
            <c:numRef>
              <c:f>'[2019-02-10 - 2 formy informacji całość.xlsx]Arkusz3'!$C$2:$C$8</c:f>
              <c:numCache>
                <c:formatCode>General</c:formatCode>
                <c:ptCount val="7"/>
                <c:pt idx="0">
                  <c:v>34</c:v>
                </c:pt>
                <c:pt idx="1">
                  <c:v>34</c:v>
                </c:pt>
                <c:pt idx="2">
                  <c:v>17</c:v>
                </c:pt>
                <c:pt idx="3">
                  <c:v>24</c:v>
                </c:pt>
                <c:pt idx="4">
                  <c:v>24</c:v>
                </c:pt>
                <c:pt idx="5">
                  <c:v>32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AE-4595-A020-019A90DAE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1308096"/>
        <c:axId val="261305352"/>
      </c:barChart>
      <c:catAx>
        <c:axId val="261308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61305352"/>
        <c:crosses val="autoZero"/>
        <c:auto val="1"/>
        <c:lblAlgn val="ctr"/>
        <c:lblOffset val="100"/>
        <c:noMultiLvlLbl val="0"/>
      </c:catAx>
      <c:valAx>
        <c:axId val="261305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61308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1319744072784731"/>
          <c:y val="0"/>
          <c:w val="0.55642222781689221"/>
          <c:h val="0.848445523082049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5B9BD5">
                <a:lumMod val="40000"/>
                <a:lumOff val="60000"/>
              </a:srgbClr>
            </a:solidFill>
            <a:ln w="12700">
              <a:solidFill>
                <a:srgbClr val="002060"/>
              </a:solidFill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C00000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71AF-444D-8D79-F50B1D95EB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wykresy!$A$27:$A$32</c:f>
              <c:strCache>
                <c:ptCount val="6"/>
                <c:pt idx="0">
                  <c:v>Ogólne trudności w znalezieniu pracowników</c:v>
                </c:pt>
                <c:pt idx="1">
                  <c:v>Zabytkowy budynek</c:v>
                </c:pt>
                <c:pt idx="2">
                  <c:v>Brak procedur</c:v>
                </c:pt>
                <c:pt idx="3">
                  <c:v>Wynajmowane biura (najem)</c:v>
                </c:pt>
                <c:pt idx="4">
                  <c:v>Brak stosowania dobrych praktyk</c:v>
                </c:pt>
                <c:pt idx="5">
                  <c:v>Brak świadomości.</c:v>
                </c:pt>
              </c:strCache>
            </c:strRef>
          </c:cat>
          <c:val>
            <c:numRef>
              <c:f>wykresy!$C$27:$C$32</c:f>
              <c:numCache>
                <c:formatCode>0%</c:formatCode>
                <c:ptCount val="6"/>
                <c:pt idx="0">
                  <c:v>2.2556390977443611E-2</c:v>
                </c:pt>
                <c:pt idx="1">
                  <c:v>3.0075187969924849E-2</c:v>
                </c:pt>
                <c:pt idx="2">
                  <c:v>3.0075187969924849E-2</c:v>
                </c:pt>
                <c:pt idx="3">
                  <c:v>3.7593984962406013E-2</c:v>
                </c:pt>
                <c:pt idx="4">
                  <c:v>0.21804511278195501</c:v>
                </c:pt>
                <c:pt idx="5">
                  <c:v>0.66165413533834638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35-4107-94F0-E3809DBC02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345840440"/>
        <c:axId val="345837304"/>
      </c:barChart>
      <c:valAx>
        <c:axId val="3458373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345840440"/>
        <c:crosses val="autoZero"/>
        <c:crossBetween val="between"/>
      </c:valAx>
      <c:catAx>
        <c:axId val="345840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3458373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/>
      </a:pPr>
      <a:endParaRPr lang="pl-P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6B86A1E-1970-4AEF-B8C8-F94C155B6D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78C3E5D-B62B-403D-82E6-53CCF061DC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2B52FC5D-5143-4269-B95C-2D85D16B5274}" type="datetimeFigureOut">
              <a:rPr lang="pl-PL" smtClean="0"/>
              <a:t>09.05.2019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8B319D7-C28C-48B0-8DAF-F2D5F91C5B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4D25390-E7A3-4C3A-8023-0B1212747E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66D9B960-A223-4932-B5B2-6E3E05552E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38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FFCFED0F-0205-4200-A6E3-5FC02F5815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AD28024-D420-4202-9650-64073AC026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A6B4F9F6-6D0C-414F-BFB3-A069F4C06673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9721259E-5029-4991-8934-485ECC5217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25" tIns="48312" rIns="96625" bIns="4831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7F60E01F-F538-4B1C-99DB-74F7C00F8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6872D0-57C4-4075-85C3-2CC2793D55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F764E2-AE9A-4B1D-BC91-ACBFB15A2B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A2E6477C-DB68-4971-BB5A-B8D9BB62B08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05902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>
            <a:extLst>
              <a:ext uri="{FF2B5EF4-FFF2-40B4-BE49-F238E27FC236}">
                <a16:creationId xmlns:a16="http://schemas.microsoft.com/office/drawing/2014/main" id="{F4B4888F-52CF-44DE-A5ED-072135C317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>
            <a:extLst>
              <a:ext uri="{FF2B5EF4-FFF2-40B4-BE49-F238E27FC236}">
                <a16:creationId xmlns:a16="http://schemas.microsoft.com/office/drawing/2014/main" id="{515E464D-8139-48DE-9D8E-D97781143C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41988" name="Symbol zastępczy numeru slajdu 3">
            <a:extLst>
              <a:ext uri="{FF2B5EF4-FFF2-40B4-BE49-F238E27FC236}">
                <a16:creationId xmlns:a16="http://schemas.microsoft.com/office/drawing/2014/main" id="{E83D416D-48AC-42CC-81BF-FE51D2CB8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5075" indent="-3019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808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931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4055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717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0301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424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654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C33BBA-4E48-4246-B415-25F906C3C3C1}" type="slidenum">
              <a:rPr lang="pl-PL" altLang="pl-PL">
                <a:latin typeface="Calibri" panose="020F0502020204030204" pitchFamily="34" charset="0"/>
              </a:rPr>
              <a:pPr eaLnBrk="1" hangingPunct="1"/>
              <a:t>1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/>
          <a:p>
            <a:r>
              <a:rPr lang="pl-PL" altLang="pl-PL">
                <a:ea typeface="ＭＳ Ｐゴシック"/>
                <a:cs typeface="Calibri"/>
              </a:rPr>
              <a:t>1.</a:t>
            </a:r>
            <a:r>
              <a:rPr lang="pl-PL">
                <a:ea typeface="ＭＳ Ｐゴシック"/>
              </a:rPr>
              <a:t>  Monitoringi miały za zadanie określić zgodność serwisów z Rozporządzeniem Rady Ministrów z dnia 12 kwietnia 2012 r. w sprawie Krajowych Ram Interoperacyjności, minimalnych wymagań dla rejestrów publicznych i wymiany informacji w postaci elektronicznej oraz minimalnych wymagań dla systemów teleinformatycznych (często w uproszczeniu nazywane rozporządzeniem KRI). W badaniu wykorzystano listę kontrolną kryteriów sukcesu standardu WCAG 2.0 do której odnosili się eksperci. W trakcie analizy badano po kilka podstron danego serwisu, tj. stronę główną, kontakt, aktualności, wyszukiwarkę i wybraną losową podstronę serwisu. Na końcową ocenę miała wpływ liczba niespełnionych kryteriów sukcesu WCAG 2.0 (czyli błędów). (kontrast, kolorystyka, test w postaci grafik, </a:t>
            </a:r>
            <a:r>
              <a:rPr lang="pl-PL" err="1">
                <a:ea typeface="ＭＳ Ｐゴシック"/>
              </a:rPr>
              <a:t>audiodeksrypcja</a:t>
            </a:r>
            <a:r>
              <a:rPr lang="pl-PL">
                <a:ea typeface="ＭＳ Ｐゴシック"/>
              </a:rPr>
              <a:t>, poziom A i poziom AA). Badano kilka podstron. </a:t>
            </a:r>
            <a:endParaRPr lang="pl-PL">
              <a:ea typeface="ＭＳ Ｐゴシック" panose="020B0600070205080204" pitchFamily="34" charset="-128"/>
              <a:cs typeface="Calibri"/>
            </a:endParaRPr>
          </a:p>
          <a:p>
            <a:r>
              <a:rPr lang="pl-PL">
                <a:ea typeface="ＭＳ Ｐゴシック"/>
              </a:rPr>
              <a:t>Najczęściej występujące błędy na monitorowanych w ramach projektu stronach to:         </a:t>
            </a:r>
            <a:endParaRPr lang="pl-PL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Brak tekstów alternatywnych opisujących zdjęcia i grafiki. </a:t>
            </a:r>
            <a:endParaRPr lang="pl-PL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Brak napisów rozszerzonych i/lub </a:t>
            </a:r>
            <a:r>
              <a:rPr lang="pl-PL" err="1">
                <a:ea typeface="ＭＳ Ｐゴシック"/>
              </a:rPr>
              <a:t>audiodeskrypcji</a:t>
            </a:r>
            <a:r>
              <a:rPr lang="pl-PL">
                <a:ea typeface="ＭＳ Ｐゴシック"/>
              </a:rPr>
              <a:t> na filmach zamieszczanych w serwisach. </a:t>
            </a:r>
            <a:endParaRPr lang="pl-PL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Nieprawidłowy kontrast tekstu względem tła na którym się znajduje. </a:t>
            </a:r>
            <a:endParaRPr lang="pl-PL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Występowanie tekstu w formie grafiki, bardzo często spotykane w formie skanu dokumentów. </a:t>
            </a:r>
            <a:endParaRPr lang="pl-PL">
              <a:cs typeface="Calibri"/>
            </a:endParaRPr>
          </a:p>
          <a:p>
            <a:pPr>
              <a:buFont typeface="Arial"/>
              <a:buChar char="•"/>
            </a:pPr>
            <a:r>
              <a:rPr lang="pl-PL">
                <a:ea typeface="ＭＳ Ｐゴシック"/>
              </a:rPr>
              <a:t>Błędy w walidacji HTML/CSS badanych stron. </a:t>
            </a:r>
            <a:endParaRPr lang="pl-PL">
              <a:cs typeface="Calibri"/>
            </a:endParaRPr>
          </a:p>
          <a:p>
            <a:r>
              <a:rPr lang="pl-PL" altLang="pl-PL">
                <a:ea typeface="ＭＳ Ｐゴシック"/>
                <a:cs typeface="Calibri"/>
              </a:rPr>
              <a:t>2.? Serwisy badane w 2017 i 2018 – zmienione obecnie, przykłady MF, </a:t>
            </a:r>
            <a:r>
              <a:rPr lang="pl-PL" altLang="pl-PL" err="1">
                <a:ea typeface="ＭＳ Ｐゴシック"/>
                <a:cs typeface="Calibri"/>
              </a:rPr>
              <a:t>MIiR</a:t>
            </a:r>
            <a:r>
              <a:rPr lang="pl-PL" altLang="pl-PL">
                <a:ea typeface="ＭＳ Ｐゴシック"/>
                <a:cs typeface="Calibri"/>
              </a:rPr>
              <a:t>, MR?, polityka dostępności prezesa UKE</a:t>
            </a:r>
          </a:p>
          <a:p>
            <a:r>
              <a:rPr lang="pl-PL" altLang="pl-PL">
                <a:ea typeface="ＭＳ Ｐゴシック"/>
                <a:cs typeface="Calibri"/>
              </a:rPr>
              <a:t>3.wnioski - szkolenia dla redaktorów stron i </a:t>
            </a:r>
            <a:r>
              <a:rPr lang="pl-PL" altLang="pl-PL" err="1">
                <a:ea typeface="ＭＳ Ｐゴシック"/>
                <a:cs typeface="Calibri"/>
              </a:rPr>
              <a:t>webmastrerów</a:t>
            </a:r>
            <a:r>
              <a:rPr lang="pl-PL" altLang="pl-PL">
                <a:ea typeface="ＭＳ Ｐゴシック"/>
                <a:cs typeface="Calibri"/>
              </a:rPr>
              <a:t>,</a:t>
            </a:r>
            <a:r>
              <a:rPr lang="pl-PL">
                <a:ea typeface="ＭＳ Ｐゴシック"/>
              </a:rPr>
              <a:t> regularne audytowanie, wpisywanie w zamówienia publiczne dostępności materiałów i stron internetowych, programy wewnętrzne dostępne. </a:t>
            </a:r>
            <a:endParaRPr lang="pl-PL"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31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915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>
                <a:ea typeface="ＭＳ Ｐゴシック"/>
                <a:cs typeface="Calibri"/>
              </a:rPr>
              <a:t>1. Dwa </a:t>
            </a:r>
            <a:r>
              <a:rPr lang="pl-PL" altLang="pl-PL">
                <a:ea typeface="ＭＳ Ｐゴシック"/>
              </a:rPr>
              <a:t>obszary, dostępność architektoniczna, dostępność form informacji, tajemniczy klient, konsultacje społeczne- formie FGI. </a:t>
            </a:r>
            <a:r>
              <a:rPr lang="pl-PL">
                <a:ea typeface="ＭＳ Ｐゴシック"/>
              </a:rPr>
              <a:t>Dostosowanie form informacji do potrzeb osób niepełnosprawnych oraz Architektoniczne dostosowanie budynków, gdzie zarówno wszystkie monitorowane ministerstwa jak i pozostałe instytucje otrzymały rekomendacje (PJM, test łatwy do czytania i zrozumienia, język prosty, dostępność formularzy, dokumentacji na stronie . </a:t>
            </a:r>
            <a:endParaRPr lang="pl-PL" err="1"/>
          </a:p>
          <a:p>
            <a:r>
              <a:rPr lang="pl-PL" altLang="pl-PL">
                <a:ea typeface="ＭＳ Ｐゴシック"/>
                <a:cs typeface="Calibri"/>
              </a:rPr>
              <a:t>2. UKE- rozporządzenia prezesa, ZUS –standardy obsługi klienta, </a:t>
            </a:r>
            <a:r>
              <a:rPr lang="pl-PL" altLang="pl-PL" err="1">
                <a:ea typeface="ＭＳ Ｐゴシック"/>
                <a:cs typeface="Calibri"/>
              </a:rPr>
              <a:t>MIiR</a:t>
            </a:r>
            <a:r>
              <a:rPr lang="pl-PL" altLang="pl-PL">
                <a:ea typeface="ＭＳ Ｐゴシック"/>
                <a:cs typeface="Calibri"/>
              </a:rPr>
              <a:t>, GIS.</a:t>
            </a:r>
            <a:endParaRPr lang="pl-PL" altLang="pl-PL">
              <a:ea typeface="ＭＳ Ｐゴシック" panose="020B0600070205080204" pitchFamily="34" charset="-128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 altLang="pl-PL">
                <a:ea typeface="ＭＳ Ｐゴシック"/>
                <a:cs typeface="Calibri"/>
              </a:rPr>
              <a:t>Wnioski rekomendacje- </a:t>
            </a:r>
            <a:r>
              <a:rPr lang="pl-PL">
                <a:ea typeface="ＭＳ Ｐゴシック"/>
              </a:rPr>
              <a:t>W obszarze „Dostosowanie form informacji do potrzeb osób z niepełnosprawnościami” jako przyczyna występowania najczęściej pojawia się „brak świadomości”, bo aż w 62,5% przypadków, pozostałe wskazania to: brak dobrych praktyk 37,5%. Wprowadzić procedurę udostępniania informacji na życzenie w alfabecie Braille'a, w PJM, druku powiększonym, w tekście łatwym do czytania zrozumienia. Szkolenia cykliczne dla kadry obsługującej klientów zewnętrznych, zadbanie o szkolenie ochrony. Biletomaty. Szkolenia jednostek podległych. </a:t>
            </a:r>
            <a:endParaRPr lang="pl-PL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pl-PL">
              <a:cs typeface="Calibri"/>
            </a:endParaRPr>
          </a:p>
          <a:p>
            <a:endParaRPr lang="pl-PL"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32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67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pl-PL" altLang="pl-PL">
                <a:ea typeface="ＭＳ Ｐゴシック"/>
                <a:cs typeface="Calibri"/>
              </a:rPr>
              <a:t>1. </a:t>
            </a:r>
            <a:r>
              <a:rPr lang="pl-PL">
                <a:ea typeface="ＭＳ Ｐゴシック"/>
              </a:rPr>
              <a:t>W obszarze „Kompetencje pracowników Instytucji”, jako przyczyna występowania najczęściej pojawia się „brak świadomości”, to aż 84% wskazań, dodatkowo: brak dobrych praktyk, ale też niedostrzeganie potrzeby realizacji działań w badanym obszarze. Zespoły monitoringowe wskazały, że pracownicy badanych instytucji nie byli szkoleni z zakresu niepełnosprawności, zdarzało się, że w instytucjach były osoby szkolone w tej tematyce, niemniej były to jednostkowe przypadki. Również w planach szkoleń badanych instytucji trudno znaleźć szkolenia z tematyki niepełnosprawności jako takiej, ale także w zakresie obsługi klienta z niepełnosprawnością czy zatrudniania osób z niepełnosprawnościami. W zakresie najlepiej ocenianych obszarów wyodrębniono cztery najczęściej powtarzające się: Kompetencje pracowników Instytucji. W obszarze „Kompetencje pracowników Instytucji ” zespoły monitoringowe wskazały na działania podejmowane przez instytucje, wśród których są:</a:t>
            </a:r>
            <a:endParaRPr lang="pl-PL" altLang="pl-PL">
              <a:ea typeface="ＭＳ Ｐゴシック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szkolenia z zakresu dot. niepełnosprawności,</a:t>
            </a:r>
            <a:endParaRPr lang="pl-PL">
              <a:ea typeface="ＭＳ Ｐゴシック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szkolenia z pracy z klientem Głuchym,</a:t>
            </a:r>
            <a:endParaRPr lang="pl-PL">
              <a:ea typeface="ＭＳ Ｐゴシック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udział w konferencjach i sympozjach tematycznych.</a:t>
            </a:r>
            <a:endParaRPr lang="pl-PL">
              <a:ea typeface="ＭＳ Ｐゴシック"/>
              <a:cs typeface="Calibri"/>
            </a:endParaRPr>
          </a:p>
          <a:p>
            <a:endParaRPr lang="pl-PL">
              <a:ea typeface="ＭＳ Ｐゴシック"/>
              <a:cs typeface="Calibri"/>
            </a:endParaRPr>
          </a:p>
          <a:p>
            <a:r>
              <a:rPr lang="pl-PL">
                <a:ea typeface="ＭＳ Ｐゴシック"/>
                <a:cs typeface="Calibri"/>
              </a:rPr>
              <a:t>2. Dobre praktyki – szkolenie MF, </a:t>
            </a:r>
            <a:r>
              <a:rPr lang="pl-PL" err="1">
                <a:ea typeface="ＭＳ Ｐゴシック"/>
                <a:cs typeface="Calibri"/>
              </a:rPr>
              <a:t>MIiR</a:t>
            </a:r>
            <a:r>
              <a:rPr lang="pl-PL">
                <a:ea typeface="ＭＳ Ｐゴシック"/>
                <a:cs typeface="Calibri"/>
              </a:rPr>
              <a:t>, GKP</a:t>
            </a:r>
            <a:endParaRPr lang="pl-PL">
              <a:ea typeface="ＭＳ Ｐゴシック" panose="020B0600070205080204" pitchFamily="34" charset="-128"/>
              <a:cs typeface="Calibri"/>
            </a:endParaRPr>
          </a:p>
          <a:p>
            <a:r>
              <a:rPr lang="pl-PL">
                <a:ea typeface="ＭＳ Ｐゴシック"/>
                <a:cs typeface="Calibri"/>
              </a:rPr>
              <a:t>3. </a:t>
            </a:r>
            <a:r>
              <a:rPr lang="pl-PL">
                <a:ea typeface="ＭＳ Ｐゴシック"/>
              </a:rPr>
              <a:t>Prowadzić regularne szkolenia dla pracowników podnoszące ich kompetencje w zakresie kontaktów </a:t>
            </a:r>
            <a:br>
              <a:rPr lang="pl-PL">
                <a:cs typeface="+mn-lt"/>
              </a:rPr>
            </a:br>
            <a:r>
              <a:rPr lang="pl-PL">
                <a:ea typeface="ＭＳ Ｐゴシック"/>
              </a:rPr>
              <a:t>z osobami z niepełnosprawnością oraz tworzeniem treści dla nich dostępnych. Uwzględnienie tematyki niepełnosprawności w rocznych planach szkoleń. Obsługi osób z różnymi niepełnosprawnościami, szkolenia dla redaktorów strony, szkolenia świadomościowe. </a:t>
            </a:r>
            <a:endParaRPr lang="pl-PL">
              <a:ea typeface="ＭＳ Ｐゴシック" panose="020B0600070205080204" pitchFamily="34" charset="-128"/>
            </a:endParaRPr>
          </a:p>
          <a:p>
            <a:pPr marL="171450" indent="-171450">
              <a:buFont typeface="Arial"/>
              <a:buChar char="•"/>
            </a:pPr>
            <a:r>
              <a:rPr lang="pl-PL">
                <a:ea typeface="ＭＳ Ｐゴシック"/>
              </a:rPr>
              <a:t>Prowadzić regularne szkolenia dla pracowników podnoszące ich kompetencje w zakresie kontaktów </a:t>
            </a:r>
            <a:br>
              <a:rPr lang="pl-PL">
                <a:cs typeface="+mn-lt"/>
              </a:rPr>
            </a:br>
            <a:r>
              <a:rPr lang="pl-PL">
                <a:ea typeface="ＭＳ Ｐゴシック"/>
              </a:rPr>
              <a:t>z osobami z niepełnosprawnością oraz tworzeniem treści dla nich dostępnych. Należy prowadzić badanie personelu w zakresie potrzeb szkoleniowych związanych z tematyką osób </a:t>
            </a:r>
            <a:br>
              <a:rPr lang="pl-PL">
                <a:cs typeface="+mn-lt"/>
              </a:rPr>
            </a:br>
            <a:r>
              <a:rPr lang="pl-PL">
                <a:ea typeface="ＭＳ Ｐゴシック"/>
              </a:rPr>
              <a:t>z niepełnosprawnościami. Przynajmniej raz do roku należy zwrócić się do pracowników z pytaniem, czy widzą potrzebę przeprowadzenia szkoleń z zakresu tematyki osób z niepełnosprawnościami. </a:t>
            </a:r>
            <a:endParaRPr lang="pl-PL"/>
          </a:p>
          <a:p>
            <a:endParaRPr lang="pl-PL">
              <a:cs typeface="Calibri"/>
            </a:endParaRPr>
          </a:p>
          <a:p>
            <a:endParaRPr lang="pl-PL" altLang="pl-PL"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33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58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dirty="0"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44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83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dirty="0"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45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137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>
            <a:extLst>
              <a:ext uri="{FF2B5EF4-FFF2-40B4-BE49-F238E27FC236}">
                <a16:creationId xmlns:a16="http://schemas.microsoft.com/office/drawing/2014/main" id="{F4B4888F-52CF-44DE-A5ED-072135C317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>
            <a:extLst>
              <a:ext uri="{FF2B5EF4-FFF2-40B4-BE49-F238E27FC236}">
                <a16:creationId xmlns:a16="http://schemas.microsoft.com/office/drawing/2014/main" id="{515E464D-8139-48DE-9D8E-D97781143C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41988" name="Symbol zastępczy numeru slajdu 3">
            <a:extLst>
              <a:ext uri="{FF2B5EF4-FFF2-40B4-BE49-F238E27FC236}">
                <a16:creationId xmlns:a16="http://schemas.microsoft.com/office/drawing/2014/main" id="{E83D416D-48AC-42CC-81BF-FE51D2CB8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5075" indent="-3019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808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931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4055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717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0301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424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654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C33BBA-4E48-4246-B415-25F906C3C3C1}" type="slidenum">
              <a:rPr lang="pl-PL" altLang="pl-PL">
                <a:latin typeface="Calibri" panose="020F0502020204030204" pitchFamily="34" charset="0"/>
              </a:rPr>
              <a:pPr eaLnBrk="1" hangingPunct="1"/>
              <a:t>46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44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>
            <a:extLst>
              <a:ext uri="{FF2B5EF4-FFF2-40B4-BE49-F238E27FC236}">
                <a16:creationId xmlns:a16="http://schemas.microsoft.com/office/drawing/2014/main" id="{F4B4888F-52CF-44DE-A5ED-072135C317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>
            <a:extLst>
              <a:ext uri="{FF2B5EF4-FFF2-40B4-BE49-F238E27FC236}">
                <a16:creationId xmlns:a16="http://schemas.microsoft.com/office/drawing/2014/main" id="{515E464D-8139-48DE-9D8E-D97781143C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41988" name="Symbol zastępczy numeru slajdu 3">
            <a:extLst>
              <a:ext uri="{FF2B5EF4-FFF2-40B4-BE49-F238E27FC236}">
                <a16:creationId xmlns:a16="http://schemas.microsoft.com/office/drawing/2014/main" id="{E83D416D-48AC-42CC-81BF-FE51D2CB8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5075" indent="-3019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808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931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4055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717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0301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424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654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C33BBA-4E48-4246-B415-25F906C3C3C1}" type="slidenum">
              <a:rPr lang="pl-PL" altLang="pl-PL">
                <a:latin typeface="Calibri" panose="020F0502020204030204" pitchFamily="34" charset="0"/>
              </a:rPr>
              <a:pPr eaLnBrk="1" hangingPunct="1"/>
              <a:t>47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484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2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9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>
            <a:extLst>
              <a:ext uri="{FF2B5EF4-FFF2-40B4-BE49-F238E27FC236}">
                <a16:creationId xmlns:a16="http://schemas.microsoft.com/office/drawing/2014/main" id="{F4B4888F-52CF-44DE-A5ED-072135C317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>
            <a:extLst>
              <a:ext uri="{FF2B5EF4-FFF2-40B4-BE49-F238E27FC236}">
                <a16:creationId xmlns:a16="http://schemas.microsoft.com/office/drawing/2014/main" id="{515E464D-8139-48DE-9D8E-D97781143C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41988" name="Symbol zastępczy numeru slajdu 3">
            <a:extLst>
              <a:ext uri="{FF2B5EF4-FFF2-40B4-BE49-F238E27FC236}">
                <a16:creationId xmlns:a16="http://schemas.microsoft.com/office/drawing/2014/main" id="{E83D416D-48AC-42CC-81BF-FE51D2CB8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5075" indent="-3019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808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931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4055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717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0301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424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654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C33BBA-4E48-4246-B415-25F906C3C3C1}" type="slidenum">
              <a:rPr lang="pl-PL" altLang="pl-PL">
                <a:latin typeface="Calibri" panose="020F0502020204030204" pitchFamily="34" charset="0"/>
              </a:rPr>
              <a:pPr eaLnBrk="1" hangingPunct="1"/>
              <a:t>12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09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Tytuł: liczba instytucji, które otrzymały rekomendacje w danym obszarze — opis: Architektoniczne dostosowanie budynków</a:t>
            </a:r>
          </a:p>
          <a:p>
            <a:r>
              <a:rPr lang="pl-PL" dirty="0"/>
              <a:t>M=17; PI=34</a:t>
            </a:r>
          </a:p>
          <a:p>
            <a:r>
              <a:rPr lang="pl-PL" dirty="0"/>
              <a:t>Dostosowanie form informacji do potrzeb osób niepełnosprawnych</a:t>
            </a:r>
          </a:p>
          <a:p>
            <a:r>
              <a:rPr lang="pl-PL" dirty="0"/>
              <a:t>M=17; PI=34</a:t>
            </a:r>
          </a:p>
          <a:p>
            <a:r>
              <a:rPr lang="pl-PL" dirty="0"/>
              <a:t>Działania na rzecz zatrudnienia osób niepełnosprawnych w instytucji </a:t>
            </a:r>
          </a:p>
          <a:p>
            <a:r>
              <a:rPr lang="pl-PL" dirty="0"/>
              <a:t>M=17; PI=17</a:t>
            </a:r>
          </a:p>
          <a:p>
            <a:r>
              <a:rPr lang="pl-PL" dirty="0"/>
              <a:t>Działania informacyjne ukierunkowane na zwalczanie stereotypów, podnoszenie świadomości dotyczącej praw i godności osób niepełnosprawnych oraz promocji zatrudnienia osób niepełnosprawnych </a:t>
            </a:r>
          </a:p>
          <a:p>
            <a:r>
              <a:rPr lang="pl-PL" dirty="0"/>
              <a:t>M=10; PI=24</a:t>
            </a:r>
          </a:p>
          <a:p>
            <a:r>
              <a:rPr lang="pl-PL" dirty="0"/>
              <a:t>Konsultacje społeczne w instytucji </a:t>
            </a:r>
          </a:p>
          <a:p>
            <a:r>
              <a:rPr lang="pl-PL" dirty="0"/>
              <a:t>M=13; PI=24</a:t>
            </a:r>
          </a:p>
          <a:p>
            <a:r>
              <a:rPr lang="pl-PL" dirty="0"/>
              <a:t>Kompetencje pracowników instytucji </a:t>
            </a:r>
          </a:p>
          <a:p>
            <a:r>
              <a:rPr lang="pl-PL" dirty="0"/>
              <a:t>M=17; PI=32</a:t>
            </a:r>
          </a:p>
          <a:p>
            <a:r>
              <a:rPr lang="pl-PL" dirty="0"/>
              <a:t>Wypełnianie obowiązków ogólnych wynikających z Konwencji </a:t>
            </a:r>
          </a:p>
          <a:p>
            <a:r>
              <a:rPr lang="pl-PL" dirty="0"/>
              <a:t>M=16; PI=31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0AB76-1AA1-4407-B465-CAC5C3FDABCB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770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Tytuł: przyczyny występowania obszaru jako najgorszy — opis: ogólne trudności w znalezieniu pracowników 2%</a:t>
            </a:r>
          </a:p>
          <a:p>
            <a:r>
              <a:rPr lang="pl-PL" dirty="0"/>
              <a:t>zabytkowy budynek 3%</a:t>
            </a:r>
          </a:p>
          <a:p>
            <a:r>
              <a:rPr lang="pl-PL" dirty="0"/>
              <a:t>brak procedur 3%</a:t>
            </a:r>
          </a:p>
          <a:p>
            <a:r>
              <a:rPr lang="pl-PL" dirty="0"/>
              <a:t>wynajmowanie biura/najem 4%</a:t>
            </a:r>
          </a:p>
          <a:p>
            <a:r>
              <a:rPr lang="pl-PL" dirty="0"/>
              <a:t>brak stosowania dobrych praktyk 22%</a:t>
            </a:r>
          </a:p>
          <a:p>
            <a:r>
              <a:rPr lang="pl-PL" dirty="0"/>
              <a:t>brak świadomości 66%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0AB76-1AA1-4407-B465-CAC5C3FDABCB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431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>
            <a:extLst>
              <a:ext uri="{FF2B5EF4-FFF2-40B4-BE49-F238E27FC236}">
                <a16:creationId xmlns:a16="http://schemas.microsoft.com/office/drawing/2014/main" id="{F4B4888F-52CF-44DE-A5ED-072135C317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>
            <a:extLst>
              <a:ext uri="{FF2B5EF4-FFF2-40B4-BE49-F238E27FC236}">
                <a16:creationId xmlns:a16="http://schemas.microsoft.com/office/drawing/2014/main" id="{515E464D-8139-48DE-9D8E-D97781143C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ea typeface="ＭＳ Ｐゴシック" panose="020B0600070205080204" pitchFamily="34" charset="-128"/>
            </a:endParaRPr>
          </a:p>
        </p:txBody>
      </p:sp>
      <p:sp>
        <p:nvSpPr>
          <p:cNvPr id="41988" name="Symbol zastępczy numeru slajdu 3">
            <a:extLst>
              <a:ext uri="{FF2B5EF4-FFF2-40B4-BE49-F238E27FC236}">
                <a16:creationId xmlns:a16="http://schemas.microsoft.com/office/drawing/2014/main" id="{E83D416D-48AC-42CC-81BF-FE51D2CB8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85075" indent="-3019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7808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90931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4055" indent="-24156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5717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0301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424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06548" indent="-241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C33BBA-4E48-4246-B415-25F906C3C3C1}" type="slidenum">
              <a:rPr lang="pl-PL" altLang="pl-PL">
                <a:latin typeface="Calibri" panose="020F0502020204030204" pitchFamily="34" charset="0"/>
              </a:rPr>
              <a:pPr eaLnBrk="1" hangingPunct="1"/>
              <a:t>18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68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>
                <a:ea typeface="ＭＳ Ｐゴシック"/>
                <a:cs typeface="Calibri"/>
              </a:rPr>
              <a:t>1. Dwa </a:t>
            </a:r>
            <a:r>
              <a:rPr lang="pl-PL" altLang="pl-PL">
                <a:ea typeface="ＭＳ Ｐゴシック"/>
              </a:rPr>
              <a:t>obszary, dostępność architektoniczna, dostępność form informacji, tajemniczy klient, konsultacje społeczne- formie FGI. </a:t>
            </a:r>
            <a:r>
              <a:rPr lang="pl-PL">
                <a:ea typeface="ＭＳ Ｐゴシック"/>
              </a:rPr>
              <a:t>Dostosowanie form informacji do potrzeb osób niepełnosprawnych oraz Architektoniczne dostosowanie budynków, gdzie zarówno wszystkie monitorowane ministerstwa jak i pozostałe instytucje otrzymały rekomendacje (PJM, test łatwy do czytania i zrozumienia, język prosty, dostępność formularzy, dokumentacji na stronie . </a:t>
            </a:r>
            <a:endParaRPr lang="pl-PL" err="1"/>
          </a:p>
          <a:p>
            <a:r>
              <a:rPr lang="pl-PL" altLang="pl-PL">
                <a:ea typeface="ＭＳ Ｐゴシック"/>
                <a:cs typeface="Calibri"/>
              </a:rPr>
              <a:t>2. UKE- rozporządzenia prezesa, ZUS –standardy obsługi klienta, </a:t>
            </a:r>
            <a:r>
              <a:rPr lang="pl-PL" altLang="pl-PL" err="1">
                <a:ea typeface="ＭＳ Ｐゴシック"/>
                <a:cs typeface="Calibri"/>
              </a:rPr>
              <a:t>MIiR</a:t>
            </a:r>
            <a:r>
              <a:rPr lang="pl-PL" altLang="pl-PL">
                <a:ea typeface="ＭＳ Ｐゴシック"/>
                <a:cs typeface="Calibri"/>
              </a:rPr>
              <a:t>, GIS.</a:t>
            </a:r>
            <a:endParaRPr lang="pl-PL" altLang="pl-PL">
              <a:ea typeface="ＭＳ Ｐゴシック" panose="020B0600070205080204" pitchFamily="34" charset="-128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 altLang="pl-PL">
                <a:ea typeface="ＭＳ Ｐゴシック"/>
                <a:cs typeface="Calibri"/>
              </a:rPr>
              <a:t>Wnioski rekomendacje- </a:t>
            </a:r>
            <a:r>
              <a:rPr lang="pl-PL">
                <a:ea typeface="ＭＳ Ｐゴシック"/>
              </a:rPr>
              <a:t>W obszarze „Dostosowanie form informacji do potrzeb osób z niepełnosprawnościami” jako przyczyna występowania najczęściej pojawia się „brak świadomości”, bo aż w 62,5% przypadków, pozostałe wskazania to: brak dobrych praktyk 37,5%. Wprowadzić procedurę udostępniania informacji na życzenie w alfabecie Braille'a, w PJM, druku powiększonym, w tekście łatwym do czytania zrozumienia. Szkolenia cykliczne dla kadry obsługującej klientów zewnętrznych, zadbanie o szkolenie ochrony. Biletomaty. Szkolenia jednostek podległych. </a:t>
            </a:r>
            <a:endParaRPr lang="pl-PL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pl-PL">
              <a:cs typeface="Calibri"/>
            </a:endParaRPr>
          </a:p>
          <a:p>
            <a:endParaRPr lang="pl-PL"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19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954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>
                <a:ea typeface="ＭＳ Ｐゴシック"/>
                <a:cs typeface="Calibri"/>
              </a:rPr>
              <a:t>1. Dwa </a:t>
            </a:r>
            <a:r>
              <a:rPr lang="pl-PL" altLang="pl-PL">
                <a:ea typeface="ＭＳ Ｐゴシック"/>
              </a:rPr>
              <a:t>obszary, dostępność architektoniczna, dostępność form informacji, tajemniczy klient, konsultacje społeczne- formie FGI. </a:t>
            </a:r>
            <a:r>
              <a:rPr lang="pl-PL">
                <a:ea typeface="ＭＳ Ｐゴシック"/>
              </a:rPr>
              <a:t>Dostosowanie form informacji do potrzeb osób niepełnosprawnych oraz Architektoniczne dostosowanie budynków, gdzie zarówno wszystkie monitorowane ministerstwa jak i pozostałe instytucje otrzymały rekomendacje (PJM, test łatwy do czytania i zrozumienia, język prosty, dostępność formularzy, dokumentacji na stronie . </a:t>
            </a:r>
            <a:endParaRPr lang="pl-PL" err="1"/>
          </a:p>
          <a:p>
            <a:r>
              <a:rPr lang="pl-PL" altLang="pl-PL">
                <a:ea typeface="ＭＳ Ｐゴシック"/>
                <a:cs typeface="Calibri"/>
              </a:rPr>
              <a:t>2. UKE- rozporządzenia prezesa, ZUS –standardy obsługi klienta, </a:t>
            </a:r>
            <a:r>
              <a:rPr lang="pl-PL" altLang="pl-PL" err="1">
                <a:ea typeface="ＭＳ Ｐゴシック"/>
                <a:cs typeface="Calibri"/>
              </a:rPr>
              <a:t>MIiR</a:t>
            </a:r>
            <a:r>
              <a:rPr lang="pl-PL" altLang="pl-PL">
                <a:ea typeface="ＭＳ Ｐゴシック"/>
                <a:cs typeface="Calibri"/>
              </a:rPr>
              <a:t>, GIS.</a:t>
            </a:r>
            <a:endParaRPr lang="pl-PL" altLang="pl-PL">
              <a:ea typeface="ＭＳ Ｐゴシック" panose="020B0600070205080204" pitchFamily="34" charset="-128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 altLang="pl-PL">
                <a:ea typeface="ＭＳ Ｐゴシック"/>
                <a:cs typeface="Calibri"/>
              </a:rPr>
              <a:t>Wnioski rekomendacje- </a:t>
            </a:r>
            <a:r>
              <a:rPr lang="pl-PL">
                <a:ea typeface="ＭＳ Ｐゴシック"/>
              </a:rPr>
              <a:t>W obszarze „Dostosowanie form informacji do potrzeb osób z niepełnosprawnościami” jako przyczyna występowania najczęściej pojawia się „brak świadomości”, bo aż w 62,5% przypadków, pozostałe wskazania to: brak dobrych praktyk 37,5%. Wprowadzić procedurę udostępniania informacji na życzenie w alfabecie Braille'a, w PJM, druku powiększonym, w tekście łatwym do czytania zrozumienia. Szkolenia cykliczne dla kadry obsługującej klientów zewnętrznych, zadbanie o szkolenie ochrony. Biletomaty. Szkolenia jednostek podległych. </a:t>
            </a:r>
            <a:endParaRPr lang="pl-PL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pl-PL">
              <a:cs typeface="Calibri"/>
            </a:endParaRPr>
          </a:p>
          <a:p>
            <a:endParaRPr lang="pl-PL"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20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38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ymbol zastępczy obrazu slajdu 1">
            <a:extLst>
              <a:ext uri="{FF2B5EF4-FFF2-40B4-BE49-F238E27FC236}">
                <a16:creationId xmlns:a16="http://schemas.microsoft.com/office/drawing/2014/main" id="{DCDEB85B-6671-4F79-B49E-253B8FF336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Symbol zastępczy notatek 2">
            <a:extLst>
              <a:ext uri="{FF2B5EF4-FFF2-40B4-BE49-F238E27FC236}">
                <a16:creationId xmlns:a16="http://schemas.microsoft.com/office/drawing/2014/main" id="{DFAECF89-439F-4AFF-BE71-72A706067E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>
                <a:ea typeface="ＭＳ Ｐゴシック"/>
                <a:cs typeface="Calibri"/>
              </a:rPr>
              <a:t>1. Dwa </a:t>
            </a:r>
            <a:r>
              <a:rPr lang="pl-PL" altLang="pl-PL">
                <a:ea typeface="ＭＳ Ｐゴシック"/>
              </a:rPr>
              <a:t>obszary, dostępność architektoniczna, dostępność form informacji, tajemniczy klient, konsultacje społeczne- formie FGI. </a:t>
            </a:r>
            <a:r>
              <a:rPr lang="pl-PL">
                <a:ea typeface="ＭＳ Ｐゴシック"/>
              </a:rPr>
              <a:t>Dostosowanie form informacji do potrzeb osób niepełnosprawnych oraz Architektoniczne dostosowanie budynków, gdzie zarówno wszystkie monitorowane ministerstwa jak i pozostałe instytucje otrzymały rekomendacje (PJM, test łatwy do czytania i zrozumienia, język prosty, dostępność formularzy, dokumentacji na stronie . </a:t>
            </a:r>
            <a:endParaRPr lang="pl-PL" err="1"/>
          </a:p>
          <a:p>
            <a:r>
              <a:rPr lang="pl-PL" altLang="pl-PL">
                <a:ea typeface="ＭＳ Ｐゴシック"/>
                <a:cs typeface="Calibri"/>
              </a:rPr>
              <a:t>2. UKE- rozporządzenia prezesa, ZUS –standardy obsługi klienta, </a:t>
            </a:r>
            <a:r>
              <a:rPr lang="pl-PL" altLang="pl-PL" err="1">
                <a:ea typeface="ＭＳ Ｐゴシック"/>
                <a:cs typeface="Calibri"/>
              </a:rPr>
              <a:t>MIiR</a:t>
            </a:r>
            <a:r>
              <a:rPr lang="pl-PL" altLang="pl-PL">
                <a:ea typeface="ＭＳ Ｐゴシック"/>
                <a:cs typeface="Calibri"/>
              </a:rPr>
              <a:t>, GIS.</a:t>
            </a:r>
            <a:endParaRPr lang="pl-PL" altLang="pl-PL">
              <a:ea typeface="ＭＳ Ｐゴシック" panose="020B0600070205080204" pitchFamily="34" charset="-128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pl-PL" altLang="pl-PL">
                <a:ea typeface="ＭＳ Ｐゴシック"/>
                <a:cs typeface="Calibri"/>
              </a:rPr>
              <a:t>Wnioski rekomendacje- </a:t>
            </a:r>
            <a:r>
              <a:rPr lang="pl-PL">
                <a:ea typeface="ＭＳ Ｐゴシック"/>
              </a:rPr>
              <a:t>W obszarze „Dostosowanie form informacji do potrzeb osób z niepełnosprawnościami” jako przyczyna występowania najczęściej pojawia się „brak świadomości”, bo aż w 62,5% przypadków, pozostałe wskazania to: brak dobrych praktyk 37,5%. Wprowadzić procedurę udostępniania informacji na życzenie w alfabecie Braille'a, w PJM, druku powiększonym, w tekście łatwym do czytania zrozumienia. Szkolenia cykliczne dla kadry obsługującej klientów zewnętrznych, zadbanie o szkolenie ochrony. Biletomaty. Szkolenia jednostek podległych. </a:t>
            </a:r>
            <a:endParaRPr lang="pl-PL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endParaRPr lang="pl-PL">
              <a:cs typeface="Calibri"/>
            </a:endParaRPr>
          </a:p>
          <a:p>
            <a:endParaRPr lang="pl-PL">
              <a:cs typeface="Calibri"/>
            </a:endParaRPr>
          </a:p>
        </p:txBody>
      </p:sp>
      <p:sp>
        <p:nvSpPr>
          <p:cNvPr id="110596" name="Symbol zastępczy numeru slajdu 3">
            <a:extLst>
              <a:ext uri="{FF2B5EF4-FFF2-40B4-BE49-F238E27FC236}">
                <a16:creationId xmlns:a16="http://schemas.microsoft.com/office/drawing/2014/main" id="{A558EC9F-DCDC-46BE-A1F5-7ED81AC29A29}"/>
              </a:ext>
            </a:extLst>
          </p:cNvPr>
          <p:cNvSpPr txBox="1">
            <a:spLocks noGrp="1"/>
          </p:cNvSpPr>
          <p:nvPr/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25" tIns="48312" rIns="96625" bIns="48312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70E2BC0-1C83-43E9-BE58-06FC34297266}" type="slidenum">
              <a:rPr lang="pl-PL" altLang="pl-PL" sz="1300">
                <a:latin typeface="Calibri" panose="020F0502020204030204" pitchFamily="34" charset="0"/>
              </a:rPr>
              <a:pPr algn="r" eaLnBrk="1" hangingPunct="1"/>
              <a:t>21</a:t>
            </a:fld>
            <a:endParaRPr lang="pl-PL" altLang="pl-PL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2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D6ADAD-B641-4461-8262-8F6116C5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C6C25-2BC7-4E11-AB6B-9B28C9A836A0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9308A7-DB23-4665-A8C2-197EB04B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002E02-F5E1-4013-8C11-680D7D04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BEB60-AB49-4631-8DBE-4D94211B9ED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5400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C1FF9F-E74B-4AC3-9605-4F83FDAB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C13C0-C69C-418B-AA4D-D0B18F053295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99AEA8-EDE8-4EF2-9D99-2AFA961EE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706F4D-0B31-4038-829E-E6C27711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703D0-84C6-4905-964B-F70F3CB05C3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078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09A70E-FBFD-4874-822F-98EE0F2F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44A65-A5E6-4A2F-B8DB-3E70B5AB9345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E81441-DED9-4B8C-9FC1-05B2B5F85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3C979A-78CC-47BC-BABF-DF1E77FD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BEFA-2556-43E8-A3C8-BA151096BE1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072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8AF3AF-0CDD-4183-A5A3-6477A0FE8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9FD49-070D-416A-A041-D7861F430A1D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561BB55-4528-4F82-8FE0-84DC7C8CF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1CDB68-4B68-49CF-A995-4F969D0A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272B0-7312-496A-85AB-4527212260B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407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87078D-0D81-45DC-920A-4A2E72A49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7120-2D13-45F5-8060-2DB5285FFCA1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581911-721C-4242-AEE6-B815D45D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C696A0-13F4-408E-9F95-1B3C1AE5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0B925-7BF1-4FA9-80BE-2924EE17F35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323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AB048239-357F-4CE4-9DC4-EF0D09C7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29F16-BBC8-4911-ACE0-11812770483F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D87647D6-82CB-496A-B491-B92CA527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D5BF65C1-F246-43F8-8A3B-C4A864C6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F0586-95DA-4A47-8B59-534A41BA65A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541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1AC8247A-03BD-4401-BF69-2E46BA37E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16F3-9224-42F3-9B91-EB5C297AC229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B833575E-C3D9-4D91-845D-3FF24E7C5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3BFC416F-F648-4100-9D78-E8CE05F8E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9E5F4-2ECC-4105-8A0D-CA0FDF9C8AB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74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58CD5263-1F87-4999-825E-59664700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FC619-EFC6-4C15-870D-79F1DED0DBB9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FED06D6B-0D10-426C-A348-1B786918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AEC29C84-DDD2-40A3-B7E0-C5A9DFE3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6B11-0B89-404D-904D-999492F3CB3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674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AEBA1712-CB0B-4A60-A8EC-9C5DD23B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742E9-7DC2-4AC0-ACB1-E46C2382C477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D6FFBE5D-441A-4107-AE0E-B3F6B77B0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F9923261-2A41-4CD3-8DC1-7E701B88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CBA6-37DE-4F05-990A-0A1FD58A2B0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2435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5B22611-1BA0-48DB-8DEF-CECD148B1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DDBD4-23B6-4C1E-B9CC-E61F57D67F32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91D19312-ECE8-4E8D-AE89-784035A5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63B3393B-432B-40DA-B275-85E6E184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0BF7C-683B-41CE-A42D-E32031E31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6039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5AEBD546-2B11-4240-A89C-A12C934E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D10C-FBD1-4199-93C3-BA9BB03DB4B9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7290D6-75BE-4A70-A7B3-9DD05623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F6B2E3C1-BBDC-43B7-B94D-74EB5CC6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3D5DF-4DD3-4911-8DA3-09E175D4E2E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165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>
            <a:extLst>
              <a:ext uri="{FF2B5EF4-FFF2-40B4-BE49-F238E27FC236}">
                <a16:creationId xmlns:a16="http://schemas.microsoft.com/office/drawing/2014/main" id="{01827515-C63C-41BE-867D-0ACCC97B59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>
            <a:extLst>
              <a:ext uri="{FF2B5EF4-FFF2-40B4-BE49-F238E27FC236}">
                <a16:creationId xmlns:a16="http://schemas.microsoft.com/office/drawing/2014/main" id="{EEBCB473-C36A-4DBA-A124-02323EE55B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08B408-7A34-45B7-8981-0BDD25AC2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89B5713-3DFE-49FC-9D49-D228EC06F29E}" type="datetime1">
              <a:rPr lang="pl-PL"/>
              <a:pPr>
                <a:defRPr/>
              </a:pPr>
              <a:t>09.05.2019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1A49A7-10D0-4A8B-8695-7C4FD06B9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F0D653-8646-4071-93CB-CD269F468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21757A9-7BE3-4D51-B7D4-AB0B5599CC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>
            <a:extLst>
              <a:ext uri="{FF2B5EF4-FFF2-40B4-BE49-F238E27FC236}">
                <a16:creationId xmlns:a16="http://schemas.microsoft.com/office/drawing/2014/main" id="{C85E8085-C505-47EE-8CF7-6F86F0B1C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" y="5857875"/>
            <a:ext cx="8786813" cy="900113"/>
          </a:xfrm>
        </p:spPr>
        <p:txBody>
          <a:bodyPr/>
          <a:lstStyle/>
          <a:p>
            <a:pPr marL="215900" algn="l" eaLnBrk="1" hangingPunct="1"/>
            <a:r>
              <a:rPr lang="pl-PL" altLang="pl-PL" dirty="0">
                <a:solidFill>
                  <a:srgbClr val="898989"/>
                </a:solidFill>
                <a:ea typeface="ＭＳ Ｐゴシック" panose="020B0600070205080204" pitchFamily="34" charset="-128"/>
              </a:rPr>
              <a:t>      </a:t>
            </a:r>
            <a:endParaRPr lang="pl-PL" altLang="pl-PL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1A8E79-277D-4989-BBBD-EF7CB82DB3BD}"/>
              </a:ext>
            </a:extLst>
          </p:cNvPr>
          <p:cNvSpPr txBox="1">
            <a:spLocks/>
          </p:cNvSpPr>
          <p:nvPr/>
        </p:nvSpPr>
        <p:spPr>
          <a:xfrm>
            <a:off x="287337" y="1407761"/>
            <a:ext cx="8569325" cy="2474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l-PL" sz="2800" dirty="0">
                <a:solidFill>
                  <a:srgbClr val="004D74"/>
                </a:solidFill>
              </a:rPr>
              <a:t>Prezentacja wyników raportu podsumowującego opracowanego w ramach projektu </a:t>
            </a:r>
          </a:p>
          <a:p>
            <a:pPr algn="ctr"/>
            <a:r>
              <a:rPr lang="pl-PL" sz="2800" b="1" i="1" dirty="0">
                <a:solidFill>
                  <a:srgbClr val="004D74"/>
                </a:solidFill>
              </a:rPr>
              <a:t>"Administracja centralna na rzecz Konwencji o prawach osób z niepełnosprawnościami. Monitoring wdrażania"</a:t>
            </a:r>
          </a:p>
        </p:txBody>
      </p:sp>
      <p:sp>
        <p:nvSpPr>
          <p:cNvPr id="3081" name="Title 1">
            <a:extLst>
              <a:ext uri="{FF2B5EF4-FFF2-40B4-BE49-F238E27FC236}">
                <a16:creationId xmlns:a16="http://schemas.microsoft.com/office/drawing/2014/main" id="{D7303046-C373-4712-8953-4140D49D22D2}"/>
              </a:ext>
            </a:extLst>
          </p:cNvPr>
          <p:cNvSpPr>
            <a:spLocks/>
          </p:cNvSpPr>
          <p:nvPr/>
        </p:nvSpPr>
        <p:spPr bwMode="auto">
          <a:xfrm>
            <a:off x="395288" y="4365625"/>
            <a:ext cx="84248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 sz="2200">
              <a:solidFill>
                <a:srgbClr val="002060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3082" name="Rectangle 12">
            <a:extLst>
              <a:ext uri="{FF2B5EF4-FFF2-40B4-BE49-F238E27FC236}">
                <a16:creationId xmlns:a16="http://schemas.microsoft.com/office/drawing/2014/main" id="{EB1A3930-6C9D-4D18-8B6A-1B2831DDC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9" y="4228495"/>
            <a:ext cx="84963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l-PL" sz="2400" i="1" dirty="0"/>
              <a:t>Posiedzenie Zespołu do spraw wykonywania postanowień Konwencji o prawach osób niepełnosprawnych</a:t>
            </a:r>
          </a:p>
          <a:p>
            <a:endParaRPr lang="pl-PL" altLang="pl-PL" sz="2400" b="1" i="1" dirty="0"/>
          </a:p>
          <a:p>
            <a:pPr algn="ctr" eaLnBrk="1" hangingPunct="1"/>
            <a:r>
              <a:rPr lang="pl-PL" altLang="pl-PL" sz="2400" dirty="0"/>
              <a:t>9 maja 2019 r. </a:t>
            </a:r>
          </a:p>
        </p:txBody>
      </p:sp>
      <p:pic>
        <p:nvPicPr>
          <p:cNvPr id="13" name="Obraz 12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E2714A2-50A6-4983-8524-A75E82E5FD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 descr="ciąg logotypów: logo projektu i tekst &quot;Monitoring wdrażania Konwencji o prawach osób z niepełnosprawnościami&quot;, logo Polskiego Związku Głuchych, logo Fundacji Instytutu Rozwoju Regionalnego, logo Polskiego Stowarzyszenia na rzecz Osób z Niepełnosprawnością Intelektualną.">
            <a:extLst>
              <a:ext uri="{FF2B5EF4-FFF2-40B4-BE49-F238E27FC236}">
                <a16:creationId xmlns:a16="http://schemas.microsoft.com/office/drawing/2014/main" id="{BFB9FA2C-CD4E-46EB-AFDE-42AA2614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05" y="165779"/>
            <a:ext cx="7478828" cy="13607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Forma rekomendacji</a:t>
            </a:r>
          </a:p>
        </p:txBody>
      </p:sp>
      <p:sp>
        <p:nvSpPr>
          <p:cNvPr id="4" name="Prostokąt 3"/>
          <p:cNvSpPr/>
          <p:nvPr/>
        </p:nvSpPr>
        <p:spPr>
          <a:xfrm>
            <a:off x="755576" y="1628800"/>
            <a:ext cx="7200800" cy="34163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Metoda 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cs typeface="Arial"/>
              </a:rPr>
              <a:t>MoSCoW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:</a:t>
            </a:r>
          </a:p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•	muszą być wdrożone (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cs typeface="Arial"/>
              </a:rPr>
              <a:t>MUST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),</a:t>
            </a:r>
          </a:p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•	powinny być wdrożone (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cs typeface="Arial"/>
              </a:rPr>
              <a:t>SHOULD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),</a:t>
            </a:r>
          </a:p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•	mogą być wdrożone (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cs typeface="Arial"/>
              </a:rPr>
              <a:t>COULD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),</a:t>
            </a:r>
          </a:p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•	nie będą wykorzystane w trakcie trwania projektu (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cs typeface="Arial"/>
              </a:rPr>
              <a:t>WON'T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52347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Forma rekomendacji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970318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Ponadto rekomendacje z monitoringu zostały podzielone na: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C00000"/>
                </a:solidFill>
                <a:latin typeface="Arial"/>
                <a:ea typeface="+mn-ea"/>
                <a:cs typeface="Arial"/>
              </a:rPr>
              <a:t>•	takie, które można wykorzystać i zweryfikować ich wykorzystanie w trakcie projektu,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•	takie, które są możliwe do wykorzystania przez instytucję dopiero po zakończeniu projektu.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pl-PL" sz="2400" b="1" dirty="0">
              <a:solidFill>
                <a:srgbClr val="004D74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1563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>
            <a:extLst>
              <a:ext uri="{FF2B5EF4-FFF2-40B4-BE49-F238E27FC236}">
                <a16:creationId xmlns:a16="http://schemas.microsoft.com/office/drawing/2014/main" id="{C85E8085-C505-47EE-8CF7-6F86F0B1C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" y="5857875"/>
            <a:ext cx="8786813" cy="900113"/>
          </a:xfrm>
        </p:spPr>
        <p:txBody>
          <a:bodyPr/>
          <a:lstStyle/>
          <a:p>
            <a:pPr marL="215900" algn="l" eaLnBrk="1" hangingPunct="1"/>
            <a:r>
              <a:rPr lang="pl-PL" altLang="pl-PL" dirty="0">
                <a:solidFill>
                  <a:srgbClr val="898989"/>
                </a:solidFill>
                <a:ea typeface="ＭＳ Ｐゴシック" panose="020B0600070205080204" pitchFamily="34" charset="-128"/>
              </a:rPr>
              <a:t>      </a:t>
            </a:r>
            <a:endParaRPr lang="pl-PL" altLang="pl-PL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1A8E79-277D-4989-BBBD-EF7CB82DB3BD}"/>
              </a:ext>
            </a:extLst>
          </p:cNvPr>
          <p:cNvSpPr txBox="1">
            <a:spLocks/>
          </p:cNvSpPr>
          <p:nvPr/>
        </p:nvSpPr>
        <p:spPr>
          <a:xfrm>
            <a:off x="323056" y="2191670"/>
            <a:ext cx="8569325" cy="2474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5400" b="1" dirty="0">
                <a:solidFill>
                  <a:srgbClr val="004D74"/>
                </a:solidFill>
              </a:rPr>
              <a:t>Najważniejsze informacje liczbowe</a:t>
            </a:r>
          </a:p>
        </p:txBody>
      </p:sp>
      <p:sp>
        <p:nvSpPr>
          <p:cNvPr id="3081" name="Title 1">
            <a:extLst>
              <a:ext uri="{FF2B5EF4-FFF2-40B4-BE49-F238E27FC236}">
                <a16:creationId xmlns:a16="http://schemas.microsoft.com/office/drawing/2014/main" id="{D7303046-C373-4712-8953-4140D49D22D2}"/>
              </a:ext>
            </a:extLst>
          </p:cNvPr>
          <p:cNvSpPr>
            <a:spLocks/>
          </p:cNvSpPr>
          <p:nvPr/>
        </p:nvSpPr>
        <p:spPr bwMode="auto">
          <a:xfrm>
            <a:off x="395288" y="4365625"/>
            <a:ext cx="84248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 sz="2200">
              <a:solidFill>
                <a:srgbClr val="002060"/>
              </a:solidFill>
              <a:latin typeface="Lucida Sans Unicode" panose="020B0602030504020204" pitchFamily="34" charset="0"/>
            </a:endParaRPr>
          </a:p>
        </p:txBody>
      </p:sp>
      <p:pic>
        <p:nvPicPr>
          <p:cNvPr id="13" name="Obraz 12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E2714A2-50A6-4983-8524-A75E82E5FD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 descr="ciąg logotypów: logo projektu i tekst &quot;Monitoring wdrażania Konwencji o prawach osób z niepełnosprawnościami&quot;, logo Polskiego Związku Głuchych, logo Fundacji Instytutu Rozwoju Regionalnego, logo Polskiego Stowarzyszenia na rzecz Osób z Niepełnosprawnością Intelektualną.">
            <a:extLst>
              <a:ext uri="{FF2B5EF4-FFF2-40B4-BE49-F238E27FC236}">
                <a16:creationId xmlns:a16="http://schemas.microsoft.com/office/drawing/2014/main" id="{BFB9FA2C-CD4E-46EB-AFDE-42AA2614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05" y="165779"/>
            <a:ext cx="7478828" cy="136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33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46468" y="78070"/>
            <a:ext cx="7378037" cy="411480"/>
          </a:xfrm>
        </p:spPr>
        <p:txBody>
          <a:bodyPr/>
          <a:lstStyle/>
          <a:p>
            <a:r>
              <a:rPr lang="pl-PL" sz="2400" b="1" dirty="0">
                <a:solidFill>
                  <a:srgbClr val="002060"/>
                </a:solidFill>
              </a:rPr>
              <a:t>Wyniki monitoringu część 1 </a:t>
            </a:r>
            <a:r>
              <a:rPr lang="pl-PL" sz="2400" b="1" i="1" dirty="0">
                <a:solidFill>
                  <a:srgbClr val="002060"/>
                </a:solidFill>
              </a:rPr>
              <a:t>najgorzej oceniane obszary</a:t>
            </a:r>
            <a:endParaRPr lang="pl-PL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108282"/>
              </p:ext>
            </p:extLst>
          </p:nvPr>
        </p:nvGraphicFramePr>
        <p:xfrm>
          <a:off x="359021" y="908720"/>
          <a:ext cx="8352929" cy="566102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313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40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Obszar, który najczęściej wskazywano, jako najgorszy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Ministerstwa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Pozostałe instytucje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61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liczba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% wskazań w odniesieniu do liczby badanych ministerstw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liczba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% wskazań w odniesieniu do liczby badanych instytucji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Dostosowanie form informacji do potrzeb osób z niepełnosprawnościami. 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FF0000"/>
                          </a:solidFill>
                          <a:effectLst/>
                        </a:rPr>
                        <a:t>82%</a:t>
                      </a:r>
                      <a:endParaRPr lang="pl-PL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pl-PL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 marL="48384" marR="483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Działania na rzecz zatrudnienia osób z niepełnosprawnościami w Instytucji.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FF0000"/>
                          </a:solidFill>
                          <a:effectLst/>
                        </a:rPr>
                        <a:t>71%</a:t>
                      </a:r>
                      <a:endParaRPr lang="pl-PL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38%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Kompetencje pracowników Instytucji.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41%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35%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Dostępność architektoniczna.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29%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32%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6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Wypełnianie obowiązków ogólnych wynikających z Konwencji.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12%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24%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8384" marR="483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058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020762" y="56740"/>
            <a:ext cx="7029450" cy="411480"/>
          </a:xfrm>
        </p:spPr>
        <p:txBody>
          <a:bodyPr/>
          <a:lstStyle/>
          <a:p>
            <a:r>
              <a:rPr lang="pl-PL" sz="2400" b="1" dirty="0">
                <a:solidFill>
                  <a:srgbClr val="002060"/>
                </a:solidFill>
              </a:rPr>
              <a:t>Wyniki monitoringu część 2 </a:t>
            </a:r>
            <a:r>
              <a:rPr lang="pl-PL" sz="2400" b="1" i="1" dirty="0">
                <a:solidFill>
                  <a:srgbClr val="002060"/>
                </a:solidFill>
              </a:rPr>
              <a:t>najlepiej oceniane obszary</a:t>
            </a:r>
            <a:endParaRPr lang="pl-PL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479336"/>
              </p:ext>
            </p:extLst>
          </p:nvPr>
        </p:nvGraphicFramePr>
        <p:xfrm>
          <a:off x="179003" y="692696"/>
          <a:ext cx="8712968" cy="5998902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3191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8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97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 Obszar, który najczęściej wskazywano, jako najlepszy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Ministerstwa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Pozostałe instytucje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8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liczba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% wskazań w odniesieniu do liczby badanych ministerstw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2060"/>
                          </a:solidFill>
                          <a:effectLst/>
                        </a:rPr>
                        <a:t>liczba</a:t>
                      </a:r>
                      <a:endParaRPr lang="pl-PL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% wskazań w odniesieniu do liczby badanych instytucji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Kompetencje pracowników Instytucji.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29%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44%</a:t>
                      </a:r>
                      <a:endParaRPr lang="pl-PL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Działania na rzecz zatrudnienia osób z niepełnosprawnościami w Instytucji.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24%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41%</a:t>
                      </a:r>
                      <a:endParaRPr lang="pl-PL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7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Działania informacyjne ukierunkowane na zwalczanie stereotypów, podnoszenie świadomości dotyczącej praw i godności osób z niepełnosprawnościami </a:t>
                      </a:r>
                      <a:b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oraz promocji zatrudnienia osób z niepełnosprawnościami.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24%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35%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2060"/>
                          </a:solidFill>
                          <a:effectLst/>
                        </a:rPr>
                        <a:t>Dostępność architektoniczna.</a:t>
                      </a:r>
                      <a:endParaRPr lang="pl-PL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12%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pl-PL" sz="2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002060"/>
                          </a:solidFill>
                          <a:effectLst/>
                        </a:rPr>
                        <a:t>21%</a:t>
                      </a:r>
                      <a:endParaRPr lang="pl-PL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2226" marR="4222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827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25309" y="150019"/>
            <a:ext cx="7420356" cy="411480"/>
          </a:xfrm>
        </p:spPr>
        <p:txBody>
          <a:bodyPr/>
          <a:lstStyle/>
          <a:p>
            <a:r>
              <a:rPr lang="pl-PL" sz="2400" b="1" dirty="0">
                <a:solidFill>
                  <a:srgbClr val="002060"/>
                </a:solidFill>
              </a:rPr>
              <a:t>Wyniki monitoringu część 3 </a:t>
            </a:r>
            <a:r>
              <a:rPr lang="pl-PL" sz="2400" b="1" i="1" dirty="0">
                <a:solidFill>
                  <a:srgbClr val="002060"/>
                </a:solidFill>
              </a:rPr>
              <a:t>Liczba instytucji, które otrzymały rekomendacje w danym obszarze</a:t>
            </a:r>
          </a:p>
        </p:txBody>
      </p:sp>
      <p:graphicFrame>
        <p:nvGraphicFramePr>
          <p:cNvPr id="5" name="Wykres 4" descr="Tytuł: liczba instytucji, które otrzymały rekomendacje w danym obszarze — opis: Architektoniczne dostosowanie budynków&#10;M=17; PI=34&#10;Dostosowanie form informacji do potrzeb osób niepełnosprawnych&#10;M=17; PI=34&#10;Działania na rzecz zatrudnienia osób niepełnosprawnych w instytucji &#10;M=17; PI=17&#10;Działania informacyjne ukierunkowane na zwalczanie stereotypów, podnoszenie świadomości dotyczącej praw i godności osób niepełnosprawnych oraz promocji zatrudnienia osób niepełnosprawnych &#10;M=10; PI=24&#10;Konsultacje społeczne w instytucji &#10;M=13; PI=24&#10;Kompetencje pracowników instytucji &#10;M=17; PI=32&#10;Wypełnianie obowiązków ogólnych wynikających z Konwencji &#10;M=16; PI=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434166"/>
              </p:ext>
            </p:extLst>
          </p:nvPr>
        </p:nvGraphicFramePr>
        <p:xfrm>
          <a:off x="0" y="857411"/>
          <a:ext cx="9144000" cy="5143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Obraz 5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6045D995-8C98-4112-A2CA-D6D9FDE8B0A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6057900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342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42454" y="149272"/>
            <a:ext cx="7386066" cy="411480"/>
          </a:xfrm>
        </p:spPr>
        <p:txBody>
          <a:bodyPr/>
          <a:lstStyle/>
          <a:p>
            <a:r>
              <a:rPr lang="pl-PL" sz="2400" b="1" dirty="0">
                <a:solidFill>
                  <a:srgbClr val="002060"/>
                </a:solidFill>
              </a:rPr>
              <a:t>Wyniki monitoringu część 4 </a:t>
            </a:r>
            <a:r>
              <a:rPr lang="pl-PL" sz="2400" b="1" i="1" dirty="0">
                <a:solidFill>
                  <a:srgbClr val="002060"/>
                </a:solidFill>
              </a:rPr>
              <a:t>liczba rekomendacji skierowanych i wdrożonych</a:t>
            </a:r>
            <a:endParaRPr lang="pl-PL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21487"/>
              </p:ext>
            </p:extLst>
          </p:nvPr>
        </p:nvGraphicFramePr>
        <p:xfrm>
          <a:off x="251520" y="836713"/>
          <a:ext cx="8496945" cy="3888433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753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1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5017">
                <a:tc>
                  <a:txBody>
                    <a:bodyPr/>
                    <a:lstStyle/>
                    <a:p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Rekomendacje dla instytucji ogółem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348">
                <a:tc>
                  <a:txBody>
                    <a:bodyPr/>
                    <a:lstStyle/>
                    <a:p>
                      <a:endParaRPr lang="pl-PL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ogółem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wdrożone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częściowo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w trakcie 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solidFill>
                            <a:srgbClr val="002060"/>
                          </a:solidFill>
                          <a:effectLst/>
                        </a:rPr>
                        <a:t>ogółem</a:t>
                      </a:r>
                      <a:endParaRPr lang="pl-PL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</a:rPr>
                        <a:t>2747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659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29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167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solidFill>
                            <a:srgbClr val="002060"/>
                          </a:solidFill>
                          <a:effectLst/>
                        </a:rPr>
                        <a:t>ministerstwa</a:t>
                      </a:r>
                      <a:endParaRPr lang="pl-PL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solidFill>
                            <a:srgbClr val="002060"/>
                          </a:solidFill>
                          <a:effectLst/>
                        </a:rPr>
                        <a:t>860</a:t>
                      </a:r>
                      <a:endParaRPr lang="pl-PL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211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64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73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solidFill>
                            <a:srgbClr val="002060"/>
                          </a:solidFill>
                          <a:effectLst/>
                        </a:rPr>
                        <a:t>pozostałe instytucje</a:t>
                      </a:r>
                      <a:endParaRPr lang="pl-PL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1887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solidFill>
                            <a:srgbClr val="002060"/>
                          </a:solidFill>
                          <a:effectLst/>
                        </a:rPr>
                        <a:t>448</a:t>
                      </a:r>
                      <a:endParaRPr lang="pl-PL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rgbClr val="002060"/>
                          </a:solidFill>
                          <a:effectLst/>
                        </a:rPr>
                        <a:t>103</a:t>
                      </a:r>
                      <a:endParaRPr lang="pl-P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ytuł 3"/>
          <p:cNvSpPr txBox="1">
            <a:spLocks/>
          </p:cNvSpPr>
          <p:nvPr/>
        </p:nvSpPr>
        <p:spPr>
          <a:xfrm>
            <a:off x="521810" y="5497910"/>
            <a:ext cx="7386066" cy="4114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2800" b="1" dirty="0">
                <a:solidFill>
                  <a:srgbClr val="002060"/>
                </a:solidFill>
              </a:rPr>
              <a:t>Do wdrożenia pozostało: </a:t>
            </a:r>
            <a:r>
              <a:rPr lang="pl-PL" sz="2800" b="1" dirty="0">
                <a:solidFill>
                  <a:srgbClr val="FF0000"/>
                </a:solidFill>
              </a:rPr>
              <a:t>1892</a:t>
            </a:r>
            <a:r>
              <a:rPr lang="pl-PL" sz="2800" b="1" dirty="0">
                <a:solidFill>
                  <a:srgbClr val="002060"/>
                </a:solidFill>
              </a:rPr>
              <a:t> rekomendacji </a:t>
            </a:r>
          </a:p>
        </p:txBody>
      </p:sp>
      <p:pic>
        <p:nvPicPr>
          <p:cNvPr id="6" name="Obraz 5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345457BA-7B56-49B5-B313-77013D8D9E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6057900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465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10921" y="167028"/>
            <a:ext cx="7386066" cy="411480"/>
          </a:xfrm>
        </p:spPr>
        <p:txBody>
          <a:bodyPr/>
          <a:lstStyle/>
          <a:p>
            <a:r>
              <a:rPr lang="pl-PL" sz="2400" b="1" dirty="0">
                <a:solidFill>
                  <a:srgbClr val="002060"/>
                </a:solidFill>
              </a:rPr>
              <a:t>Wyniki monitoringu część 5 </a:t>
            </a:r>
            <a:r>
              <a:rPr lang="pl-PL" sz="2400" b="1" i="1" dirty="0">
                <a:solidFill>
                  <a:srgbClr val="002060"/>
                </a:solidFill>
              </a:rPr>
              <a:t>zidentyfikowane przyczyny zastanego stanu przestrzegania postanowień Konwencji</a:t>
            </a:r>
            <a:endParaRPr lang="pl-PL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Wykres 5" descr="Tytuł: przyczyny występowania obszaru jako najgorszy — opis: ogólne trudności w znalezieniu pracowników 2%&#10;zabytkowy budynek 3%&#10;brak procedur 3%&#10;wynajmowanie biura/najem 4%&#10;brak stosowania dobrych praktyk 22%&#10;brak świadomości 66%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772221"/>
              </p:ext>
            </p:extLst>
          </p:nvPr>
        </p:nvGraphicFramePr>
        <p:xfrm>
          <a:off x="417222" y="861743"/>
          <a:ext cx="8309555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Obraz 4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10B9F9E9-2666-41D5-83B5-D106C241A45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3969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>
            <a:extLst>
              <a:ext uri="{FF2B5EF4-FFF2-40B4-BE49-F238E27FC236}">
                <a16:creationId xmlns:a16="http://schemas.microsoft.com/office/drawing/2014/main" id="{C85E8085-C505-47EE-8CF7-6F86F0B1C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" y="5857875"/>
            <a:ext cx="8786813" cy="900113"/>
          </a:xfrm>
        </p:spPr>
        <p:txBody>
          <a:bodyPr/>
          <a:lstStyle/>
          <a:p>
            <a:pPr marL="215900" algn="l" eaLnBrk="1" hangingPunct="1"/>
            <a:r>
              <a:rPr lang="pl-PL" altLang="pl-PL" dirty="0">
                <a:solidFill>
                  <a:srgbClr val="898989"/>
                </a:solidFill>
                <a:ea typeface="ＭＳ Ｐゴシック" panose="020B0600070205080204" pitchFamily="34" charset="-128"/>
              </a:rPr>
              <a:t>      </a:t>
            </a:r>
            <a:endParaRPr lang="pl-PL" altLang="pl-PL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1A8E79-277D-4989-BBBD-EF7CB82DB3BD}"/>
              </a:ext>
            </a:extLst>
          </p:cNvPr>
          <p:cNvSpPr txBox="1">
            <a:spLocks/>
          </p:cNvSpPr>
          <p:nvPr/>
        </p:nvSpPr>
        <p:spPr>
          <a:xfrm>
            <a:off x="323056" y="2191670"/>
            <a:ext cx="8569325" cy="2474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l-PL" sz="5400" b="1" dirty="0">
                <a:solidFill>
                  <a:srgbClr val="004D74"/>
                </a:solidFill>
              </a:rPr>
              <a:t>Obszary</a:t>
            </a:r>
            <a:endParaRPr lang="pl-PL" sz="5400" b="1" i="1" dirty="0">
              <a:solidFill>
                <a:srgbClr val="004D74"/>
              </a:solidFill>
            </a:endParaRPr>
          </a:p>
        </p:txBody>
      </p:sp>
      <p:sp>
        <p:nvSpPr>
          <p:cNvPr id="3081" name="Title 1">
            <a:extLst>
              <a:ext uri="{FF2B5EF4-FFF2-40B4-BE49-F238E27FC236}">
                <a16:creationId xmlns:a16="http://schemas.microsoft.com/office/drawing/2014/main" id="{D7303046-C373-4712-8953-4140D49D22D2}"/>
              </a:ext>
            </a:extLst>
          </p:cNvPr>
          <p:cNvSpPr>
            <a:spLocks/>
          </p:cNvSpPr>
          <p:nvPr/>
        </p:nvSpPr>
        <p:spPr bwMode="auto">
          <a:xfrm>
            <a:off x="395288" y="4365625"/>
            <a:ext cx="84248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 sz="2200">
              <a:solidFill>
                <a:srgbClr val="002060"/>
              </a:solidFill>
              <a:latin typeface="Lucida Sans Unicode" panose="020B0602030504020204" pitchFamily="34" charset="0"/>
            </a:endParaRPr>
          </a:p>
        </p:txBody>
      </p:sp>
      <p:pic>
        <p:nvPicPr>
          <p:cNvPr id="13" name="Obraz 12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E2714A2-50A6-4983-8524-A75E82E5FD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 descr="ciąg logotypów: logo projektu i tekst &quot;Monitoring wdrażania Konwencji o prawach osób z niepełnosprawnościami&quot;, logo Polskiego Związku Głuchych, logo Fundacji Instytutu Rozwoju Regionalnego, logo Polskiego Stowarzyszenia na rzecz Osób z Niepełnosprawnością Intelektualną.">
            <a:extLst>
              <a:ext uri="{FF2B5EF4-FFF2-40B4-BE49-F238E27FC236}">
                <a16:creationId xmlns:a16="http://schemas.microsoft.com/office/drawing/2014/main" id="{BFB9FA2C-CD4E-46EB-AFDE-42AA2614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05" y="165779"/>
            <a:ext cx="7478828" cy="136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246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Obszar: Dostępność architektoniczna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5419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Widoczne opisy dostępności na stronie www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Odpowiednia liczba dostępnych miejsc parkingowych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Ścieżki dostępu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Pochylnie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Dostępne windy i windy przyschodowe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rgbClr val="004D74"/>
                </a:solidFill>
              </a:rPr>
              <a:t>W ostateczności: przemyślane platformy przyschodowe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600" b="1" dirty="0">
              <a:solidFill>
                <a:srgbClr val="004D74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600" b="1" dirty="0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49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3" y="183510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" y="759773"/>
            <a:ext cx="8821738" cy="510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Kształt monitoringu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Najważniejsze informacje liczbowe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Obszary: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Dostępność architektoniczna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Dostępność informacyjna/cyfrowa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Dostępność komunikacyjna i obsługa interesantów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Szkolenia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Zatrudnienie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Konsultacje społeczne</a:t>
            </a:r>
          </a:p>
          <a:p>
            <a:pPr marL="1200150" lvl="1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200" b="1" dirty="0">
                <a:solidFill>
                  <a:srgbClr val="004D74"/>
                </a:solidFill>
              </a:rPr>
              <a:t>Zamówienia publiczne i klauzule społeczne</a:t>
            </a: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1" y="6057900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1545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Obszar: Dostępność architektoniczna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481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Oznaczenia kontrastowe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Obniżone kontuary/ miejsca obsługi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Pętle indukcyjne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Dobre, równomierne oświetlenie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Odpowiednie poręcze i klamki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Oznaczenia pięter i pokoi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Przemyślane toalety dla osób z niepełnosprawnościami</a:t>
            </a: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0900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Dostępność architektoniczna - Rekomendacje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5419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Posiadanie długofalowych planów remontów i modernizacji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Szczegółowe analizy architektoniczne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Bieżące konsultowanie z osobami z niepełnosprawnościami, NGO i ekspertami od dostępności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Odpowiednia szczegółowość zamówień publicznych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600" b="1" dirty="0">
              <a:solidFill>
                <a:srgbClr val="004D74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600" b="1" dirty="0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4291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Znalezione obrazy dla zapytania ludziki do prezentac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56" y="1484784"/>
            <a:ext cx="3425977" cy="258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48678" y="3578677"/>
            <a:ext cx="8229600" cy="217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4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OBSZAR DOSTOSOWANIE FORM INFORMACJI</a:t>
            </a:r>
          </a:p>
        </p:txBody>
      </p:sp>
      <p:sp>
        <p:nvSpPr>
          <p:cNvPr id="2" name="AutoShape 2" descr="Znalezione obrazy dla zapytania ludziki do prezentacj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4" descr="Znalezione obrazy dla zapytania ludziki do prezentacj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6" descr="Znalezione obrazy dla zapytania ludziki do prezentacji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0630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pl-PL" b="1" dirty="0"/>
              <a:t>Obszar - dostosowanie formy informacji</a:t>
            </a:r>
            <a:endParaRPr lang="pl-PL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90" y="1844824"/>
            <a:ext cx="8395854" cy="1951496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Dostępność cyfrowa – dostępność stron internetowych zgodnie ze standardem </a:t>
            </a:r>
            <a:r>
              <a:rPr lang="pl-PL" sz="2800" b="1" dirty="0" err="1">
                <a:solidFill>
                  <a:srgbClr val="004D74"/>
                </a:solidFill>
                <a:latin typeface="Arial"/>
                <a:cs typeface="Arial"/>
              </a:rPr>
              <a:t>WCAG</a:t>
            </a: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 2.0 </a:t>
            </a:r>
            <a:endParaRPr lang="pl-PL" sz="2800" b="1" dirty="0">
              <a:solidFill>
                <a:srgbClr val="004D74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20" y="4077072"/>
            <a:ext cx="8395854" cy="203132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2.  Dostępność informacyjna – dostępność informacji w formie dostosowanej do potrzeb osób z niepełnosprawnościami</a:t>
            </a:r>
            <a:endParaRPr lang="pl-PL" sz="2800" b="1" dirty="0">
              <a:solidFill>
                <a:srgbClr val="004D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4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Dostępność informacyjna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595" y="1456184"/>
            <a:ext cx="8229600" cy="1131848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Najgorzej oceniany obszar wśród obszarów obligatoryjnych.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539552" y="2852936"/>
            <a:ext cx="8229600" cy="1200329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eaLnBrk="0" hangingPunct="0">
              <a:lnSpc>
                <a:spcPct val="150000"/>
              </a:lnSpc>
              <a:buFont typeface="Arial" panose="020B0604020202020204" pitchFamily="34" charset="0"/>
              <a:buNone/>
              <a:defRPr sz="2400" b="1">
                <a:solidFill>
                  <a:srgbClr val="004D74"/>
                </a:solidFill>
                <a:latin typeface="Arial"/>
                <a:cs typeface="Arial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+mn-lt"/>
                <a:ea typeface="ＭＳ Ｐゴシック" charset="-128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+mn-lt"/>
                <a:ea typeface="ＭＳ Ｐゴシック" charset="-128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+mn-lt"/>
                <a:ea typeface="ＭＳ Ｐゴシック" charset="-128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+mn-lt"/>
                <a:ea typeface="ＭＳ Ｐゴシック" charset="-128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r>
              <a:rPr lang="pl-PL" dirty="0"/>
              <a:t>Wszystkie instytucje biorące udział w monitoringu otrzymały w tym obszarze rekomendacje.</a:t>
            </a:r>
          </a:p>
        </p:txBody>
      </p:sp>
      <p:sp>
        <p:nvSpPr>
          <p:cNvPr id="5" name="Prostokąt 4"/>
          <p:cNvSpPr/>
          <p:nvPr/>
        </p:nvSpPr>
        <p:spPr>
          <a:xfrm>
            <a:off x="526366" y="4221088"/>
            <a:ext cx="8242785" cy="1754326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Łączna liczba rekomendacji w obszarze: Ministerstwa – 237, pozostałe instytucje – 543 (w sumie prawie 30% wszystkich rekomendacji (2747))</a:t>
            </a:r>
          </a:p>
        </p:txBody>
      </p:sp>
    </p:spTree>
    <p:extLst>
      <p:ext uri="{BB962C8B-B14F-4D97-AF65-F5344CB8AC3E}">
        <p14:creationId xmlns:p14="http://schemas.microsoft.com/office/powerpoint/2010/main" val="306315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Informacje o dostępności architektonicznej na stronie www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28092" y="1772816"/>
            <a:ext cx="8229600" cy="223984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Należy zamieścić na stronie www informacje dotyczące dostępności architektonicznej instytucji, sposobu dotarcia do instytucji, sposobów kontaktu, miejsc parkingowych, pętli indukcyjnych  itd.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428092" y="4293096"/>
            <a:ext cx="8229600" cy="1685846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Takie informacje powinny być umieszczone na stronie głównej i oznaczone dla czytelności odpowiednim piktogramem.</a:t>
            </a:r>
          </a:p>
        </p:txBody>
      </p:sp>
    </p:spTree>
    <p:extLst>
      <p:ext uri="{BB962C8B-B14F-4D97-AF65-F5344CB8AC3E}">
        <p14:creationId xmlns:p14="http://schemas.microsoft.com/office/powerpoint/2010/main" val="1757960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Tekst łatwy do czytania i zrozumienia w ramach stron www.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1196" y="4221088"/>
            <a:ext cx="8229600" cy="1685846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Takie informacje powinny być umieszczone na stronie głównej i oznaczone dla czytelności odpowiednimi piktogramami.</a:t>
            </a:r>
          </a:p>
        </p:txBody>
      </p:sp>
      <p:sp>
        <p:nvSpPr>
          <p:cNvPr id="4" name="Prostokąt 3"/>
          <p:cNvSpPr/>
          <p:nvPr/>
        </p:nvSpPr>
        <p:spPr>
          <a:xfrm>
            <a:off x="503784" y="1700808"/>
            <a:ext cx="7992888" cy="223984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Należy zamieścić na stronie www informacje dotyczące instytucji, zakresu jej działalności  oraz sposobu kontaktu z Instytucją w tekście łatwym do czytania i zrozumienia</a:t>
            </a:r>
          </a:p>
        </p:txBody>
      </p:sp>
    </p:spTree>
    <p:extLst>
      <p:ext uri="{BB962C8B-B14F-4D97-AF65-F5344CB8AC3E}">
        <p14:creationId xmlns:p14="http://schemas.microsoft.com/office/powerpoint/2010/main" val="349097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Język migowy w ramach stron www.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717032"/>
            <a:ext cx="8229600" cy="2239844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Informacje skierowane do osób głuchych, w tym informacje w języku migowym powinny być umieszczone na stronie głównej i oznaczone dla czytelności odpowiednim piktogramem.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1628800"/>
            <a:ext cx="7992888" cy="168584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Należy zamieścić na stronie www informacje dotyczące instytucji, zakresu jej działalności  oraz sposobu kontaktu z Instytucją w języku migowym.</a:t>
            </a:r>
          </a:p>
        </p:txBody>
      </p:sp>
    </p:spTree>
    <p:extLst>
      <p:ext uri="{BB962C8B-B14F-4D97-AF65-F5344CB8AC3E}">
        <p14:creationId xmlns:p14="http://schemas.microsoft.com/office/powerpoint/2010/main" val="11457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Dostępność w odpowiednich formach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08824"/>
            <a:ext cx="8640960" cy="2862322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 Należy wprowadzić procedurę udostępniania wybranych informacji/dokumentów potrzebnych do załatwiania spraw w formie odpowiedniej do potrzeb 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ea typeface="+mn-ea"/>
                <a:cs typeface="Arial"/>
              </a:rPr>
              <a:t>OzN</a:t>
            </a: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 (tekst łatwy do czytania i zrozumienia, język migowy, druk powiększony, alfabet Braille’a) .</a:t>
            </a:r>
          </a:p>
        </p:txBody>
      </p:sp>
      <p:sp>
        <p:nvSpPr>
          <p:cNvPr id="4" name="Prostokąt 3"/>
          <p:cNvSpPr/>
          <p:nvPr/>
        </p:nvSpPr>
        <p:spPr>
          <a:xfrm>
            <a:off x="251520" y="4509120"/>
            <a:ext cx="8496944" cy="17543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Informacja o takiej możliwości powinna być dostępna na stronie głównej, w miejscu widocznym dla klientów i oznaczona odpowiednimi piktogramami. </a:t>
            </a:r>
          </a:p>
        </p:txBody>
      </p:sp>
    </p:spTree>
    <p:extLst>
      <p:ext uri="{BB962C8B-B14F-4D97-AF65-F5344CB8AC3E}">
        <p14:creationId xmlns:p14="http://schemas.microsoft.com/office/powerpoint/2010/main" val="31089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Zapewnienie metod i środków komunikacji wspierających komunikowanie się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286232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Wprowadzić procedurę umożliwiającą osobie z niepełnosprawnością wykorzystanie wiadomości SMS i 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ea typeface="+mn-ea"/>
                <a:cs typeface="Arial"/>
              </a:rPr>
              <a:t>MMS</a:t>
            </a: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 w kontaktach z instytucją,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 wykorzystanie komunikatorów internetowych do komunikacji audiowizualnej.</a:t>
            </a: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5085184"/>
            <a:ext cx="8136904" cy="120032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Należy informacje o takiej możliwości zamieścić na stronie internetowej.</a:t>
            </a:r>
          </a:p>
        </p:txBody>
      </p:sp>
    </p:spTree>
    <p:extLst>
      <p:ext uri="{BB962C8B-B14F-4D97-AF65-F5344CB8AC3E}">
        <p14:creationId xmlns:p14="http://schemas.microsoft.com/office/powerpoint/2010/main" val="26283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827584" y="332656"/>
            <a:ext cx="822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4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KSZTAŁT MONITORINGU</a:t>
            </a:r>
          </a:p>
        </p:txBody>
      </p:sp>
      <p:pic>
        <p:nvPicPr>
          <p:cNvPr id="2050" name="Picture 2" descr="Znalezione obrazy dla zapytania ludziki do prezentac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32967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808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Dostępność informacyjna - 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64633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Najwięcej w ramach tego obszaru zrobiono!!!</a:t>
            </a:r>
          </a:p>
        </p:txBody>
      </p:sp>
      <p:sp>
        <p:nvSpPr>
          <p:cNvPr id="6" name="Prostokąt 5"/>
          <p:cNvSpPr/>
          <p:nvPr/>
        </p:nvSpPr>
        <p:spPr>
          <a:xfrm>
            <a:off x="476063" y="2990418"/>
            <a:ext cx="8135620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Zmiany nie wymagają dużych nakładów finansowych.</a:t>
            </a:r>
          </a:p>
        </p:txBody>
      </p:sp>
      <p:sp>
        <p:nvSpPr>
          <p:cNvPr id="7" name="Prostokąt 6"/>
          <p:cNvSpPr/>
          <p:nvPr/>
        </p:nvSpPr>
        <p:spPr>
          <a:xfrm>
            <a:off x="467544" y="4149080"/>
            <a:ext cx="813562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Głównie opierają się na wiedzy i zmianie świadomości.</a:t>
            </a:r>
          </a:p>
        </p:txBody>
      </p:sp>
      <p:pic>
        <p:nvPicPr>
          <p:cNvPr id="8" name="Obraz 7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B4E78E4A-ADFB-4D00-923A-E139CF2610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994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Obszar: Dostępność informacyjna/cyfrowa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59" y="894586"/>
            <a:ext cx="8764229" cy="704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800" b="1">
                <a:solidFill>
                  <a:srgbClr val="004D74"/>
                </a:solidFill>
                <a:latin typeface="Arial"/>
                <a:cs typeface="Arial"/>
              </a:rPr>
              <a:t>1. Monitoringi stron/portali - </a:t>
            </a:r>
            <a:r>
              <a:rPr lang="pl-PL" sz="2400">
                <a:latin typeface="Arial"/>
                <a:cs typeface="Arial"/>
              </a:rPr>
              <a:t>56 raportów z badania audytowego dostępności strony internetowej zgodnie ze standardem WCAG 2.0</a:t>
            </a:r>
            <a:r>
              <a:rPr lang="pl-PL" sz="2000">
                <a:latin typeface="Arial"/>
                <a:cs typeface="Arial"/>
              </a:rPr>
              <a:t> </a:t>
            </a:r>
            <a:endParaRPr lang="pl-PL" sz="2000" b="1"/>
          </a:p>
          <a:p>
            <a:pPr>
              <a:lnSpc>
                <a:spcPct val="150000"/>
              </a:lnSpc>
            </a:pPr>
            <a:r>
              <a:rPr lang="pl-PL" sz="2800" b="1">
                <a:solidFill>
                  <a:srgbClr val="004D74"/>
                </a:solidFill>
                <a:latin typeface="Arial"/>
                <a:cs typeface="Arial"/>
              </a:rPr>
              <a:t>2. Rekomendacje:</a:t>
            </a:r>
            <a:endParaRPr lang="pl-PL" sz="2400">
              <a:solidFill>
                <a:srgbClr val="0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Arial"/>
                <a:cs typeface="Arial"/>
              </a:rPr>
              <a:t>Szkolenia</a:t>
            </a:r>
            <a:r>
              <a:rPr lang="pl-PL" sz="2400">
                <a:latin typeface="Arial"/>
                <a:cs typeface="Arial"/>
              </a:rPr>
              <a:t> pracowników/ redaktorów z tworzenia dostępnych treści.</a:t>
            </a:r>
            <a:endParaRPr lang="pl-PL" sz="240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pl-PL" sz="2400">
                <a:latin typeface="Arial"/>
                <a:cs typeface="Arial"/>
              </a:rPr>
              <a:t>Regularne audyty serwisów.</a:t>
            </a:r>
            <a:endParaRPr lang="pl-PL" sz="240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pl-PL" sz="2400">
                <a:latin typeface="Arial"/>
                <a:cs typeface="Arial"/>
              </a:rPr>
              <a:t> Nowa strona - wpisanie dostępności i jej audytów do SIWZ jako wymóg obowiązkowy. </a:t>
            </a:r>
            <a:endParaRPr lang="pl-PL" sz="2400">
              <a:solidFill>
                <a:srgbClr val="0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pl-PL"/>
          </a:p>
          <a:p>
            <a:pPr>
              <a:lnSpc>
                <a:spcPct val="150000"/>
              </a:lnSpc>
            </a:pPr>
            <a:endParaRPr lang="pl-PL" sz="2800" b="1">
              <a:solidFill>
                <a:srgbClr val="004D74"/>
              </a:solidFill>
            </a:endParaRPr>
          </a:p>
          <a:p>
            <a:pPr>
              <a:lnSpc>
                <a:spcPct val="150000"/>
              </a:lnSpc>
            </a:pPr>
            <a:endParaRPr lang="pl-PL" sz="2800" b="1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844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Obszar: Obsługa interesantów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4536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Dostępność informacji i budynków pod kątem różnych niepełnosprawności (tajemniczy klient, konsultacje społeczne).</a:t>
            </a:r>
            <a:endParaRPr lang="pl-PL" sz="2800" b="1" dirty="0">
              <a:solidFill>
                <a:srgbClr val="004D74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Wnioski - rekomendacje - </a:t>
            </a:r>
            <a:r>
              <a:rPr lang="pl-PL" sz="2800" dirty="0">
                <a:latin typeface="Arial"/>
                <a:cs typeface="Arial"/>
              </a:rPr>
              <a:t>Szkolenia cykliczne dla kadry obsługującej klientów zewnętrznych.</a:t>
            </a:r>
            <a:endParaRPr lang="pl-PL" sz="2800" b="1" dirty="0">
              <a:solidFill>
                <a:srgbClr val="004D74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pl-PL" sz="2800" b="1" dirty="0">
              <a:solidFill>
                <a:srgbClr val="004D74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pl-PL" sz="2800" b="1" dirty="0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7290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>
                <a:solidFill>
                  <a:schemeClr val="tx1"/>
                </a:solidFill>
                <a:latin typeface="Arial"/>
                <a:cs typeface="Arial"/>
              </a:rPr>
              <a:t>Obszar: Szkolenia </a:t>
            </a:r>
            <a:endParaRPr lang="pl-PL" sz="32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467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1. Stan Faktyczny- kompetencje pracowników instytucji</a:t>
            </a:r>
            <a:endParaRPr lang="pl-PL" sz="2800" b="1" dirty="0">
              <a:solidFill>
                <a:srgbClr val="004D74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2. Wnioski – rekomendacje – </a:t>
            </a:r>
            <a:r>
              <a:rPr lang="pl-PL" sz="2400" dirty="0">
                <a:latin typeface="Arial"/>
                <a:cs typeface="Arial"/>
              </a:rPr>
              <a:t>Prowadzić regularne szkolenia dla pracowników podnoszące ich kompetencje w zakresie kontaktów z osobami z niepełnosprawnością oraz tworzeniem treści dla nich dostępnych. </a:t>
            </a:r>
            <a:br>
              <a:rPr lang="pl-PL" sz="2000" dirty="0">
                <a:latin typeface="Arial"/>
                <a:cs typeface="Arial"/>
              </a:rPr>
            </a:br>
            <a:endParaRPr lang="pl-PL" dirty="0"/>
          </a:p>
          <a:p>
            <a:pPr>
              <a:lnSpc>
                <a:spcPct val="150000"/>
              </a:lnSpc>
            </a:pPr>
            <a:endParaRPr lang="pl-PL" sz="2800" b="1" dirty="0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03127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40466" y="260648"/>
            <a:ext cx="7386066" cy="41148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002060"/>
                </a:solidFill>
              </a:rPr>
              <a:t>Obszar: Działania na rzecz zatrudnienia osób z niepełnosprawnościami w Instytucji.</a:t>
            </a:r>
          </a:p>
        </p:txBody>
      </p:sp>
      <p:sp>
        <p:nvSpPr>
          <p:cNvPr id="5" name="Tytuł 3"/>
          <p:cNvSpPr txBox="1">
            <a:spLocks/>
          </p:cNvSpPr>
          <p:nvPr/>
        </p:nvSpPr>
        <p:spPr>
          <a:xfrm>
            <a:off x="521810" y="5497910"/>
            <a:ext cx="7386066" cy="4114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pl-PL" sz="1800" b="1" dirty="0">
              <a:solidFill>
                <a:srgbClr val="00206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58817" y="1019761"/>
            <a:ext cx="87493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Przyczyna występowania zidentyfikowanych problemów:</a:t>
            </a:r>
          </a:p>
          <a:p>
            <a:pPr marL="257175" indent="-257175" algn="just">
              <a:spcAft>
                <a:spcPts val="0"/>
              </a:spcAft>
              <a:buAutoNum type="arabicPeriod"/>
            </a:pP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brak świadomości ma to miejsce w 40% przypadków,</a:t>
            </a:r>
          </a:p>
          <a:p>
            <a:pPr marL="257175" indent="-257175" algn="just">
              <a:spcAft>
                <a:spcPts val="0"/>
              </a:spcAft>
              <a:buAutoNum type="arabicPeriod"/>
            </a:pP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brak dobrych praktyk i problem z pozyskaniem pracowników. </a:t>
            </a:r>
          </a:p>
          <a:p>
            <a:pPr algn="just">
              <a:spcAft>
                <a:spcPts val="0"/>
              </a:spcAft>
            </a:pPr>
            <a:endParaRPr lang="pl-PL" sz="2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Zespoły monitoringowe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nad wyraz często  wskazywały, że „instytucja nie prowadzi żadnych działań” </a:t>
            </a: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mających zmienić ten stan rzeczy, powszechne jest także, że instytucje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nie posiadają wewnętrznych procedur dotyczących zatrudniania osób z niepełnosprawnościami</a:t>
            </a: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6" name="Obraz 5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3F292548-5BF0-4DD5-A2C3-CF4820A3FB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3201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40466" y="260648"/>
            <a:ext cx="7386066" cy="41148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002060"/>
                </a:solidFill>
              </a:rPr>
              <a:t>Obszar: Działania na rzecz zatrudnienia osób z niepełnosprawnościami w Instytucji.</a:t>
            </a:r>
          </a:p>
        </p:txBody>
      </p:sp>
      <p:sp>
        <p:nvSpPr>
          <p:cNvPr id="5" name="Tytuł 3"/>
          <p:cNvSpPr txBox="1">
            <a:spLocks/>
          </p:cNvSpPr>
          <p:nvPr/>
        </p:nvSpPr>
        <p:spPr>
          <a:xfrm>
            <a:off x="521810" y="5497910"/>
            <a:ext cx="7386066" cy="4114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pl-PL" sz="1800" b="1" dirty="0">
              <a:solidFill>
                <a:srgbClr val="00206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58817" y="1250593"/>
            <a:ext cx="87493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Problemem jest także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postrzeganie osób z niepełnosprawnościami przez pryzmat klienta a nie pracownika</a:t>
            </a: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co przekłada się na niski wskaźnik zatrudnienia osób z niepełnosprawnościami, w większości instytucji znacznie poniżej wymaganych 6%.</a:t>
            </a:r>
          </a:p>
          <a:p>
            <a:pPr algn="just"/>
            <a:endParaRPr lang="pl-PL" sz="2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Często wskazywano na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niskie kompetencje pracowników w zakresie rozumienia problematyki niepełnosprawności oraz brak szkoleń w tym zakresie</a:t>
            </a:r>
            <a:r>
              <a:rPr lang="pl-PL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pl-PL" sz="2000" dirty="0"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6" name="Obraz 5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3F292548-5BF0-4DD5-A2C3-CF4820A3FB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5670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78967" y="342495"/>
            <a:ext cx="7386066" cy="41148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800" b="1" dirty="0">
                <a:solidFill>
                  <a:srgbClr val="002060"/>
                </a:solidFill>
              </a:rPr>
              <a:t>Obszar: Działania na rzecz zatrudnienia osób z niepełnosprawnościami w Instytucji. </a:t>
            </a:r>
          </a:p>
        </p:txBody>
      </p:sp>
      <p:sp>
        <p:nvSpPr>
          <p:cNvPr id="5" name="Tytuł 3"/>
          <p:cNvSpPr txBox="1">
            <a:spLocks/>
          </p:cNvSpPr>
          <p:nvPr/>
        </p:nvSpPr>
        <p:spPr>
          <a:xfrm>
            <a:off x="521810" y="5497910"/>
            <a:ext cx="7386066" cy="4114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pl-PL" sz="1800" b="1" dirty="0">
              <a:solidFill>
                <a:srgbClr val="00206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97318" y="1124744"/>
            <a:ext cx="87493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000" b="1" dirty="0">
                <a:solidFill>
                  <a:srgbClr val="002060"/>
                </a:solidFill>
              </a:rPr>
              <a:t>Najczęstsza rekomendacja:</a:t>
            </a:r>
          </a:p>
          <a:p>
            <a:pPr lvl="0"/>
            <a:endParaRPr lang="pl-PL" sz="2000" b="1" dirty="0">
              <a:solidFill>
                <a:srgbClr val="002060"/>
              </a:solidFill>
            </a:endParaRPr>
          </a:p>
          <a:p>
            <a:pPr lvl="0"/>
            <a:r>
              <a:rPr lang="pl-P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Należy rozpocząć prowadzenie działań wykraczających poza te wynikające z ustawy, mających na celu promocję zatrudnienia osób z niepełnosprawnością. </a:t>
            </a:r>
            <a:b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Jako przykładowe działania tego typu możemy podać: ogłoszeń w serwisach www powszechnie dostępnych oraz specjalistycznych (dedykowanych zatrudnianiu osób z niepełnosprawnościami) nawiązanie kontaktów z NGO prowadzącymi pośrednictwo pracy, wysyłanie informacji o odbywających się naborach do wybranych NGO. </a:t>
            </a:r>
          </a:p>
        </p:txBody>
      </p:sp>
      <p:pic>
        <p:nvPicPr>
          <p:cNvPr id="6" name="Obraz 5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B2D21CD-02F4-48C5-B605-AE13A851E5E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057900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36170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307975" y="3789040"/>
            <a:ext cx="8229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4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OBSZAR KONSULTACJE SPOŁECZNE</a:t>
            </a:r>
          </a:p>
        </p:txBody>
      </p:sp>
      <p:sp>
        <p:nvSpPr>
          <p:cNvPr id="2" name="AutoShape 2" descr="Znalezione obrazy dla zapytania ludziki do prezentacj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4" name="Picture 4" descr="Znalezione obrazy dla zapytania ludziki do prezentac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776334"/>
            <a:ext cx="3544607" cy="299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46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Konsultacje społeczne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5650" y="4077072"/>
            <a:ext cx="8229600" cy="1131848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Rekomendacje w tym obszarze otrzymało 13 ministerstw i 24 pozostałe instytucje.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190667" y="5445224"/>
            <a:ext cx="8229600" cy="113184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eaLnBrk="0" hangingPunct="0">
              <a:lnSpc>
                <a:spcPct val="150000"/>
              </a:lnSpc>
              <a:buFont typeface="Arial" panose="020B0604020202020204" pitchFamily="34" charset="0"/>
              <a:buNone/>
              <a:defRPr sz="2400" b="1">
                <a:solidFill>
                  <a:srgbClr val="004D74"/>
                </a:solidFill>
                <a:latin typeface="Arial"/>
                <a:cs typeface="Arial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+mn-lt"/>
                <a:ea typeface="ＭＳ Ｐゴシック" charset="-128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+mn-lt"/>
                <a:ea typeface="ＭＳ Ｐゴシック" charset="-128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+mn-lt"/>
                <a:ea typeface="ＭＳ Ｐゴシック" charset="-128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+mn-lt"/>
                <a:ea typeface="ＭＳ Ｐゴシック" charset="-128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r>
              <a:rPr lang="pl-PL" dirty="0"/>
              <a:t>Ministerstwa otrzymały 33 rekomendacje, pozostałe instytucje 38.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190667" y="1052736"/>
            <a:ext cx="8229600" cy="2862322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eaLnBrk="0" hangingPunct="0">
              <a:lnSpc>
                <a:spcPct val="150000"/>
              </a:lnSpc>
              <a:buFont typeface="Arial" panose="020B0604020202020204" pitchFamily="34" charset="0"/>
              <a:buNone/>
              <a:defRPr sz="2400" b="1">
                <a:solidFill>
                  <a:srgbClr val="004D74"/>
                </a:solidFill>
                <a:latin typeface="Arial"/>
                <a:cs typeface="Arial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+mn-lt"/>
                <a:ea typeface="ＭＳ Ｐゴシック" charset="-128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+mn-lt"/>
                <a:ea typeface="ＭＳ Ｐゴシック" charset="-128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+mn-lt"/>
                <a:ea typeface="ＭＳ Ｐゴシック" charset="-128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+mn-lt"/>
                <a:ea typeface="ＭＳ Ｐゴシック" charset="-128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r>
              <a:rPr lang="pl-PL" dirty="0"/>
              <a:t>Konsultacje społeczne rozumiane są niemal wyłącznie jako właściwe dla aktów prawnych. W zasadzie nie istniała świadomość ich włączającej roli przy innych działaniach instytucji, które mogą być istotne z punktu widzenia </a:t>
            </a:r>
            <a:r>
              <a:rPr lang="pl-PL" dirty="0" err="1"/>
              <a:t>OzN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57981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7775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Przedmiot konsultacji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Konsultować można wszelkiego rodzaju dokumenty, w tym normy, rekomendacje, programy szkoleniowe, strategie, konkursy dotacyjne, strony internetowe usługi itp. Konsultacje społeczne służą uzyskaniu dodatkowej wiedzy i opinii na temat działalności Instytucji, konkretnych działań itd.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cs typeface="Arial"/>
              </a:rPr>
              <a:t>	</a:t>
            </a:r>
          </a:p>
          <a:p>
            <a:endParaRPr lang="pl-PL" sz="2800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251520" y="980729"/>
            <a:ext cx="8229600" cy="792088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800" b="1" dirty="0">
                <a:solidFill>
                  <a:srgbClr val="C00000"/>
                </a:solidFill>
                <a:latin typeface="Arial"/>
                <a:cs typeface="Arial"/>
              </a:rPr>
              <a:t>To nie tylko inicjatywa ustawodawcza!!!</a:t>
            </a:r>
            <a:endParaRPr lang="pl-PL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48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rPr>
              <a:t>Kształt monitoringu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0965" y="1484784"/>
            <a:ext cx="8229600" cy="2031325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Cel: zwiększenie zdolności Instytucji do wdrażania postanowień Konwencji ONZ o prawach osób z niepełnosprawnościami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395536" y="4221088"/>
            <a:ext cx="8229600" cy="13849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Udział wzięło 51 instytucji: 17 ministerstw oraz 34 inne instytucje szczebla centralnego</a:t>
            </a:r>
          </a:p>
        </p:txBody>
      </p:sp>
    </p:spTree>
    <p:extLst>
      <p:ext uri="{BB962C8B-B14F-4D97-AF65-F5344CB8AC3E}">
        <p14:creationId xmlns:p14="http://schemas.microsoft.com/office/powerpoint/2010/main" val="120401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Forma konsultacji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258" y="2564904"/>
            <a:ext cx="8229600" cy="223984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Należy wprowadzić w przypadku spraw szczególnie ważnych dla osób z niepełnosprawnościami procedurę konsultacji aktywnych: spotkania, seminaria, fokusy itd...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251520" y="1268760"/>
            <a:ext cx="8229600" cy="792088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800" b="1" dirty="0">
                <a:solidFill>
                  <a:srgbClr val="C00000"/>
                </a:solidFill>
                <a:latin typeface="Arial"/>
                <a:cs typeface="Arial"/>
              </a:rPr>
              <a:t>To także forma aktywna!!!</a:t>
            </a:r>
            <a:endParaRPr lang="pl-PL" sz="2800" dirty="0">
              <a:solidFill>
                <a:srgbClr val="C00000"/>
              </a:solidFill>
            </a:endParaRPr>
          </a:p>
        </p:txBody>
      </p:sp>
      <p:pic>
        <p:nvPicPr>
          <p:cNvPr id="5" name="Obraz 4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F57D7624-3B57-44D9-BFB6-AF76EDE63B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284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549" y="188640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Informacja</a:t>
            </a:r>
          </a:p>
        </p:txBody>
      </p:sp>
      <p:sp>
        <p:nvSpPr>
          <p:cNvPr id="5" name="Prostokąt 4"/>
          <p:cNvSpPr/>
          <p:nvPr/>
        </p:nvSpPr>
        <p:spPr>
          <a:xfrm>
            <a:off x="251520" y="2348880"/>
            <a:ext cx="8424936" cy="34163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Należy rozpowszechniać informację o konsultacjach społecznych przez zamieszczenie informacji na stronie www Instytucji, jak również przez kontaktowanie się z organizacjami pozarządowymi zajmującymi się prawami osób z niepełnosprawnościami np. mailing, </a:t>
            </a:r>
            <a:r>
              <a:rPr lang="pl-PL" sz="2400" b="1" dirty="0" err="1">
                <a:solidFill>
                  <a:srgbClr val="004D74"/>
                </a:solidFill>
                <a:latin typeface="Arial"/>
                <a:cs typeface="Arial"/>
              </a:rPr>
              <a:t>tweety</a:t>
            </a:r>
            <a:r>
              <a:rPr lang="pl-PL" sz="2400" b="1" dirty="0">
                <a:solidFill>
                  <a:srgbClr val="004D74"/>
                </a:solidFill>
                <a:latin typeface="Arial"/>
                <a:cs typeface="Arial"/>
              </a:rPr>
              <a:t>, telefon, faks i inne.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 bwMode="auto">
          <a:xfrm>
            <a:off x="251520" y="1268760"/>
            <a:ext cx="8229600" cy="792088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800" b="1" dirty="0">
                <a:solidFill>
                  <a:srgbClr val="C00000"/>
                </a:solidFill>
                <a:latin typeface="Arial"/>
                <a:cs typeface="Arial"/>
              </a:rPr>
              <a:t>Ważne aby informacja dotarła do adresata!!!</a:t>
            </a:r>
            <a:endParaRPr lang="pl-PL" sz="2800" dirty="0">
              <a:solidFill>
                <a:srgbClr val="C00000"/>
              </a:solidFill>
            </a:endParaRPr>
          </a:p>
        </p:txBody>
      </p:sp>
      <p:pic>
        <p:nvPicPr>
          <p:cNvPr id="6" name="Obraz 5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34179824-05B7-4532-8C31-7AA581C4D9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108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Dostępność informacji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793842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 Należy zadbać o to, aby informacje o konsultacjach społecznych w tematach ważnych dla osób z niepełnosprawnościami były dostępne w języku migowym, w tekście łatwym w czytaniu i rozumieniu oraz w alfabecie Braille'a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251520" y="1484784"/>
            <a:ext cx="8229600" cy="792088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800" b="1" dirty="0">
                <a:solidFill>
                  <a:srgbClr val="C00000"/>
                </a:solidFill>
                <a:latin typeface="Arial"/>
                <a:cs typeface="Arial"/>
              </a:rPr>
              <a:t>Ważne aby informacja została odebrana!!!</a:t>
            </a:r>
            <a:endParaRPr lang="pl-PL" sz="2800" dirty="0">
              <a:solidFill>
                <a:srgbClr val="C00000"/>
              </a:solidFill>
            </a:endParaRPr>
          </a:p>
        </p:txBody>
      </p:sp>
      <p:pic>
        <p:nvPicPr>
          <p:cNvPr id="5" name="Obraz 4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78CCB04F-FA1D-4935-BA7A-89DB98CC44C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41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1529011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800" b="1" dirty="0">
                <a:solidFill>
                  <a:srgbClr val="C00000"/>
                </a:solidFill>
                <a:latin typeface="Arial"/>
                <a:cs typeface="Arial"/>
              </a:rPr>
              <a:t>Kluczowa jest świadomość włączającej roli  konsultacji społecznych!!!</a:t>
            </a: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Konsultacje społeczne</a:t>
            </a:r>
          </a:p>
        </p:txBody>
      </p:sp>
      <p:pic>
        <p:nvPicPr>
          <p:cNvPr id="4" name="Obraz 3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4A10803-B07A-478E-A10B-6F0AD03ECB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82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28406" y="333982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 fontScale="77500" lnSpcReduction="20000"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Obszar: Zamówienia publiczne i klauzule społeczne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4536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004D74"/>
                </a:solidFill>
              </a:rPr>
              <a:t>Systemowa analiza zapewniania warunków dostępności w zamówieniach publicznych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004D74"/>
                </a:solidFill>
              </a:rPr>
              <a:t>Domyślne wpisywanie warunków dostępności zamówień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b="1" dirty="0">
                <a:solidFill>
                  <a:srgbClr val="004D74"/>
                </a:solidFill>
              </a:rPr>
              <a:t>Domyślne stosowanie klauzul społecznych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b="1" dirty="0">
              <a:solidFill>
                <a:srgbClr val="004D74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b="1" dirty="0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0822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94EDA61-9965-4A7C-9F61-6D2E19429C45}"/>
              </a:ext>
            </a:extLst>
          </p:cNvPr>
          <p:cNvSpPr txBox="1">
            <a:spLocks/>
          </p:cNvSpPr>
          <p:nvPr/>
        </p:nvSpPr>
        <p:spPr>
          <a:xfrm>
            <a:off x="250824" y="332656"/>
            <a:ext cx="8569325" cy="57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 fontScale="70000" lnSpcReduction="20000"/>
          </a:bodyPr>
          <a:lstStyle/>
          <a:p>
            <a:pPr algn="ctr">
              <a:lnSpc>
                <a:spcPct val="90000"/>
              </a:lnSpc>
              <a:defRPr/>
            </a:pPr>
            <a:r>
              <a:rPr lang="pl-PL" sz="3200" b="1" dirty="0">
                <a:solidFill>
                  <a:schemeClr val="tx1"/>
                </a:solidFill>
                <a:latin typeface="Arial"/>
                <a:cs typeface="Arial"/>
              </a:rPr>
              <a:t>Zamówienia publiczne i klauzule społeczne - Rekomendacje</a:t>
            </a:r>
            <a:endParaRPr lang="pl-PL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9578" name="Rectangle 10">
            <a:extLst>
              <a:ext uri="{FF2B5EF4-FFF2-40B4-BE49-F238E27FC236}">
                <a16:creationId xmlns:a16="http://schemas.microsoft.com/office/drawing/2014/main" id="{84A53766-69B5-4F28-AD96-A31FF9BD3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052736"/>
            <a:ext cx="8821738" cy="481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Przygotowanie podręcznika dobrych praktyk ze wzorami dla danych rodzajów zamówień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Szkolenia ze stosowania dostępnych zamówień i klauzul ukierunkowanych na OzN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srgbClr val="004D74"/>
                </a:solidFill>
              </a:rPr>
              <a:t>Konsultacje z OzN, NGO i ekspertami ws. specjalistycznych zamówień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600" b="1" dirty="0">
              <a:solidFill>
                <a:srgbClr val="004D74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600" b="1" dirty="0">
              <a:solidFill>
                <a:srgbClr val="004D74"/>
              </a:solidFill>
            </a:endParaRPr>
          </a:p>
        </p:txBody>
      </p:sp>
      <p:pic>
        <p:nvPicPr>
          <p:cNvPr id="10" name="Obraz 9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A1379028-5558-4BC6-BDF7-02B7EB50E7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34677"/>
            <a:ext cx="5010150" cy="800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58463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>
            <a:extLst>
              <a:ext uri="{FF2B5EF4-FFF2-40B4-BE49-F238E27FC236}">
                <a16:creationId xmlns:a16="http://schemas.microsoft.com/office/drawing/2014/main" id="{C85E8085-C505-47EE-8CF7-6F86F0B1C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" y="5857875"/>
            <a:ext cx="8786813" cy="900113"/>
          </a:xfrm>
        </p:spPr>
        <p:txBody>
          <a:bodyPr/>
          <a:lstStyle/>
          <a:p>
            <a:pPr marL="215900" algn="l" eaLnBrk="1" hangingPunct="1"/>
            <a:r>
              <a:rPr lang="pl-PL" altLang="pl-PL" dirty="0">
                <a:solidFill>
                  <a:srgbClr val="898989"/>
                </a:solidFill>
                <a:ea typeface="ＭＳ Ｐゴシック" panose="020B0600070205080204" pitchFamily="34" charset="-128"/>
              </a:rPr>
              <a:t>      </a:t>
            </a:r>
            <a:endParaRPr lang="pl-PL" altLang="pl-PL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1A8E79-277D-4989-BBBD-EF7CB82DB3BD}"/>
              </a:ext>
            </a:extLst>
          </p:cNvPr>
          <p:cNvSpPr txBox="1">
            <a:spLocks/>
          </p:cNvSpPr>
          <p:nvPr/>
        </p:nvSpPr>
        <p:spPr>
          <a:xfrm>
            <a:off x="323056" y="2191670"/>
            <a:ext cx="8569325" cy="2474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l-PL" sz="5400" b="1" dirty="0">
                <a:solidFill>
                  <a:srgbClr val="004D74"/>
                </a:solidFill>
              </a:rPr>
              <a:t>Pytania i dyskusja</a:t>
            </a:r>
            <a:endParaRPr lang="pl-PL" sz="5400" b="1" i="1" dirty="0">
              <a:solidFill>
                <a:srgbClr val="004D74"/>
              </a:solidFill>
            </a:endParaRPr>
          </a:p>
        </p:txBody>
      </p:sp>
      <p:sp>
        <p:nvSpPr>
          <p:cNvPr id="3081" name="Title 1">
            <a:extLst>
              <a:ext uri="{FF2B5EF4-FFF2-40B4-BE49-F238E27FC236}">
                <a16:creationId xmlns:a16="http://schemas.microsoft.com/office/drawing/2014/main" id="{D7303046-C373-4712-8953-4140D49D22D2}"/>
              </a:ext>
            </a:extLst>
          </p:cNvPr>
          <p:cNvSpPr>
            <a:spLocks/>
          </p:cNvSpPr>
          <p:nvPr/>
        </p:nvSpPr>
        <p:spPr bwMode="auto">
          <a:xfrm>
            <a:off x="395288" y="4365625"/>
            <a:ext cx="84248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 sz="2200">
              <a:solidFill>
                <a:srgbClr val="002060"/>
              </a:solidFill>
              <a:latin typeface="Lucida Sans Unicode" panose="020B0602030504020204" pitchFamily="34" charset="0"/>
            </a:endParaRPr>
          </a:p>
        </p:txBody>
      </p:sp>
      <p:pic>
        <p:nvPicPr>
          <p:cNvPr id="13" name="Obraz 12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E2714A2-50A6-4983-8524-A75E82E5FD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 descr="ciąg logotypów: logo projektu i tekst &quot;Monitoring wdrażania Konwencji o prawach osób z niepełnosprawnościami&quot;, logo Polskiego Związku Głuchych, logo Fundacji Instytutu Rozwoju Regionalnego, logo Polskiego Stowarzyszenia na rzecz Osób z Niepełnosprawnością Intelektualną.">
            <a:extLst>
              <a:ext uri="{FF2B5EF4-FFF2-40B4-BE49-F238E27FC236}">
                <a16:creationId xmlns:a16="http://schemas.microsoft.com/office/drawing/2014/main" id="{BFB9FA2C-CD4E-46EB-AFDE-42AA2614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05" y="165779"/>
            <a:ext cx="7478828" cy="136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199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>
            <a:extLst>
              <a:ext uri="{FF2B5EF4-FFF2-40B4-BE49-F238E27FC236}">
                <a16:creationId xmlns:a16="http://schemas.microsoft.com/office/drawing/2014/main" id="{C85E8085-C505-47EE-8CF7-6F86F0B1C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" y="5857875"/>
            <a:ext cx="8786813" cy="900113"/>
          </a:xfrm>
        </p:spPr>
        <p:txBody>
          <a:bodyPr/>
          <a:lstStyle/>
          <a:p>
            <a:pPr marL="215900" algn="l" eaLnBrk="1" hangingPunct="1"/>
            <a:r>
              <a:rPr lang="pl-PL" altLang="pl-PL" dirty="0">
                <a:solidFill>
                  <a:srgbClr val="898989"/>
                </a:solidFill>
                <a:ea typeface="ＭＳ Ｐゴシック" panose="020B0600070205080204" pitchFamily="34" charset="-128"/>
              </a:rPr>
              <a:t>      </a:t>
            </a:r>
            <a:endParaRPr lang="pl-PL" altLang="pl-PL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1A8E79-277D-4989-BBBD-EF7CB82DB3BD}"/>
              </a:ext>
            </a:extLst>
          </p:cNvPr>
          <p:cNvSpPr txBox="1">
            <a:spLocks/>
          </p:cNvSpPr>
          <p:nvPr/>
        </p:nvSpPr>
        <p:spPr>
          <a:xfrm>
            <a:off x="287336" y="1586606"/>
            <a:ext cx="8569325" cy="2474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l-PL" sz="4400" b="1" dirty="0">
                <a:solidFill>
                  <a:srgbClr val="004D74"/>
                </a:solidFill>
              </a:rPr>
              <a:t>Dziękujemy za uwagę!</a:t>
            </a:r>
            <a:endParaRPr lang="pl-PL" sz="4400" b="1" i="1" dirty="0">
              <a:solidFill>
                <a:srgbClr val="004D74"/>
              </a:solidFill>
            </a:endParaRPr>
          </a:p>
        </p:txBody>
      </p:sp>
      <p:sp>
        <p:nvSpPr>
          <p:cNvPr id="3081" name="Title 1">
            <a:extLst>
              <a:ext uri="{FF2B5EF4-FFF2-40B4-BE49-F238E27FC236}">
                <a16:creationId xmlns:a16="http://schemas.microsoft.com/office/drawing/2014/main" id="{D7303046-C373-4712-8953-4140D49D22D2}"/>
              </a:ext>
            </a:extLst>
          </p:cNvPr>
          <p:cNvSpPr>
            <a:spLocks/>
          </p:cNvSpPr>
          <p:nvPr/>
        </p:nvSpPr>
        <p:spPr bwMode="auto">
          <a:xfrm>
            <a:off x="395288" y="4365625"/>
            <a:ext cx="84248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l-PL" altLang="pl-PL" sz="2200">
              <a:solidFill>
                <a:srgbClr val="002060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3082" name="Rectangle 12">
            <a:extLst>
              <a:ext uri="{FF2B5EF4-FFF2-40B4-BE49-F238E27FC236}">
                <a16:creationId xmlns:a16="http://schemas.microsoft.com/office/drawing/2014/main" id="{EB1A3930-6C9D-4D18-8B6A-1B2831DDC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9" y="4351605"/>
            <a:ext cx="84963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l-PL" sz="2000" i="1" dirty="0"/>
              <a:t>Posiedzenie Zespołu do spraw wykonywania postanowień Konwencji o prawach osób niepełnosprawnych</a:t>
            </a:r>
          </a:p>
          <a:p>
            <a:endParaRPr lang="pl-PL" altLang="pl-PL" sz="2000" b="1" i="1" dirty="0"/>
          </a:p>
          <a:p>
            <a:pPr algn="ctr" eaLnBrk="1" hangingPunct="1"/>
            <a:r>
              <a:rPr lang="pl-PL" altLang="pl-PL" sz="2000" dirty="0"/>
              <a:t>9 maja 2019 r. </a:t>
            </a:r>
          </a:p>
        </p:txBody>
      </p:sp>
      <p:pic>
        <p:nvPicPr>
          <p:cNvPr id="13" name="Obraz 12" descr="dwa logotypy: Fundusze Europejskie Wiedza Edukacja Rozwój, Unia Europejska Europejski Fundusz Społeczny. Dodatkowo tekst: Projekt współfinansowany ze środków Unii Europejskiej w ramach Europejskiego Funduszu Społecznego. ">
            <a:extLst>
              <a:ext uri="{FF2B5EF4-FFF2-40B4-BE49-F238E27FC236}">
                <a16:creationId xmlns:a16="http://schemas.microsoft.com/office/drawing/2014/main" id="{2E2714A2-50A6-4983-8524-A75E82E5FD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2" y="5907881"/>
            <a:ext cx="501015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az 2" descr="ciąg logotypów: logo projektu i tekst &quot;Monitoring wdrażania Konwencji o prawach osób z niepełnosprawnościami&quot;, logo Polskiego Związku Głuchych, logo Fundacji Instytutu Rozwoju Regionalnego, logo Polskiego Stowarzyszenia na rzecz Osób z Niepełnosprawnością Intelektualną.">
            <a:extLst>
              <a:ext uri="{FF2B5EF4-FFF2-40B4-BE49-F238E27FC236}">
                <a16:creationId xmlns:a16="http://schemas.microsoft.com/office/drawing/2014/main" id="{BFB9FA2C-CD4E-46EB-AFDE-42AA2614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05" y="165779"/>
            <a:ext cx="7478828" cy="136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rPr>
              <a:t>Kształt monitoringu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507831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1.	Udostępnienie instytucji monitorowanej ankiety samooceny.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2.	Analiza wyników samooceny z wykorzystaniem dostępnych informacji na temat instytucji monitorowanej.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3.	Stworzenie planu monitoringu.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4.	Zebranie danych z wybranych obszarów: spotkania monitoringowe, konsultacje społeczne, tajemniczy klient.</a:t>
            </a:r>
          </a:p>
        </p:txBody>
      </p:sp>
    </p:spTree>
    <p:extLst>
      <p:ext uri="{BB962C8B-B14F-4D97-AF65-F5344CB8AC3E}">
        <p14:creationId xmlns:p14="http://schemas.microsoft.com/office/powerpoint/2010/main" val="124723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rPr>
              <a:t>Kształt monitoringu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4315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5.	Analiza zebranych danych i tworzenie rekomendacji.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6.	Przygotowanie raportu wstępnego.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7.	Analiza raportu wstępnego przez instytucje, negocjacje, konsultacje społeczne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8.	Spotkanie podsumowujące w trakcie którego opracowywana była treść raportu końcowego wraz z rekomendacjami.</a:t>
            </a:r>
          </a:p>
        </p:txBody>
      </p:sp>
    </p:spTree>
    <p:extLst>
      <p:ext uri="{BB962C8B-B14F-4D97-AF65-F5344CB8AC3E}">
        <p14:creationId xmlns:p14="http://schemas.microsoft.com/office/powerpoint/2010/main" val="403877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>
                <a:solidFill>
                  <a:schemeClr val="tx1"/>
                </a:solidFill>
                <a:latin typeface="+mj-lt"/>
                <a:ea typeface="ＭＳ Ｐゴシック" charset="-128"/>
                <a:cs typeface="+mj-cs"/>
              </a:rPr>
              <a:t>Kształt monitoringu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031325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8.	Wdrażanie rekomendacji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9.	Wizyta weryfikującą i opracowanie raportu weryfikującego.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467544" y="4437112"/>
            <a:ext cx="8229600" cy="738664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sz="28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W sumie ponad 2 lata współpracy!</a:t>
            </a:r>
          </a:p>
        </p:txBody>
      </p:sp>
    </p:spTree>
    <p:extLst>
      <p:ext uri="{BB962C8B-B14F-4D97-AF65-F5344CB8AC3E}">
        <p14:creationId xmlns:p14="http://schemas.microsoft.com/office/powerpoint/2010/main" val="211356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Obszary monitoringu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56383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1.	Dostępność architektoniczna.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2.	Dostosowanie form informacji do potrzeb osób z niepełnosprawnościami.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3.	Działania na rzecz zatrudnienia osób z niepełnosprawnościami w instytucji.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4.	Działania informacyjne ukierunkowane na zwalczanie stereotypów, podnoszenie świadomości dotyczącej praw i godności osób z niepełnosprawnościami oraz promocji zatrudnienia osób z niepełnosprawnościami.</a:t>
            </a:r>
          </a:p>
        </p:txBody>
      </p:sp>
    </p:spTree>
    <p:extLst>
      <p:ext uri="{BB962C8B-B14F-4D97-AF65-F5344CB8AC3E}">
        <p14:creationId xmlns:p14="http://schemas.microsoft.com/office/powerpoint/2010/main" val="35725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l-PL" b="1" dirty="0"/>
              <a:t>Obszary monitoringu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286232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5.	Konsultacje społeczne w instytucji.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6.	Kompetencje pracowników instytucji.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pl-PL" sz="2400" b="1" dirty="0">
                <a:solidFill>
                  <a:srgbClr val="004D74"/>
                </a:solidFill>
                <a:latin typeface="Arial"/>
                <a:ea typeface="+mn-ea"/>
                <a:cs typeface="Arial"/>
              </a:rPr>
              <a:t>7.	Wypełnianie obowiązków ogólnych wynikających z Konwencji.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pl-PL" sz="2400" b="1" dirty="0">
              <a:solidFill>
                <a:srgbClr val="004D74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079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5901</TotalTime>
  <Words>1897</Words>
  <Application>Microsoft Office PowerPoint</Application>
  <PresentationFormat>Pokaz na ekranie (4:3)</PresentationFormat>
  <Paragraphs>325</Paragraphs>
  <Slides>47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51" baseType="lpstr">
      <vt:lpstr>Arial</vt:lpstr>
      <vt:lpstr>Calibri</vt:lpstr>
      <vt:lpstr>Lucida Sans Unicode</vt:lpstr>
      <vt:lpstr>Motyw pakietu Office</vt:lpstr>
      <vt:lpstr>Prezentacja programu PowerPoint</vt:lpstr>
      <vt:lpstr>Prezentacja programu PowerPoint</vt:lpstr>
      <vt:lpstr>Prezentacja programu PowerPoint</vt:lpstr>
      <vt:lpstr>Kształt monitoringu </vt:lpstr>
      <vt:lpstr>Kształt monitoringu </vt:lpstr>
      <vt:lpstr>Kształt monitoringu </vt:lpstr>
      <vt:lpstr>Kształt monitoringu </vt:lpstr>
      <vt:lpstr>Obszary monitoringu</vt:lpstr>
      <vt:lpstr>Obszary monitoringu</vt:lpstr>
      <vt:lpstr>Forma rekomendacji</vt:lpstr>
      <vt:lpstr>Forma rekomendacji</vt:lpstr>
      <vt:lpstr>Prezentacja programu PowerPoint</vt:lpstr>
      <vt:lpstr>Wyniki monitoringu część 1 najgorzej oceniane obszary</vt:lpstr>
      <vt:lpstr>Wyniki monitoringu część 2 najlepiej oceniane obszary</vt:lpstr>
      <vt:lpstr>Wyniki monitoringu część 3 Liczba instytucji, które otrzymały rekomendacje w danym obszarze</vt:lpstr>
      <vt:lpstr>Wyniki monitoringu część 4 liczba rekomendacji skierowanych i wdrożonych</vt:lpstr>
      <vt:lpstr>Wyniki monitoringu część 5 zidentyfikowane przyczyny zastanego stanu przestrzegania postanowień Konwencji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Obszar - dostosowanie formy informacji</vt:lpstr>
      <vt:lpstr>Dostępność informacyjna</vt:lpstr>
      <vt:lpstr>Informacje o dostępności architektonicznej na stronie www</vt:lpstr>
      <vt:lpstr>Tekst łatwy do czytania i zrozumienia w ramach stron www.</vt:lpstr>
      <vt:lpstr>Język migowy w ramach stron www.</vt:lpstr>
      <vt:lpstr>Dostępność w odpowiednich formach </vt:lpstr>
      <vt:lpstr>Zapewnienie metod i środków komunikacji wspierających komunikowanie się</vt:lpstr>
      <vt:lpstr>Dostępność informacyjna - podsumowanie</vt:lpstr>
      <vt:lpstr>Prezentacja programu PowerPoint</vt:lpstr>
      <vt:lpstr>Prezentacja programu PowerPoint</vt:lpstr>
      <vt:lpstr>Prezentacja programu PowerPoint</vt:lpstr>
      <vt:lpstr>Obszar: Działania na rzecz zatrudnienia osób z niepełnosprawnościami w Instytucji.</vt:lpstr>
      <vt:lpstr>Obszar: Działania na rzecz zatrudnienia osób z niepełnosprawnościami w Instytucji.</vt:lpstr>
      <vt:lpstr>Obszar: Działania na rzecz zatrudnienia osób z niepełnosprawnościami w Instytucji. </vt:lpstr>
      <vt:lpstr>Prezentacja programu PowerPoint</vt:lpstr>
      <vt:lpstr>Konsultacje społeczne</vt:lpstr>
      <vt:lpstr>Przedmiot konsultacji</vt:lpstr>
      <vt:lpstr>Forma konsultacji</vt:lpstr>
      <vt:lpstr>Informacja</vt:lpstr>
      <vt:lpstr>Dostępność informacji</vt:lpstr>
      <vt:lpstr>Konsultacje społeczne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Polskie Stowarzyszenie na Rzecz Osób z Upośledzeniem Umysłowym – organizacja rodziców</dc:title>
  <dc:creator>ZG</dc:creator>
  <cp:lastModifiedBy>Adam Zawisny</cp:lastModifiedBy>
  <cp:revision>388</cp:revision>
  <cp:lastPrinted>2019-03-26T08:27:02Z</cp:lastPrinted>
  <dcterms:created xsi:type="dcterms:W3CDTF">2012-09-16T16:31:12Z</dcterms:created>
  <dcterms:modified xsi:type="dcterms:W3CDTF">2019-05-09T08:56:06Z</dcterms:modified>
</cp:coreProperties>
</file>