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63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70" r:id="rId13"/>
    <p:sldId id="269" r:id="rId1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571" y="67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FAF74-088E-480F-9B28-2B826BE330E8}" type="datetimeFigureOut">
              <a:rPr lang="pl-PL" smtClean="0"/>
              <a:t>2022-02-16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50489-3741-423A-AB24-3A163DA04A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890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ytuł prezentacj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a 3">
            <a:extLst>
              <a:ext uri="{FF2B5EF4-FFF2-40B4-BE49-F238E27FC236}">
                <a16:creationId xmlns:a16="http://schemas.microsoft.com/office/drawing/2014/main" xmlns="" id="{5BA478FB-1CAE-4A1E-9E66-933A5AA555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16405" y="311898"/>
            <a:ext cx="3868886" cy="6457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9473" y="2268638"/>
            <a:ext cx="5619509" cy="995423"/>
          </a:xfr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9473" y="3414532"/>
            <a:ext cx="5619509" cy="2381219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latin typeface="Merriweather Sans Light" panose="00000400000000000000" pitchFamily="2" charset="-18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9" name="Symbol zastępczy daty 8">
            <a:extLst>
              <a:ext uri="{FF2B5EF4-FFF2-40B4-BE49-F238E27FC236}">
                <a16:creationId xmlns:a16="http://schemas.microsoft.com/office/drawing/2014/main" xmlns="" id="{718A3720-D209-4586-9302-3DEAD02C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29473" y="6833110"/>
            <a:ext cx="2405062" cy="401638"/>
          </a:xfrm>
        </p:spPr>
        <p:txBody>
          <a:bodyPr/>
          <a:lstStyle>
            <a:lvl1pPr algn="l">
              <a:defRPr/>
            </a:lvl1pPr>
          </a:lstStyle>
          <a:p>
            <a:r>
              <a:rPr lang="pl-PL"/>
              <a:t>Warszawa, 23.05.2020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365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ytuł sekcji/rozdział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658" y="1533646"/>
            <a:ext cx="8880525" cy="966993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658" y="2696901"/>
            <a:ext cx="8880525" cy="2048719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Merriweather Sans Light" panose="00000400000000000000" pitchFamily="2" charset="-18"/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Symbol zastępczy daty 7">
            <a:extLst>
              <a:ext uri="{FF2B5EF4-FFF2-40B4-BE49-F238E27FC236}">
                <a16:creationId xmlns:a16="http://schemas.microsoft.com/office/drawing/2014/main" xmlns="" id="{3C635173-2C91-462E-AE45-F173B972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Warszawa, 23.05.2020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560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+ obra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337" y="1765139"/>
            <a:ext cx="4346294" cy="4340507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  <a:endParaRPr lang="en-US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xmlns="" id="{A901950F-DCCE-4FBD-B83C-F69AB9396E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2475" y="1765139"/>
            <a:ext cx="4346575" cy="4340507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</a:lstStyle>
          <a:p>
            <a:endParaRPr lang="pl-PL" dirty="0"/>
          </a:p>
        </p:txBody>
      </p:sp>
      <p:sp>
        <p:nvSpPr>
          <p:cNvPr id="10" name="Symbol zastępczy daty 9">
            <a:extLst>
              <a:ext uri="{FF2B5EF4-FFF2-40B4-BE49-F238E27FC236}">
                <a16:creationId xmlns:a16="http://schemas.microsoft.com/office/drawing/2014/main" xmlns="" id="{A2E44039-A676-4451-916D-63C11DB146A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pl-PL"/>
              <a:t>Warszawa, 23.05.2020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634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+ wyk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964" y="5370652"/>
            <a:ext cx="9221787" cy="946381"/>
          </a:xfr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  <a:endParaRPr lang="en-US" dirty="0"/>
          </a:p>
        </p:txBody>
      </p:sp>
      <p:sp>
        <p:nvSpPr>
          <p:cNvPr id="8" name="Symbol zastępczy daty 7">
            <a:extLst>
              <a:ext uri="{FF2B5EF4-FFF2-40B4-BE49-F238E27FC236}">
                <a16:creationId xmlns:a16="http://schemas.microsoft.com/office/drawing/2014/main" xmlns="" id="{364CE39C-5788-481C-AB5F-1D185243E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Warszawa, 23.05.2020</a:t>
            </a:r>
            <a:endParaRPr lang="pl-PL" dirty="0"/>
          </a:p>
        </p:txBody>
      </p:sp>
      <p:sp>
        <p:nvSpPr>
          <p:cNvPr id="13" name="Symbol zastępczy wykresu 11">
            <a:extLst>
              <a:ext uri="{FF2B5EF4-FFF2-40B4-BE49-F238E27FC236}">
                <a16:creationId xmlns:a16="http://schemas.microsoft.com/office/drawing/2014/main" xmlns="" id="{D99E15D0-4ABA-459E-B9B5-75BA98AF5B36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734965" y="2008188"/>
            <a:ext cx="9221786" cy="3032125"/>
          </a:xfrm>
        </p:spPr>
        <p:txBody>
          <a:bodyPr/>
          <a:lstStyle>
            <a:lvl1pPr>
              <a:buClr>
                <a:schemeClr val="accent3"/>
              </a:buClr>
              <a:defRPr/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244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xmlns="" id="{4344072B-97F9-41DA-89A8-B3A4E1E5621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750623" y="6953593"/>
            <a:ext cx="2027862" cy="33847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4319" y="402484"/>
            <a:ext cx="8731429" cy="176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02" y="1765139"/>
            <a:ext cx="8731429" cy="50438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  <a:endParaRPr lang="en-US" dirty="0"/>
          </a:p>
        </p:txBody>
      </p:sp>
      <p:sp>
        <p:nvSpPr>
          <p:cNvPr id="14" name="Symbol zastępczy daty 13">
            <a:extLst>
              <a:ext uri="{FF2B5EF4-FFF2-40B4-BE49-F238E27FC236}">
                <a16:creationId xmlns:a16="http://schemas.microsoft.com/office/drawing/2014/main" xmlns="" id="{BAEEA925-EE28-460F-A12B-AFDF49F56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49922" y="6833110"/>
            <a:ext cx="2405062" cy="40163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pl-PL"/>
              <a:t>Warszawa, 23.05.2020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539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4" r:id="rId3"/>
    <p:sldLayoutId id="2147483676" r:id="rId4"/>
  </p:sldLayoutIdLst>
  <p:hf sldNum="0" hdr="0" ftr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1400" b="1" kern="1200">
          <a:solidFill>
            <a:schemeClr val="tx1"/>
          </a:solidFill>
          <a:latin typeface="Merriweather Sans" panose="00000500000000000000" pitchFamily="2" charset="-18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Clr>
          <a:schemeClr val="accent1"/>
        </a:buClr>
        <a:buSzPct val="100000"/>
        <a:buFont typeface="Merriweather Sans" panose="00000500000000000000" pitchFamily="2" charset="-18"/>
        <a:buChar char="•"/>
        <a:defRPr sz="18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647771A-214A-4A4D-AD5D-C8B3413E4F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473" y="2268638"/>
            <a:ext cx="6462776" cy="2054787"/>
          </a:xfrm>
        </p:spPr>
        <p:txBody>
          <a:bodyPr>
            <a:normAutofit fontScale="90000"/>
          </a:bodyPr>
          <a:lstStyle/>
          <a:p>
            <a:r>
              <a:rPr lang="pl-PL" b="1" dirty="0">
                <a:latin typeface="+mn-lt"/>
              </a:rPr>
              <a:t>Posiedzenie Zespołu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ds. Konwencji o prawach osób niepełnosprawnych</a:t>
            </a:r>
            <a:r>
              <a:rPr lang="pl-PL" b="1" dirty="0"/>
              <a:t/>
            </a:r>
            <a:br>
              <a:rPr lang="pl-PL" b="1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64FD6D6-642E-4914-9A42-13203E503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473" y="4598633"/>
            <a:ext cx="5619509" cy="1197117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Dostępność lasów w Polsce –</a:t>
            </a:r>
          </a:p>
          <a:p>
            <a:r>
              <a:rPr lang="pl-PL" dirty="0">
                <a:latin typeface="+mn-lt"/>
              </a:rPr>
              <a:t>sytuacja prawna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E1CC89A-18D9-468E-A58C-46D7FE981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Warszawa, 10.12.2021</a:t>
            </a:r>
          </a:p>
        </p:txBody>
      </p:sp>
    </p:spTree>
    <p:extLst>
      <p:ext uri="{BB962C8B-B14F-4D97-AF65-F5344CB8AC3E}">
        <p14:creationId xmlns:p14="http://schemas.microsoft.com/office/powerpoint/2010/main" val="2981173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2405850"/>
            <a:ext cx="8880525" cy="42168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4400" dirty="0">
                <a:latin typeface="+mn-lt"/>
              </a:rPr>
              <a:t>Art. 29</a:t>
            </a:r>
          </a:p>
          <a:p>
            <a:pPr>
              <a:lnSpc>
                <a:spcPct val="100000"/>
              </a:lnSpc>
            </a:pPr>
            <a:r>
              <a:rPr lang="pl-PL" sz="4400" dirty="0">
                <a:latin typeface="+mn-lt"/>
              </a:rPr>
              <a:t>4. Imprezy sportowe oraz inne imprezy o charakterze masowym organizowane w lesie wymagają zgody właściciela lasu.</a:t>
            </a:r>
          </a:p>
        </p:txBody>
      </p:sp>
    </p:spTree>
    <p:extLst>
      <p:ext uri="{BB962C8B-B14F-4D97-AF65-F5344CB8AC3E}">
        <p14:creationId xmlns:p14="http://schemas.microsoft.com/office/powerpoint/2010/main" val="4163808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657" y="805677"/>
            <a:ext cx="8880525" cy="966993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1669002"/>
            <a:ext cx="8880525" cy="517568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Art. 30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1. W lasach zabrania się: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1)  zanieczyszczania gleby i wód;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2)  zaśmiecania;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3)  rozkopywania gruntu;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4)  niszczenia grzybów oraz grzybni;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5)  niszczenia lub uszkadzania drzew, krzewów lub innych roślin;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6)  niszczenia urządzeń i obiektów gospodarczych, turystycznych i technicznych oraz znaków i tablic;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7)  </a:t>
            </a:r>
            <a:r>
              <a:rPr lang="pl-PL" sz="2000" b="1" dirty="0">
                <a:latin typeface="+mn-lt"/>
              </a:rPr>
              <a:t>zbierania płodów runa leśnego w oznakowanych miejscach zabronionych;</a:t>
            </a:r>
          </a:p>
        </p:txBody>
      </p:sp>
    </p:spTree>
    <p:extLst>
      <p:ext uri="{BB962C8B-B14F-4D97-AF65-F5344CB8AC3E}">
        <p14:creationId xmlns:p14="http://schemas.microsoft.com/office/powerpoint/2010/main" val="4116293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657" y="805677"/>
            <a:ext cx="8880525" cy="966993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1669002"/>
            <a:ext cx="8880525" cy="517568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8)  rozgarniania i zbierania ściółki;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9)  wypasu zwierząt gospodarskich;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10)  </a:t>
            </a:r>
            <a:r>
              <a:rPr lang="pl-PL" sz="2000" b="1" dirty="0">
                <a:latin typeface="+mn-lt"/>
              </a:rPr>
              <a:t>biwakowania poza miejscami wyznaczonymi przez właściciela lasu lub nadleśniczego;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11)  wybierania jaj i piskląt, niszczenia lęgowisk i gniazd ptasich, a także niszczenia legowisk, nor i mrowisk;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12)  płoszenia, ścigania, chwytania i zabijania dziko żyjących zwierząt;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13)  </a:t>
            </a:r>
            <a:r>
              <a:rPr lang="pl-PL" sz="2000" b="1" dirty="0">
                <a:latin typeface="+mn-lt"/>
              </a:rPr>
              <a:t>puszczania psów luzem;</a:t>
            </a:r>
          </a:p>
          <a:p>
            <a:pPr>
              <a:lnSpc>
                <a:spcPct val="120000"/>
              </a:lnSpc>
            </a:pPr>
            <a:r>
              <a:rPr lang="pl-PL" sz="2000" dirty="0">
                <a:latin typeface="+mn-lt"/>
              </a:rPr>
              <a:t>14)  hałasowania oraz używania sygnałów dźwiękowych, z wyjątkiem przypadków wymagających wszczęcia alarmu.</a:t>
            </a:r>
          </a:p>
        </p:txBody>
      </p:sp>
    </p:spTree>
    <p:extLst>
      <p:ext uri="{BB962C8B-B14F-4D97-AF65-F5344CB8AC3E}">
        <p14:creationId xmlns:p14="http://schemas.microsoft.com/office/powerpoint/2010/main" val="4100488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657" y="805677"/>
            <a:ext cx="8880525" cy="966993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1669002"/>
            <a:ext cx="8880525" cy="517568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400" dirty="0">
                <a:latin typeface="+mn-lt"/>
              </a:rPr>
              <a:t>Art. 30</a:t>
            </a:r>
          </a:p>
          <a:p>
            <a:pPr>
              <a:lnSpc>
                <a:spcPct val="120000"/>
              </a:lnSpc>
            </a:pPr>
            <a:r>
              <a:rPr lang="pl-PL" sz="2400" dirty="0">
                <a:latin typeface="+mn-lt"/>
              </a:rPr>
              <a:t>3. </a:t>
            </a:r>
            <a:r>
              <a:rPr lang="pl-PL" sz="2400" b="1" dirty="0">
                <a:latin typeface="+mn-lt"/>
              </a:rPr>
              <a:t>W lasach oraz na terenach śródleśnych, jak również w odległości do 100 m od granicy lasu</a:t>
            </a:r>
            <a:r>
              <a:rPr lang="pl-PL" sz="2400" dirty="0">
                <a:latin typeface="+mn-lt"/>
              </a:rPr>
              <a:t>, zabrania się działań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i czynności mogących wywołać niebezpieczeństwo,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a w szczególności:</a:t>
            </a:r>
          </a:p>
          <a:p>
            <a:pPr>
              <a:lnSpc>
                <a:spcPct val="120000"/>
              </a:lnSpc>
            </a:pPr>
            <a:r>
              <a:rPr lang="pl-PL" sz="2400" dirty="0">
                <a:latin typeface="+mn-lt"/>
              </a:rPr>
              <a:t>1)  rozniecania ognia poza miejscami wyznaczonymi do tego celu przez właściciela lasu lub nadleśniczego;</a:t>
            </a:r>
          </a:p>
          <a:p>
            <a:pPr>
              <a:lnSpc>
                <a:spcPct val="120000"/>
              </a:lnSpc>
            </a:pPr>
            <a:r>
              <a:rPr lang="pl-PL" sz="2400" dirty="0">
                <a:latin typeface="+mn-lt"/>
              </a:rPr>
              <a:t>2)  korzystania z otwartego płomienia;</a:t>
            </a:r>
          </a:p>
          <a:p>
            <a:pPr>
              <a:lnSpc>
                <a:spcPct val="120000"/>
              </a:lnSpc>
            </a:pPr>
            <a:r>
              <a:rPr lang="pl-PL" sz="2400" dirty="0">
                <a:latin typeface="+mn-lt"/>
              </a:rPr>
              <a:t>3)  wypalania wierzchniej warstwy gleby i pozostałości roślinnych.</a:t>
            </a:r>
          </a:p>
        </p:txBody>
      </p:sp>
    </p:spTree>
    <p:extLst>
      <p:ext uri="{BB962C8B-B14F-4D97-AF65-F5344CB8AC3E}">
        <p14:creationId xmlns:p14="http://schemas.microsoft.com/office/powerpoint/2010/main" val="233002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658" y="1484485"/>
            <a:ext cx="8880525" cy="966993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>
                <a:latin typeface="+mn-lt"/>
              </a:rPr>
              <a:t>Ustawa z dnia 28 września 1991 r. </a:t>
            </a:r>
            <a:r>
              <a:rPr lang="pl-PL" i="1" dirty="0">
                <a:latin typeface="+mn-lt"/>
              </a:rPr>
              <a:t>o lasach </a:t>
            </a:r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(Dz. U. z 2021 r. poz. 1275)</a:t>
            </a:r>
          </a:p>
        </p:txBody>
      </p:sp>
    </p:spTree>
    <p:extLst>
      <p:ext uri="{BB962C8B-B14F-4D97-AF65-F5344CB8AC3E}">
        <p14:creationId xmlns:p14="http://schemas.microsoft.com/office/powerpoint/2010/main" val="354026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2696901"/>
            <a:ext cx="8880525" cy="332912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dirty="0">
                <a:latin typeface="+mn-lt"/>
              </a:rPr>
              <a:t>Art. 4</a:t>
            </a:r>
          </a:p>
          <a:p>
            <a:pPr>
              <a:lnSpc>
                <a:spcPct val="110000"/>
              </a:lnSpc>
            </a:pPr>
            <a:r>
              <a:rPr lang="pl-PL" dirty="0">
                <a:latin typeface="+mn-lt"/>
              </a:rPr>
              <a:t>1. Lasami stanowiącymi własność Skarbu Państwa zarządza </a:t>
            </a:r>
            <a:r>
              <a:rPr lang="pl-PL" b="1" dirty="0">
                <a:latin typeface="+mn-lt"/>
              </a:rPr>
              <a:t>Państwowe Gospodarstwo Leśne Lasy Państwowe </a:t>
            </a:r>
            <a:r>
              <a:rPr lang="pl-PL" dirty="0">
                <a:latin typeface="+mn-lt"/>
              </a:rPr>
              <a:t>(…).</a:t>
            </a:r>
          </a:p>
          <a:p>
            <a:pPr>
              <a:lnSpc>
                <a:spcPct val="110000"/>
              </a:lnSpc>
            </a:pPr>
            <a:endParaRPr lang="pl-P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429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2696901"/>
            <a:ext cx="8880525" cy="332912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pl-PL" dirty="0">
                <a:latin typeface="+mn-lt"/>
              </a:rPr>
              <a:t>Rozdział 5. Zasady udostępniania lasów</a:t>
            </a:r>
          </a:p>
          <a:p>
            <a:pPr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pl-PL" dirty="0">
                <a:latin typeface="+mn-lt"/>
              </a:rPr>
              <a:t>Art. 26 </a:t>
            </a:r>
          </a:p>
          <a:p>
            <a:pPr>
              <a:lnSpc>
                <a:spcPct val="110000"/>
              </a:lnSpc>
            </a:pPr>
            <a:r>
              <a:rPr lang="pl-PL" dirty="0">
                <a:latin typeface="+mn-lt"/>
              </a:rPr>
              <a:t>1. Lasy stanowiące własność Skarbu Państwa,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zastrzeżeniem ust. 2 i 3, są udostępniane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dla ludności.</a:t>
            </a:r>
          </a:p>
        </p:txBody>
      </p:sp>
    </p:spTree>
    <p:extLst>
      <p:ext uri="{BB962C8B-B14F-4D97-AF65-F5344CB8AC3E}">
        <p14:creationId xmlns:p14="http://schemas.microsoft.com/office/powerpoint/2010/main" val="286513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657" y="1169852"/>
            <a:ext cx="8880525" cy="966993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2237173"/>
            <a:ext cx="8880525" cy="435893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pl-PL" sz="11200" dirty="0" smtClean="0">
                <a:latin typeface="+mn-lt"/>
              </a:rPr>
              <a:t>Art. 26</a:t>
            </a:r>
          </a:p>
          <a:p>
            <a:pPr>
              <a:lnSpc>
                <a:spcPct val="120000"/>
              </a:lnSpc>
            </a:pPr>
            <a:r>
              <a:rPr lang="pl-PL" sz="11200" dirty="0" smtClean="0">
                <a:latin typeface="+mn-lt"/>
              </a:rPr>
              <a:t>2. Stałym zakazem wstępu objęte są lasy stanowiące:</a:t>
            </a:r>
          </a:p>
          <a:p>
            <a:pPr>
              <a:lnSpc>
                <a:spcPct val="120000"/>
              </a:lnSpc>
            </a:pPr>
            <a:r>
              <a:rPr lang="pl-PL" sz="11200" dirty="0" smtClean="0">
                <a:latin typeface="+mn-lt"/>
              </a:rPr>
              <a:t>1)  uprawy leśne do 4 m wysokości;</a:t>
            </a:r>
          </a:p>
          <a:p>
            <a:pPr>
              <a:lnSpc>
                <a:spcPct val="120000"/>
              </a:lnSpc>
            </a:pPr>
            <a:r>
              <a:rPr lang="pl-PL" sz="11200" dirty="0" smtClean="0">
                <a:latin typeface="+mn-lt"/>
              </a:rPr>
              <a:t>2)  powierzchnie doświadczalne i drzewostany nasienne;</a:t>
            </a:r>
          </a:p>
          <a:p>
            <a:pPr>
              <a:lnSpc>
                <a:spcPct val="120000"/>
              </a:lnSpc>
            </a:pPr>
            <a:r>
              <a:rPr lang="pl-PL" sz="11200" dirty="0" smtClean="0">
                <a:latin typeface="+mn-lt"/>
              </a:rPr>
              <a:t>3)  ostoje zwierząt;</a:t>
            </a:r>
          </a:p>
          <a:p>
            <a:pPr>
              <a:lnSpc>
                <a:spcPct val="120000"/>
              </a:lnSpc>
            </a:pPr>
            <a:r>
              <a:rPr lang="pl-PL" sz="11200" dirty="0" smtClean="0">
                <a:latin typeface="+mn-lt"/>
              </a:rPr>
              <a:t>4)  źródliska rzek i potoków;</a:t>
            </a:r>
          </a:p>
          <a:p>
            <a:pPr>
              <a:lnSpc>
                <a:spcPct val="120000"/>
              </a:lnSpc>
            </a:pPr>
            <a:r>
              <a:rPr lang="pl-PL" sz="11200" dirty="0" smtClean="0">
                <a:latin typeface="+mn-lt"/>
              </a:rPr>
              <a:t>5)  obszary zagrożone erozją.</a:t>
            </a:r>
            <a:r>
              <a:rPr lang="pl-PL" sz="18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981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2308194"/>
            <a:ext cx="8880525" cy="427903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pl-PL" sz="2800" dirty="0">
                <a:latin typeface="+mn-lt"/>
              </a:rPr>
              <a:t>Art. 26</a:t>
            </a:r>
          </a:p>
          <a:p>
            <a:pPr>
              <a:lnSpc>
                <a:spcPct val="110000"/>
              </a:lnSpc>
            </a:pPr>
            <a:r>
              <a:rPr lang="pl-PL" sz="2800" dirty="0">
                <a:latin typeface="+mn-lt"/>
              </a:rPr>
              <a:t>3. Nadleśniczy wprowadza okresowy zakaz wstępu do lasu stanowiącego własność Skarbu Państwa, w razie gdy:</a:t>
            </a:r>
          </a:p>
          <a:p>
            <a:pPr>
              <a:lnSpc>
                <a:spcPct val="110000"/>
              </a:lnSpc>
            </a:pPr>
            <a:r>
              <a:rPr lang="pl-PL" sz="2800" dirty="0">
                <a:latin typeface="+mn-lt"/>
              </a:rPr>
              <a:t>1)  wystąpiło zniszczenie albo znaczne uszkodzenie drzewostanów lub degradacja runa leśnego;</a:t>
            </a:r>
          </a:p>
          <a:p>
            <a:pPr>
              <a:lnSpc>
                <a:spcPct val="110000"/>
              </a:lnSpc>
            </a:pPr>
            <a:r>
              <a:rPr lang="pl-PL" sz="2800" dirty="0">
                <a:latin typeface="+mn-lt"/>
              </a:rPr>
              <a:t>2)  występuje duże zagrożenie pożarowe;</a:t>
            </a:r>
          </a:p>
          <a:p>
            <a:pPr>
              <a:lnSpc>
                <a:spcPct val="110000"/>
              </a:lnSpc>
            </a:pPr>
            <a:r>
              <a:rPr lang="pl-PL" sz="2800" dirty="0">
                <a:latin typeface="+mn-lt"/>
              </a:rPr>
              <a:t>3)  wykonywane są zabiegi gospodarcze związane z hodowlą, ochroną lasu lub pozyskaniem drewna.</a:t>
            </a:r>
          </a:p>
        </p:txBody>
      </p:sp>
    </p:spTree>
    <p:extLst>
      <p:ext uri="{BB962C8B-B14F-4D97-AF65-F5344CB8AC3E}">
        <p14:creationId xmlns:p14="http://schemas.microsoft.com/office/powerpoint/2010/main" val="283334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2272683"/>
            <a:ext cx="8880525" cy="417250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1800" dirty="0">
                <a:latin typeface="+mn-lt"/>
              </a:rPr>
              <a:t>Art. 27</a:t>
            </a:r>
          </a:p>
          <a:p>
            <a:pPr>
              <a:lnSpc>
                <a:spcPct val="120000"/>
              </a:lnSpc>
            </a:pPr>
            <a:r>
              <a:rPr lang="pl-PL" sz="1800" dirty="0">
                <a:latin typeface="+mn-lt"/>
              </a:rPr>
              <a:t>1. Lasy stanowiące własność Skarbu Państwa są udostępniane, z uwzględnieniem zakazów zawartych w art. 26 i art. 30, do zbioru płodów runa leśnego:</a:t>
            </a:r>
          </a:p>
          <a:p>
            <a:pPr>
              <a:lnSpc>
                <a:spcPct val="120000"/>
              </a:lnSpc>
            </a:pPr>
            <a:r>
              <a:rPr lang="pl-PL" sz="1800" dirty="0">
                <a:latin typeface="+mn-lt"/>
              </a:rPr>
              <a:t>1)  na potrzeby własne;</a:t>
            </a:r>
          </a:p>
          <a:p>
            <a:pPr>
              <a:lnSpc>
                <a:spcPct val="120000"/>
              </a:lnSpc>
            </a:pPr>
            <a:r>
              <a:rPr lang="pl-PL" sz="1800" dirty="0">
                <a:latin typeface="+mn-lt"/>
              </a:rPr>
              <a:t>2)  dla celów przemysłowych, z zastrzeżeniem ust. 2 i 3.</a:t>
            </a:r>
          </a:p>
          <a:p>
            <a:pPr>
              <a:lnSpc>
                <a:spcPct val="120000"/>
              </a:lnSpc>
            </a:pPr>
            <a:r>
              <a:rPr lang="pl-PL" sz="1800" dirty="0">
                <a:latin typeface="+mn-lt"/>
              </a:rPr>
              <a:t>2. Zbiór płodów runa leśnego dla celów przemysłowych wymaga zawarcia umowy </a:t>
            </a:r>
            <a:br>
              <a:rPr lang="pl-PL" sz="1800" dirty="0">
                <a:latin typeface="+mn-lt"/>
              </a:rPr>
            </a:br>
            <a:r>
              <a:rPr lang="pl-PL" sz="1800" dirty="0">
                <a:latin typeface="+mn-lt"/>
              </a:rPr>
              <a:t>z nadleśnictwem.</a:t>
            </a:r>
          </a:p>
          <a:p>
            <a:pPr>
              <a:lnSpc>
                <a:spcPct val="120000"/>
              </a:lnSpc>
            </a:pPr>
            <a:r>
              <a:rPr lang="pl-PL" sz="1800" dirty="0">
                <a:latin typeface="+mn-lt"/>
              </a:rPr>
              <a:t>3. Nadleśniczy odmawia zawarcia umowy, w przypadku gdy zbiór runa leśnego zagraża środowisku leśnemu.</a:t>
            </a:r>
          </a:p>
          <a:p>
            <a:pPr>
              <a:lnSpc>
                <a:spcPct val="120000"/>
              </a:lnSpc>
            </a:pPr>
            <a:r>
              <a:rPr lang="pl-PL" sz="1800" dirty="0">
                <a:latin typeface="+mn-lt"/>
              </a:rPr>
              <a:t>4. Lokalizowanie pasiek w lasach stanowiących własność Skarbu Państwa jest nieodpłatne.</a:t>
            </a:r>
          </a:p>
        </p:txBody>
      </p:sp>
    </p:spTree>
    <p:extLst>
      <p:ext uri="{BB962C8B-B14F-4D97-AF65-F5344CB8AC3E}">
        <p14:creationId xmlns:p14="http://schemas.microsoft.com/office/powerpoint/2010/main" val="96439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2405850"/>
            <a:ext cx="8880525" cy="421689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pl-PL" sz="2400" dirty="0">
                <a:latin typeface="+mn-lt"/>
              </a:rPr>
              <a:t>Art. 29</a:t>
            </a:r>
          </a:p>
          <a:p>
            <a:pPr>
              <a:lnSpc>
                <a:spcPct val="100000"/>
              </a:lnSpc>
            </a:pPr>
            <a:r>
              <a:rPr lang="pl-PL" sz="2400" dirty="0">
                <a:latin typeface="+mn-lt"/>
              </a:rPr>
              <a:t>1. Ruch pojazdem silnikowym, zaprzęgowym i motorowerem w lesie dozwolony jest jedynie drogami publicznymi, natomiast drogami leśnymi jest dozwolony tylko wtedy, gdy są one oznakowane drogowskazami dopuszczającymi ruch po tych drogach. </a:t>
            </a:r>
            <a:br>
              <a:rPr lang="pl-PL" sz="2400" dirty="0">
                <a:latin typeface="+mn-lt"/>
              </a:rPr>
            </a:br>
            <a:r>
              <a:rPr lang="pl-PL" sz="2400" b="1" dirty="0">
                <a:latin typeface="+mn-lt"/>
              </a:rPr>
              <a:t>Nie dotyczy to inwalidów poruszających się pojazdami przystosowanymi do ich potrzeb.</a:t>
            </a:r>
          </a:p>
          <a:p>
            <a:pPr>
              <a:lnSpc>
                <a:spcPct val="100000"/>
              </a:lnSpc>
            </a:pPr>
            <a:r>
              <a:rPr lang="pl-PL" sz="2400" dirty="0">
                <a:latin typeface="+mn-lt"/>
              </a:rPr>
              <a:t>1a. Jazda konna w lesie dopuszczalna jest tylko drogami leśnymi wyznaczonymi przez nadleśniczego.</a:t>
            </a:r>
          </a:p>
          <a:p>
            <a:pPr>
              <a:lnSpc>
                <a:spcPct val="100000"/>
              </a:lnSpc>
            </a:pPr>
            <a:r>
              <a:rPr lang="pl-PL" sz="2400" dirty="0">
                <a:latin typeface="+mn-lt"/>
              </a:rPr>
              <a:t>2. </a:t>
            </a:r>
            <a:r>
              <a:rPr lang="pl-PL" sz="2400" b="1" dirty="0">
                <a:latin typeface="+mn-lt"/>
              </a:rPr>
              <a:t>Postój pojazdów, o których mowa w ust. 1, na drogach leśnych jest dozwolony wyłącznie w miejscach oznakowanych.</a:t>
            </a:r>
          </a:p>
        </p:txBody>
      </p:sp>
    </p:spTree>
    <p:extLst>
      <p:ext uri="{BB962C8B-B14F-4D97-AF65-F5344CB8AC3E}">
        <p14:creationId xmlns:p14="http://schemas.microsoft.com/office/powerpoint/2010/main" val="190794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88B5A0-D22D-46F9-AD05-E021B95D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Sytuacja prawna lasów w Polsce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0E9B69-4962-4F61-B214-69B006A4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658" y="2405850"/>
            <a:ext cx="8880525" cy="42168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4000" dirty="0">
                <a:latin typeface="+mj-lt"/>
              </a:rPr>
              <a:t>Art. 29</a:t>
            </a:r>
          </a:p>
          <a:p>
            <a:pPr>
              <a:lnSpc>
                <a:spcPct val="100000"/>
              </a:lnSpc>
            </a:pPr>
            <a:r>
              <a:rPr lang="pl-PL" sz="4000" dirty="0">
                <a:latin typeface="+mj-lt"/>
              </a:rPr>
              <a:t>3. Przepisy ust. 1 oraz art. 26 ust. 2 i 3, a także art. 28, nie dotyczą wykonujących czynności służbowe lub gospodarcze (…).</a:t>
            </a:r>
          </a:p>
        </p:txBody>
      </p:sp>
    </p:spTree>
    <p:extLst>
      <p:ext uri="{BB962C8B-B14F-4D97-AF65-F5344CB8AC3E}">
        <p14:creationId xmlns:p14="http://schemas.microsoft.com/office/powerpoint/2010/main" val="41493059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1">
      <a:dk1>
        <a:srgbClr val="000000"/>
      </a:dk1>
      <a:lt1>
        <a:sysClr val="window" lastClr="FFFFFF"/>
      </a:lt1>
      <a:dk2>
        <a:srgbClr val="00A499"/>
      </a:dk2>
      <a:lt2>
        <a:srgbClr val="FFFFFF"/>
      </a:lt2>
      <a:accent1>
        <a:srgbClr val="00A499"/>
      </a:accent1>
      <a:accent2>
        <a:srgbClr val="84BD00"/>
      </a:accent2>
      <a:accent3>
        <a:srgbClr val="EEDC00"/>
      </a:accent3>
      <a:accent4>
        <a:srgbClr val="FFC000"/>
      </a:accent4>
      <a:accent5>
        <a:srgbClr val="007F77"/>
      </a:accent5>
      <a:accent6>
        <a:srgbClr val="478600"/>
      </a:accent6>
      <a:hlink>
        <a:srgbClr val="0070C0"/>
      </a:hlink>
      <a:folHlink>
        <a:srgbClr val="7030A0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570</Words>
  <Application>Microsoft Office PowerPoint</Application>
  <PresentationFormat>Niestandardowy</PresentationFormat>
  <Paragraphs>72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Merriweather Sans</vt:lpstr>
      <vt:lpstr>Merriweather Sans Light</vt:lpstr>
      <vt:lpstr>Times New Roman</vt:lpstr>
      <vt:lpstr>Motyw pakietu Office</vt:lpstr>
      <vt:lpstr>Posiedzenie Zespołu  ds. Konwencji o prawach osób niepełnosprawnych </vt:lpstr>
      <vt:lpstr>Sytuacja prawna lasów w Polsce</vt:lpstr>
      <vt:lpstr>Sytuacja prawna lasów w Polsce</vt:lpstr>
      <vt:lpstr>Sytuacja prawna lasów w Polsce</vt:lpstr>
      <vt:lpstr>Sytuacja prawna lasów w Polsce</vt:lpstr>
      <vt:lpstr>Sytuacja prawna lasów w Polsce</vt:lpstr>
      <vt:lpstr>Sytuacja prawna lasów w Polsce</vt:lpstr>
      <vt:lpstr>Sytuacja prawna lasów w Polsce</vt:lpstr>
      <vt:lpstr>Sytuacja prawna lasów w Polsce</vt:lpstr>
      <vt:lpstr>Sytuacja prawna lasów w Polsce</vt:lpstr>
      <vt:lpstr>Sytuacja prawna lasów w Polsce</vt:lpstr>
      <vt:lpstr>Sytuacja prawna lasów w Polsce</vt:lpstr>
      <vt:lpstr>Sytuacja prawna lasów w Polsce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Wiktor Gościcki</dc:creator>
  <cp:lastModifiedBy>Ewa Dabrowska</cp:lastModifiedBy>
  <cp:revision>28</cp:revision>
  <dcterms:created xsi:type="dcterms:W3CDTF">2020-05-22T16:26:21Z</dcterms:created>
  <dcterms:modified xsi:type="dcterms:W3CDTF">2022-02-16T12:42:19Z</dcterms:modified>
</cp:coreProperties>
</file>