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handoutMasterIdLst>
    <p:handoutMasterId r:id="rId31"/>
  </p:handoutMasterIdLst>
  <p:sldIdLst>
    <p:sldId id="352" r:id="rId2"/>
    <p:sldId id="353" r:id="rId3"/>
    <p:sldId id="354" r:id="rId4"/>
    <p:sldId id="355" r:id="rId5"/>
    <p:sldId id="356" r:id="rId6"/>
    <p:sldId id="357" r:id="rId7"/>
    <p:sldId id="358" r:id="rId8"/>
    <p:sldId id="359" r:id="rId9"/>
    <p:sldId id="360" r:id="rId10"/>
    <p:sldId id="361" r:id="rId11"/>
    <p:sldId id="363" r:id="rId12"/>
    <p:sldId id="364" r:id="rId13"/>
    <p:sldId id="365" r:id="rId14"/>
    <p:sldId id="366" r:id="rId15"/>
    <p:sldId id="367" r:id="rId16"/>
    <p:sldId id="368" r:id="rId17"/>
    <p:sldId id="369" r:id="rId18"/>
    <p:sldId id="370" r:id="rId19"/>
    <p:sldId id="371" r:id="rId20"/>
    <p:sldId id="372" r:id="rId21"/>
    <p:sldId id="373" r:id="rId22"/>
    <p:sldId id="374" r:id="rId23"/>
    <p:sldId id="375" r:id="rId24"/>
    <p:sldId id="376" r:id="rId25"/>
    <p:sldId id="377" r:id="rId26"/>
    <p:sldId id="378" r:id="rId27"/>
    <p:sldId id="379" r:id="rId28"/>
    <p:sldId id="380" r:id="rId29"/>
  </p:sldIdLst>
  <p:sldSz cx="12192000" cy="6858000"/>
  <p:notesSz cx="6794500" cy="9906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0" userDrawn="1">
          <p15:clr>
            <a:srgbClr val="A4A3A4"/>
          </p15:clr>
        </p15:guide>
        <p15:guide id="2"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kóra Justyna" initials="S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EBFF"/>
    <a:srgbClr val="00A7E2"/>
    <a:srgbClr val="0099CC"/>
    <a:srgbClr val="008BBC"/>
    <a:srgbClr val="85D6FF"/>
    <a:srgbClr val="006F96"/>
    <a:srgbClr val="CDF2FF"/>
    <a:srgbClr val="66CCFF"/>
    <a:srgbClr val="01BCFF"/>
    <a:srgbClr val="0060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 z motywem 1 — Ak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88" autoAdjust="0"/>
    <p:restoredTop sz="82387" autoAdjust="0"/>
  </p:normalViewPr>
  <p:slideViewPr>
    <p:cSldViewPr snapToGrid="0">
      <p:cViewPr varScale="1">
        <p:scale>
          <a:sx n="75" d="100"/>
          <a:sy n="75" d="100"/>
        </p:scale>
        <p:origin x="654" y="54"/>
      </p:cViewPr>
      <p:guideLst>
        <p:guide orient="horz" pos="2160"/>
        <p:guide pos="3840"/>
      </p:guideLst>
    </p:cSldViewPr>
  </p:slideViewPr>
  <p:notesTextViewPr>
    <p:cViewPr>
      <p:scale>
        <a:sx n="1" d="1"/>
        <a:sy n="1" d="1"/>
      </p:scale>
      <p:origin x="0" y="0"/>
    </p:cViewPr>
  </p:notesTextViewPr>
  <p:sorterViewPr>
    <p:cViewPr>
      <p:scale>
        <a:sx n="100" d="100"/>
        <a:sy n="100" d="100"/>
      </p:scale>
      <p:origin x="0" y="-504"/>
    </p:cViewPr>
  </p:sorterViewPr>
  <p:notesViewPr>
    <p:cSldViewPr snapToGrid="0">
      <p:cViewPr>
        <p:scale>
          <a:sx n="98" d="100"/>
          <a:sy n="98" d="100"/>
        </p:scale>
        <p:origin x="3594" y="-348"/>
      </p:cViewPr>
      <p:guideLst>
        <p:guide orient="horz" pos="3120"/>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48645" y="0"/>
            <a:ext cx="2944283" cy="495300"/>
          </a:xfrm>
          <a:prstGeom prst="rect">
            <a:avLst/>
          </a:prstGeom>
        </p:spPr>
        <p:txBody>
          <a:bodyPr vert="horz" lIns="91440" tIns="45720" rIns="91440" bIns="45720" rtlCol="0"/>
          <a:lstStyle>
            <a:lvl1pPr algn="r">
              <a:defRPr sz="1200"/>
            </a:lvl1pPr>
          </a:lstStyle>
          <a:p>
            <a:fld id="{436A3A06-C66B-4CBC-9A0F-4839E3C35468}" type="datetimeFigureOut">
              <a:rPr lang="pl-PL" smtClean="0"/>
              <a:pPr/>
              <a:t>2020-03-06</a:t>
            </a:fld>
            <a:endParaRPr lang="pl-PL"/>
          </a:p>
        </p:txBody>
      </p:sp>
      <p:sp>
        <p:nvSpPr>
          <p:cNvPr id="4" name="Symbol zastępczy stopki 3"/>
          <p:cNvSpPr>
            <a:spLocks noGrp="1"/>
          </p:cNvSpPr>
          <p:nvPr>
            <p:ph type="ftr" sz="quarter" idx="2"/>
          </p:nvPr>
        </p:nvSpPr>
        <p:spPr>
          <a:xfrm>
            <a:off x="0" y="9408981"/>
            <a:ext cx="2944283" cy="495300"/>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48645" y="9408981"/>
            <a:ext cx="2944283" cy="495300"/>
          </a:xfrm>
          <a:prstGeom prst="rect">
            <a:avLst/>
          </a:prstGeom>
        </p:spPr>
        <p:txBody>
          <a:bodyPr vert="horz" lIns="91440" tIns="45720" rIns="91440" bIns="45720" rtlCol="0" anchor="b"/>
          <a:lstStyle>
            <a:lvl1pPr algn="r">
              <a:defRPr sz="1200"/>
            </a:lvl1pPr>
          </a:lstStyle>
          <a:p>
            <a:fld id="{E22C9EA6-D718-4CFD-8A82-ED439FE635AA}" type="slidenum">
              <a:rPr lang="pl-PL" smtClean="0"/>
              <a:pPr/>
              <a:t>‹#›</a:t>
            </a:fld>
            <a:endParaRPr lang="pl-PL"/>
          </a:p>
        </p:txBody>
      </p:sp>
    </p:spTree>
    <p:extLst>
      <p:ext uri="{BB962C8B-B14F-4D97-AF65-F5344CB8AC3E}">
        <p14:creationId xmlns:p14="http://schemas.microsoft.com/office/powerpoint/2010/main" val="6583106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E2C95A45-469F-43B2-BA70-EE10053D35E2}" type="datetimeFigureOut">
              <a:rPr lang="pl-PL" smtClean="0"/>
              <a:pPr/>
              <a:t>2020-03-06</a:t>
            </a:fld>
            <a:endParaRPr lang="pl-PL"/>
          </a:p>
        </p:txBody>
      </p:sp>
      <p:sp>
        <p:nvSpPr>
          <p:cNvPr id="4" name="Symbol zastępczy obrazu slajdu 3"/>
          <p:cNvSpPr>
            <a:spLocks noGrp="1" noRot="1" noChangeAspect="1"/>
          </p:cNvSpPr>
          <p:nvPr>
            <p:ph type="sldImg" idx="2"/>
          </p:nvPr>
        </p:nvSpPr>
        <p:spPr>
          <a:xfrm>
            <a:off x="95250" y="742950"/>
            <a:ext cx="6604000" cy="371475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450" y="4705350"/>
            <a:ext cx="5435600" cy="44577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238E1CAB-5D06-4D36-8A99-97D0FF67767F}" type="slidenum">
              <a:rPr lang="pl-PL" smtClean="0"/>
              <a:pPr/>
              <a:t>‹#›</a:t>
            </a:fld>
            <a:endParaRPr lang="pl-PL"/>
          </a:p>
        </p:txBody>
      </p:sp>
    </p:spTree>
    <p:extLst>
      <p:ext uri="{BB962C8B-B14F-4D97-AF65-F5344CB8AC3E}">
        <p14:creationId xmlns:p14="http://schemas.microsoft.com/office/powerpoint/2010/main" val="1587150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913805" y="2130848"/>
            <a:ext cx="10364391" cy="1470049"/>
          </a:xfrm>
        </p:spPr>
        <p:txBody>
          <a:bodyPr/>
          <a:lstStyle/>
          <a:p>
            <a:r>
              <a:rPr lang="cs-CZ"/>
              <a:t>Kliknij, aby edyt. styl wz. tyt.</a:t>
            </a:r>
            <a:endParaRPr lang="pl-PL"/>
          </a:p>
        </p:txBody>
      </p:sp>
      <p:sp>
        <p:nvSpPr>
          <p:cNvPr id="3" name="Podtytuł 2"/>
          <p:cNvSpPr>
            <a:spLocks noGrp="1"/>
          </p:cNvSpPr>
          <p:nvPr>
            <p:ph type="subTitle" idx="1"/>
          </p:nvPr>
        </p:nvSpPr>
        <p:spPr>
          <a:xfrm>
            <a:off x="1829098" y="3886647"/>
            <a:ext cx="8533805"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cs-CZ"/>
              <a:t>Kliknij, aby edytować styl wzorca podtytułu</a:t>
            </a:r>
            <a:endParaRPr lang="pl-PL"/>
          </a:p>
        </p:txBody>
      </p:sp>
      <p:sp>
        <p:nvSpPr>
          <p:cNvPr id="4" name="Rectangle 6"/>
          <p:cNvSpPr>
            <a:spLocks noGrp="1"/>
          </p:cNvSpPr>
          <p:nvPr>
            <p:ph type="sldNum" sz="quarter" idx="10"/>
          </p:nvPr>
        </p:nvSpPr>
        <p:spPr>
          <a:ln/>
        </p:spPr>
        <p:txBody>
          <a:bodyPr/>
          <a:lstStyle>
            <a:lvl1pPr>
              <a:defRPr/>
            </a:lvl1pPr>
          </a:lstStyle>
          <a:p>
            <a:pPr>
              <a:defRPr/>
            </a:pPr>
            <a:fld id="{81E9B719-A014-4029-98AA-73ED3C08E5D9}" type="slidenum">
              <a:rPr lang="pl-PL" altLang="pl-PL"/>
              <a:pPr>
                <a:defRPr/>
              </a:pPr>
              <a:t>‹#›</a:t>
            </a:fld>
            <a:endParaRPr lang="pl-PL" altLang="pl-PL" sz="1055">
              <a:solidFill>
                <a:srgbClr val="FFFFFF"/>
              </a:solidFill>
              <a:latin typeface="Abel" charset="0"/>
              <a:sym typeface="Abel" charset="0"/>
            </a:endParaRPr>
          </a:p>
        </p:txBody>
      </p:sp>
    </p:spTree>
    <p:extLst>
      <p:ext uri="{BB962C8B-B14F-4D97-AF65-F5344CB8AC3E}">
        <p14:creationId xmlns:p14="http://schemas.microsoft.com/office/powerpoint/2010/main" val="427240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Kliknij, aby edyt. styl wz. tyt.</a:t>
            </a:r>
            <a:endParaRPr lang="pl-PL"/>
          </a:p>
        </p:txBody>
      </p:sp>
      <p:sp>
        <p:nvSpPr>
          <p:cNvPr id="3" name="Symbol zastępczy tekstu pionowego 2"/>
          <p:cNvSpPr>
            <a:spLocks noGrp="1"/>
          </p:cNvSpPr>
          <p:nvPr>
            <p:ph type="body" orient="vert" idx="1"/>
          </p:nvPr>
        </p:nvSpPr>
        <p:spPr/>
        <p:txBody>
          <a:bodyPr vert="eaVert"/>
          <a:lstStyle/>
          <a:p>
            <a:pPr lvl="0"/>
            <a:r>
              <a:rPr lang="cs-CZ"/>
              <a:t>Kliknij, aby edytować style wzorca tekstu</a:t>
            </a:r>
          </a:p>
          <a:p>
            <a:pPr lvl="1"/>
            <a:r>
              <a:rPr lang="cs-CZ"/>
              <a:t>Drugi poziom</a:t>
            </a:r>
          </a:p>
          <a:p>
            <a:pPr lvl="2"/>
            <a:r>
              <a:rPr lang="cs-CZ"/>
              <a:t>Trzeci poziom</a:t>
            </a:r>
          </a:p>
          <a:p>
            <a:pPr lvl="3"/>
            <a:r>
              <a:rPr lang="cs-CZ"/>
              <a:t>Czwarty poziom</a:t>
            </a:r>
          </a:p>
          <a:p>
            <a:pPr lvl="4"/>
            <a:r>
              <a:rPr lang="cs-CZ"/>
              <a:t>Piąty poziom</a:t>
            </a:r>
            <a:endParaRPr lang="pl-PL"/>
          </a:p>
        </p:txBody>
      </p:sp>
      <p:sp>
        <p:nvSpPr>
          <p:cNvPr id="4" name="Rectangle 6"/>
          <p:cNvSpPr>
            <a:spLocks noGrp="1"/>
          </p:cNvSpPr>
          <p:nvPr>
            <p:ph type="sldNum" sz="quarter" idx="10"/>
          </p:nvPr>
        </p:nvSpPr>
        <p:spPr>
          <a:ln/>
        </p:spPr>
        <p:txBody>
          <a:bodyPr/>
          <a:lstStyle>
            <a:lvl1pPr>
              <a:defRPr/>
            </a:lvl1pPr>
          </a:lstStyle>
          <a:p>
            <a:pPr>
              <a:defRPr/>
            </a:pPr>
            <a:fld id="{62B1C15C-481D-4CA9-96AE-DB8A4A177C1F}" type="slidenum">
              <a:rPr lang="pl-PL" altLang="pl-PL"/>
              <a:pPr>
                <a:defRPr/>
              </a:pPr>
              <a:t>‹#›</a:t>
            </a:fld>
            <a:endParaRPr lang="pl-PL" altLang="pl-PL" sz="1055">
              <a:solidFill>
                <a:srgbClr val="FFFFFF"/>
              </a:solidFill>
              <a:latin typeface="Abel" charset="0"/>
              <a:sym typeface="Abel" charset="0"/>
            </a:endParaRPr>
          </a:p>
        </p:txBody>
      </p:sp>
    </p:spTree>
    <p:extLst>
      <p:ext uri="{BB962C8B-B14F-4D97-AF65-F5344CB8AC3E}">
        <p14:creationId xmlns:p14="http://schemas.microsoft.com/office/powerpoint/2010/main" val="3487346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858250" y="875110"/>
            <a:ext cx="2424411" cy="4865564"/>
          </a:xfrm>
        </p:spPr>
        <p:txBody>
          <a:bodyPr vert="eaVert"/>
          <a:lstStyle/>
          <a:p>
            <a:r>
              <a:rPr lang="cs-CZ"/>
              <a:t>Kliknij, aby edyt. styl wz. tyt.</a:t>
            </a:r>
            <a:endParaRPr lang="pl-PL"/>
          </a:p>
        </p:txBody>
      </p:sp>
      <p:sp>
        <p:nvSpPr>
          <p:cNvPr id="3" name="Symbol zastępczy tekstu pionowego 2"/>
          <p:cNvSpPr>
            <a:spLocks noGrp="1"/>
          </p:cNvSpPr>
          <p:nvPr>
            <p:ph type="body" orient="vert" idx="1"/>
          </p:nvPr>
        </p:nvSpPr>
        <p:spPr>
          <a:xfrm>
            <a:off x="1583531" y="875110"/>
            <a:ext cx="7131844" cy="4865564"/>
          </a:xfrm>
        </p:spPr>
        <p:txBody>
          <a:bodyPr vert="eaVert"/>
          <a:lstStyle/>
          <a:p>
            <a:pPr lvl="0"/>
            <a:r>
              <a:rPr lang="cs-CZ"/>
              <a:t>Kliknij, aby edytować style wzorca tekstu</a:t>
            </a:r>
          </a:p>
          <a:p>
            <a:pPr lvl="1"/>
            <a:r>
              <a:rPr lang="cs-CZ"/>
              <a:t>Drugi poziom</a:t>
            </a:r>
          </a:p>
          <a:p>
            <a:pPr lvl="2"/>
            <a:r>
              <a:rPr lang="cs-CZ"/>
              <a:t>Trzeci poziom</a:t>
            </a:r>
          </a:p>
          <a:p>
            <a:pPr lvl="3"/>
            <a:r>
              <a:rPr lang="cs-CZ"/>
              <a:t>Czwarty poziom</a:t>
            </a:r>
          </a:p>
          <a:p>
            <a:pPr lvl="4"/>
            <a:r>
              <a:rPr lang="cs-CZ"/>
              <a:t>Piąty poziom</a:t>
            </a:r>
            <a:endParaRPr lang="pl-PL"/>
          </a:p>
        </p:txBody>
      </p:sp>
      <p:sp>
        <p:nvSpPr>
          <p:cNvPr id="4" name="Rectangle 6"/>
          <p:cNvSpPr>
            <a:spLocks noGrp="1"/>
          </p:cNvSpPr>
          <p:nvPr>
            <p:ph type="sldNum" sz="quarter" idx="10"/>
          </p:nvPr>
        </p:nvSpPr>
        <p:spPr>
          <a:ln/>
        </p:spPr>
        <p:txBody>
          <a:bodyPr/>
          <a:lstStyle>
            <a:lvl1pPr>
              <a:defRPr/>
            </a:lvl1pPr>
          </a:lstStyle>
          <a:p>
            <a:pPr>
              <a:defRPr/>
            </a:pPr>
            <a:fld id="{5657EC09-C3EB-4107-834A-2F1CD53B20AB}" type="slidenum">
              <a:rPr lang="pl-PL" altLang="pl-PL"/>
              <a:pPr>
                <a:defRPr/>
              </a:pPr>
              <a:t>‹#›</a:t>
            </a:fld>
            <a:endParaRPr lang="pl-PL" altLang="pl-PL" sz="1055">
              <a:solidFill>
                <a:srgbClr val="FFFFFF"/>
              </a:solidFill>
              <a:latin typeface="Abel" charset="0"/>
              <a:sym typeface="Abel" charset="0"/>
            </a:endParaRPr>
          </a:p>
        </p:txBody>
      </p:sp>
    </p:spTree>
    <p:extLst>
      <p:ext uri="{BB962C8B-B14F-4D97-AF65-F5344CB8AC3E}">
        <p14:creationId xmlns:p14="http://schemas.microsoft.com/office/powerpoint/2010/main" val="42632488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ytuł i tekst nad zawartością">
    <p:spTree>
      <p:nvGrpSpPr>
        <p:cNvPr id="1" name=""/>
        <p:cNvGrpSpPr/>
        <p:nvPr/>
      </p:nvGrpSpPr>
      <p:grpSpPr>
        <a:xfrm>
          <a:off x="0" y="0"/>
          <a:ext cx="0" cy="0"/>
          <a:chOff x="0" y="0"/>
          <a:chExt cx="0" cy="0"/>
        </a:xfrm>
      </p:grpSpPr>
      <p:sp>
        <p:nvSpPr>
          <p:cNvPr id="2" name="Tytuł 1"/>
          <p:cNvSpPr>
            <a:spLocks noGrp="1"/>
          </p:cNvSpPr>
          <p:nvPr>
            <p:ph type="title"/>
          </p:nvPr>
        </p:nvSpPr>
        <p:spPr>
          <a:xfrm>
            <a:off x="1583531" y="875110"/>
            <a:ext cx="9699129" cy="735583"/>
          </a:xfrm>
        </p:spPr>
        <p:txBody>
          <a:bodyPr/>
          <a:lstStyle/>
          <a:p>
            <a:r>
              <a:rPr lang="pl-PL"/>
              <a:t>Kliknij, aby edytować styl</a:t>
            </a:r>
          </a:p>
        </p:txBody>
      </p:sp>
      <p:sp>
        <p:nvSpPr>
          <p:cNvPr id="3" name="Symbol zastępczy tekstu 2"/>
          <p:cNvSpPr>
            <a:spLocks noGrp="1"/>
          </p:cNvSpPr>
          <p:nvPr>
            <p:ph type="body" sz="half" idx="1"/>
          </p:nvPr>
        </p:nvSpPr>
        <p:spPr>
          <a:xfrm>
            <a:off x="1583532" y="1638598"/>
            <a:ext cx="8952012" cy="199690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1583532" y="3742656"/>
            <a:ext cx="8952012" cy="199801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Rectangle 6"/>
          <p:cNvSpPr>
            <a:spLocks noGrp="1"/>
          </p:cNvSpPr>
          <p:nvPr>
            <p:ph type="sldNum" sz="quarter" idx="10"/>
          </p:nvPr>
        </p:nvSpPr>
        <p:spPr>
          <a:ln/>
        </p:spPr>
        <p:txBody>
          <a:bodyPr/>
          <a:lstStyle>
            <a:lvl1pPr>
              <a:defRPr/>
            </a:lvl1pPr>
          </a:lstStyle>
          <a:p>
            <a:pPr>
              <a:defRPr/>
            </a:pPr>
            <a:fld id="{C4F915A7-891F-46B2-9DD3-4239583A3567}" type="slidenum">
              <a:rPr lang="pl-PL" altLang="pl-PL"/>
              <a:pPr>
                <a:defRPr/>
              </a:pPr>
              <a:t>‹#›</a:t>
            </a:fld>
            <a:endParaRPr lang="pl-PL" altLang="pl-PL" sz="1055">
              <a:solidFill>
                <a:srgbClr val="FFFFFF"/>
              </a:solidFill>
              <a:latin typeface="Abel" charset="0"/>
              <a:sym typeface="Abel" charset="0"/>
            </a:endParaRPr>
          </a:p>
        </p:txBody>
      </p:sp>
    </p:spTree>
    <p:extLst>
      <p:ext uri="{BB962C8B-B14F-4D97-AF65-F5344CB8AC3E}">
        <p14:creationId xmlns:p14="http://schemas.microsoft.com/office/powerpoint/2010/main" val="1345503954"/>
      </p:ext>
    </p:extLst>
  </p:cSld>
  <p:clrMapOvr>
    <a:masterClrMapping/>
  </p:clrMapOvr>
  <p:transition spd="slow">
    <p:pull dir="l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Kliknij, aby edyt. styl wz. tyt.</a:t>
            </a:r>
            <a:endParaRPr lang="pl-PL"/>
          </a:p>
        </p:txBody>
      </p:sp>
      <p:sp>
        <p:nvSpPr>
          <p:cNvPr id="3" name="Symbol zastępczy zawartości 2"/>
          <p:cNvSpPr>
            <a:spLocks noGrp="1"/>
          </p:cNvSpPr>
          <p:nvPr>
            <p:ph idx="1"/>
          </p:nvPr>
        </p:nvSpPr>
        <p:spPr/>
        <p:txBody>
          <a:bodyPr/>
          <a:lstStyle/>
          <a:p>
            <a:pPr lvl="0"/>
            <a:r>
              <a:rPr lang="cs-CZ"/>
              <a:t>Kliknij, aby edytować style wzorca tekstu</a:t>
            </a:r>
          </a:p>
          <a:p>
            <a:pPr lvl="1"/>
            <a:r>
              <a:rPr lang="cs-CZ"/>
              <a:t>Drugi poziom</a:t>
            </a:r>
          </a:p>
          <a:p>
            <a:pPr lvl="2"/>
            <a:r>
              <a:rPr lang="cs-CZ"/>
              <a:t>Trzeci poziom</a:t>
            </a:r>
          </a:p>
          <a:p>
            <a:pPr lvl="3"/>
            <a:r>
              <a:rPr lang="cs-CZ"/>
              <a:t>Czwarty poziom</a:t>
            </a:r>
          </a:p>
          <a:p>
            <a:pPr lvl="4"/>
            <a:r>
              <a:rPr lang="cs-CZ"/>
              <a:t>Piąty poziom</a:t>
            </a:r>
            <a:endParaRPr lang="pl-PL"/>
          </a:p>
        </p:txBody>
      </p:sp>
      <p:sp>
        <p:nvSpPr>
          <p:cNvPr id="4" name="Rectangle 6"/>
          <p:cNvSpPr>
            <a:spLocks noGrp="1"/>
          </p:cNvSpPr>
          <p:nvPr>
            <p:ph type="sldNum" sz="quarter" idx="10"/>
          </p:nvPr>
        </p:nvSpPr>
        <p:spPr>
          <a:ln/>
        </p:spPr>
        <p:txBody>
          <a:bodyPr/>
          <a:lstStyle>
            <a:lvl1pPr>
              <a:defRPr/>
            </a:lvl1pPr>
          </a:lstStyle>
          <a:p>
            <a:pPr>
              <a:defRPr/>
            </a:pPr>
            <a:fld id="{86FEBC90-61AF-45A0-A31F-FB641E21BAC3}" type="slidenum">
              <a:rPr lang="pl-PL" altLang="pl-PL"/>
              <a:pPr>
                <a:defRPr/>
              </a:pPr>
              <a:t>‹#›</a:t>
            </a:fld>
            <a:endParaRPr lang="pl-PL" altLang="pl-PL" sz="1055">
              <a:solidFill>
                <a:srgbClr val="FFFFFF"/>
              </a:solidFill>
              <a:latin typeface="Abel" charset="0"/>
              <a:sym typeface="Abel" charset="0"/>
            </a:endParaRPr>
          </a:p>
        </p:txBody>
      </p:sp>
    </p:spTree>
    <p:extLst>
      <p:ext uri="{BB962C8B-B14F-4D97-AF65-F5344CB8AC3E}">
        <p14:creationId xmlns:p14="http://schemas.microsoft.com/office/powerpoint/2010/main" val="1439660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962918" y="4406801"/>
            <a:ext cx="10362902" cy="1361777"/>
          </a:xfrm>
        </p:spPr>
        <p:txBody>
          <a:bodyPr anchor="t"/>
          <a:lstStyle>
            <a:lvl1pPr algn="l">
              <a:defRPr sz="2812" b="1" cap="all"/>
            </a:lvl1pPr>
          </a:lstStyle>
          <a:p>
            <a:r>
              <a:rPr lang="cs-CZ"/>
              <a:t>Kliknij, aby edyt. styl wz. tyt.</a:t>
            </a:r>
            <a:endParaRPr lang="pl-PL"/>
          </a:p>
        </p:txBody>
      </p:sp>
      <p:sp>
        <p:nvSpPr>
          <p:cNvPr id="3" name="Symbol zastępczy tekstu 2"/>
          <p:cNvSpPr>
            <a:spLocks noGrp="1"/>
          </p:cNvSpPr>
          <p:nvPr>
            <p:ph type="body" idx="1"/>
          </p:nvPr>
        </p:nvSpPr>
        <p:spPr>
          <a:xfrm>
            <a:off x="962918" y="2906613"/>
            <a:ext cx="10362902" cy="1500188"/>
          </a:xfrm>
        </p:spPr>
        <p:txBody>
          <a:bodyPr anchor="b"/>
          <a:lstStyle>
            <a:lvl1pPr marL="0" indent="0">
              <a:buNone/>
              <a:defRPr sz="1406"/>
            </a:lvl1pPr>
            <a:lvl2pPr marL="321457" indent="0">
              <a:buNone/>
              <a:defRPr sz="1266"/>
            </a:lvl2pPr>
            <a:lvl3pPr marL="642915" indent="0">
              <a:buNone/>
              <a:defRPr sz="1125"/>
            </a:lvl3pPr>
            <a:lvl4pPr marL="964372" indent="0">
              <a:buNone/>
              <a:defRPr sz="984"/>
            </a:lvl4pPr>
            <a:lvl5pPr marL="1285829" indent="0">
              <a:buNone/>
              <a:defRPr sz="984"/>
            </a:lvl5pPr>
            <a:lvl6pPr marL="1607287" indent="0">
              <a:buNone/>
              <a:defRPr sz="984"/>
            </a:lvl6pPr>
            <a:lvl7pPr marL="1928744" indent="0">
              <a:buNone/>
              <a:defRPr sz="984"/>
            </a:lvl7pPr>
            <a:lvl8pPr marL="2250201" indent="0">
              <a:buNone/>
              <a:defRPr sz="984"/>
            </a:lvl8pPr>
            <a:lvl9pPr marL="2571659" indent="0">
              <a:buNone/>
              <a:defRPr sz="984"/>
            </a:lvl9pPr>
          </a:lstStyle>
          <a:p>
            <a:pPr lvl="0"/>
            <a:r>
              <a:rPr lang="cs-CZ"/>
              <a:t>Kliknij, aby edytować style wzorca tekstu</a:t>
            </a:r>
          </a:p>
        </p:txBody>
      </p:sp>
      <p:sp>
        <p:nvSpPr>
          <p:cNvPr id="4" name="Rectangle 6"/>
          <p:cNvSpPr>
            <a:spLocks noGrp="1"/>
          </p:cNvSpPr>
          <p:nvPr>
            <p:ph type="sldNum" sz="quarter" idx="10"/>
          </p:nvPr>
        </p:nvSpPr>
        <p:spPr>
          <a:ln/>
        </p:spPr>
        <p:txBody>
          <a:bodyPr/>
          <a:lstStyle>
            <a:lvl1pPr>
              <a:defRPr/>
            </a:lvl1pPr>
          </a:lstStyle>
          <a:p>
            <a:pPr>
              <a:defRPr/>
            </a:pPr>
            <a:fld id="{52B3AD2D-F1B2-4C89-B6A2-B3401E721BF8}" type="slidenum">
              <a:rPr lang="pl-PL" altLang="pl-PL"/>
              <a:pPr>
                <a:defRPr/>
              </a:pPr>
              <a:t>‹#›</a:t>
            </a:fld>
            <a:endParaRPr lang="pl-PL" altLang="pl-PL" sz="1055">
              <a:solidFill>
                <a:srgbClr val="FFFFFF"/>
              </a:solidFill>
              <a:latin typeface="Abel" charset="0"/>
              <a:sym typeface="Abel" charset="0"/>
            </a:endParaRPr>
          </a:p>
        </p:txBody>
      </p:sp>
    </p:spTree>
    <p:extLst>
      <p:ext uri="{BB962C8B-B14F-4D97-AF65-F5344CB8AC3E}">
        <p14:creationId xmlns:p14="http://schemas.microsoft.com/office/powerpoint/2010/main" val="3782575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Kliknij, aby edyt. styl wz. tyt.</a:t>
            </a:r>
            <a:endParaRPr lang="pl-PL"/>
          </a:p>
        </p:txBody>
      </p:sp>
      <p:sp>
        <p:nvSpPr>
          <p:cNvPr id="3" name="Symbol zastępczy zawartości 2"/>
          <p:cNvSpPr>
            <a:spLocks noGrp="1"/>
          </p:cNvSpPr>
          <p:nvPr>
            <p:ph sz="half" idx="1"/>
          </p:nvPr>
        </p:nvSpPr>
        <p:spPr>
          <a:xfrm>
            <a:off x="1583532" y="1638598"/>
            <a:ext cx="4403825" cy="4102076"/>
          </a:xfrm>
        </p:spPr>
        <p:txBody>
          <a:bodyPr/>
          <a:lstStyle>
            <a:lvl1pPr>
              <a:defRPr sz="1969"/>
            </a:lvl1pPr>
            <a:lvl2pPr>
              <a:defRPr sz="1687"/>
            </a:lvl2pPr>
            <a:lvl3pPr>
              <a:defRPr sz="1406"/>
            </a:lvl3pPr>
            <a:lvl4pPr>
              <a:defRPr sz="1266"/>
            </a:lvl4pPr>
            <a:lvl5pPr>
              <a:defRPr sz="1266"/>
            </a:lvl5pPr>
            <a:lvl6pPr>
              <a:defRPr sz="1266"/>
            </a:lvl6pPr>
            <a:lvl7pPr>
              <a:defRPr sz="1266"/>
            </a:lvl7pPr>
            <a:lvl8pPr>
              <a:defRPr sz="1266"/>
            </a:lvl8pPr>
            <a:lvl9pPr>
              <a:defRPr sz="1266"/>
            </a:lvl9pPr>
          </a:lstStyle>
          <a:p>
            <a:pPr lvl="0"/>
            <a:r>
              <a:rPr lang="cs-CZ"/>
              <a:t>Kliknij, aby edytować style wzorca tekstu</a:t>
            </a:r>
          </a:p>
          <a:p>
            <a:pPr lvl="1"/>
            <a:r>
              <a:rPr lang="cs-CZ"/>
              <a:t>Drugi poziom</a:t>
            </a:r>
          </a:p>
          <a:p>
            <a:pPr lvl="2"/>
            <a:r>
              <a:rPr lang="cs-CZ"/>
              <a:t>Trzeci poziom</a:t>
            </a:r>
          </a:p>
          <a:p>
            <a:pPr lvl="3"/>
            <a:r>
              <a:rPr lang="cs-CZ"/>
              <a:t>Czwarty poziom</a:t>
            </a:r>
          </a:p>
          <a:p>
            <a:pPr lvl="4"/>
            <a:r>
              <a:rPr lang="cs-CZ"/>
              <a:t>Piąty poziom</a:t>
            </a:r>
            <a:endParaRPr lang="pl-PL"/>
          </a:p>
        </p:txBody>
      </p:sp>
      <p:sp>
        <p:nvSpPr>
          <p:cNvPr id="4" name="Symbol zastępczy zawartości 3"/>
          <p:cNvSpPr>
            <a:spLocks noGrp="1"/>
          </p:cNvSpPr>
          <p:nvPr>
            <p:ph sz="half" idx="2"/>
          </p:nvPr>
        </p:nvSpPr>
        <p:spPr>
          <a:xfrm>
            <a:off x="6130231" y="1638598"/>
            <a:ext cx="4405313" cy="4102076"/>
          </a:xfrm>
        </p:spPr>
        <p:txBody>
          <a:bodyPr/>
          <a:lstStyle>
            <a:lvl1pPr>
              <a:defRPr sz="1969"/>
            </a:lvl1pPr>
            <a:lvl2pPr>
              <a:defRPr sz="1687"/>
            </a:lvl2pPr>
            <a:lvl3pPr>
              <a:defRPr sz="1406"/>
            </a:lvl3pPr>
            <a:lvl4pPr>
              <a:defRPr sz="1266"/>
            </a:lvl4pPr>
            <a:lvl5pPr>
              <a:defRPr sz="1266"/>
            </a:lvl5pPr>
            <a:lvl6pPr>
              <a:defRPr sz="1266"/>
            </a:lvl6pPr>
            <a:lvl7pPr>
              <a:defRPr sz="1266"/>
            </a:lvl7pPr>
            <a:lvl8pPr>
              <a:defRPr sz="1266"/>
            </a:lvl8pPr>
            <a:lvl9pPr>
              <a:defRPr sz="1266"/>
            </a:lvl9pPr>
          </a:lstStyle>
          <a:p>
            <a:pPr lvl="0"/>
            <a:r>
              <a:rPr lang="cs-CZ"/>
              <a:t>Kliknij, aby edytować style wzorca tekstu</a:t>
            </a:r>
          </a:p>
          <a:p>
            <a:pPr lvl="1"/>
            <a:r>
              <a:rPr lang="cs-CZ"/>
              <a:t>Drugi poziom</a:t>
            </a:r>
          </a:p>
          <a:p>
            <a:pPr lvl="2"/>
            <a:r>
              <a:rPr lang="cs-CZ"/>
              <a:t>Trzeci poziom</a:t>
            </a:r>
          </a:p>
          <a:p>
            <a:pPr lvl="3"/>
            <a:r>
              <a:rPr lang="cs-CZ"/>
              <a:t>Czwarty poziom</a:t>
            </a:r>
          </a:p>
          <a:p>
            <a:pPr lvl="4"/>
            <a:r>
              <a:rPr lang="cs-CZ"/>
              <a:t>Piąty poziom</a:t>
            </a:r>
            <a:endParaRPr lang="pl-PL"/>
          </a:p>
        </p:txBody>
      </p:sp>
      <p:sp>
        <p:nvSpPr>
          <p:cNvPr id="5" name="Rectangle 6"/>
          <p:cNvSpPr>
            <a:spLocks noGrp="1"/>
          </p:cNvSpPr>
          <p:nvPr>
            <p:ph type="sldNum" sz="quarter" idx="10"/>
          </p:nvPr>
        </p:nvSpPr>
        <p:spPr>
          <a:ln/>
        </p:spPr>
        <p:txBody>
          <a:bodyPr/>
          <a:lstStyle>
            <a:lvl1pPr>
              <a:defRPr/>
            </a:lvl1pPr>
          </a:lstStyle>
          <a:p>
            <a:pPr>
              <a:defRPr/>
            </a:pPr>
            <a:fld id="{1445B73E-969A-4B5B-9E37-80EFEF56837A}" type="slidenum">
              <a:rPr lang="pl-PL" altLang="pl-PL"/>
              <a:pPr>
                <a:defRPr/>
              </a:pPr>
              <a:t>‹#›</a:t>
            </a:fld>
            <a:endParaRPr lang="pl-PL" altLang="pl-PL" sz="1055">
              <a:solidFill>
                <a:srgbClr val="FFFFFF"/>
              </a:solidFill>
              <a:latin typeface="Abel" charset="0"/>
              <a:sym typeface="Abel" charset="0"/>
            </a:endParaRPr>
          </a:p>
        </p:txBody>
      </p:sp>
    </p:spTree>
    <p:extLst>
      <p:ext uri="{BB962C8B-B14F-4D97-AF65-F5344CB8AC3E}">
        <p14:creationId xmlns:p14="http://schemas.microsoft.com/office/powerpoint/2010/main" val="2161476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610196" y="274588"/>
            <a:ext cx="10971609" cy="1143000"/>
          </a:xfrm>
        </p:spPr>
        <p:txBody>
          <a:bodyPr/>
          <a:lstStyle>
            <a:lvl1pPr>
              <a:defRPr/>
            </a:lvl1pPr>
          </a:lstStyle>
          <a:p>
            <a:r>
              <a:rPr lang="cs-CZ"/>
              <a:t>Kliknij, aby edyt. styl wz. tyt.</a:t>
            </a:r>
            <a:endParaRPr lang="pl-PL"/>
          </a:p>
        </p:txBody>
      </p:sp>
      <p:sp>
        <p:nvSpPr>
          <p:cNvPr id="3" name="Symbol zastępczy tekstu 2"/>
          <p:cNvSpPr>
            <a:spLocks noGrp="1"/>
          </p:cNvSpPr>
          <p:nvPr>
            <p:ph type="body" idx="1"/>
          </p:nvPr>
        </p:nvSpPr>
        <p:spPr>
          <a:xfrm>
            <a:off x="610196" y="1534791"/>
            <a:ext cx="5386090" cy="639589"/>
          </a:xfrm>
        </p:spPr>
        <p:txBody>
          <a:bodyPr anchor="b"/>
          <a:lstStyle>
            <a:lvl1pPr marL="0" indent="0">
              <a:buNone/>
              <a:defRPr sz="1687" b="1"/>
            </a:lvl1pPr>
            <a:lvl2pPr marL="321457" indent="0">
              <a:buNone/>
              <a:defRPr sz="1406" b="1"/>
            </a:lvl2pPr>
            <a:lvl3pPr marL="642915" indent="0">
              <a:buNone/>
              <a:defRPr sz="1266" b="1"/>
            </a:lvl3pPr>
            <a:lvl4pPr marL="964372" indent="0">
              <a:buNone/>
              <a:defRPr sz="1125" b="1"/>
            </a:lvl4pPr>
            <a:lvl5pPr marL="1285829" indent="0">
              <a:buNone/>
              <a:defRPr sz="1125" b="1"/>
            </a:lvl5pPr>
            <a:lvl6pPr marL="1607287" indent="0">
              <a:buNone/>
              <a:defRPr sz="1125" b="1"/>
            </a:lvl6pPr>
            <a:lvl7pPr marL="1928744" indent="0">
              <a:buNone/>
              <a:defRPr sz="1125" b="1"/>
            </a:lvl7pPr>
            <a:lvl8pPr marL="2250201" indent="0">
              <a:buNone/>
              <a:defRPr sz="1125" b="1"/>
            </a:lvl8pPr>
            <a:lvl9pPr marL="2571659" indent="0">
              <a:buNone/>
              <a:defRPr sz="1125" b="1"/>
            </a:lvl9pPr>
          </a:lstStyle>
          <a:p>
            <a:pPr lvl="0"/>
            <a:r>
              <a:rPr lang="cs-CZ"/>
              <a:t>Kliknij, aby edytować style wzorca tekstu</a:t>
            </a:r>
          </a:p>
        </p:txBody>
      </p:sp>
      <p:sp>
        <p:nvSpPr>
          <p:cNvPr id="4" name="Symbol zastępczy zawartości 3"/>
          <p:cNvSpPr>
            <a:spLocks noGrp="1"/>
          </p:cNvSpPr>
          <p:nvPr>
            <p:ph sz="half" idx="2"/>
          </p:nvPr>
        </p:nvSpPr>
        <p:spPr>
          <a:xfrm>
            <a:off x="610196" y="2174379"/>
            <a:ext cx="5386090" cy="3951387"/>
          </a:xfrm>
        </p:spPr>
        <p:txBody>
          <a:bodyPr/>
          <a:lstStyle>
            <a:lvl1pPr>
              <a:defRPr sz="1687"/>
            </a:lvl1pPr>
            <a:lvl2pPr>
              <a:defRPr sz="1406"/>
            </a:lvl2pPr>
            <a:lvl3pPr>
              <a:defRPr sz="1266"/>
            </a:lvl3pPr>
            <a:lvl4pPr>
              <a:defRPr sz="1125"/>
            </a:lvl4pPr>
            <a:lvl5pPr>
              <a:defRPr sz="1125"/>
            </a:lvl5pPr>
            <a:lvl6pPr>
              <a:defRPr sz="1125"/>
            </a:lvl6pPr>
            <a:lvl7pPr>
              <a:defRPr sz="1125"/>
            </a:lvl7pPr>
            <a:lvl8pPr>
              <a:defRPr sz="1125"/>
            </a:lvl8pPr>
            <a:lvl9pPr>
              <a:defRPr sz="1125"/>
            </a:lvl9pPr>
          </a:lstStyle>
          <a:p>
            <a:pPr lvl="0"/>
            <a:r>
              <a:rPr lang="cs-CZ"/>
              <a:t>Kliknij, aby edytować style wzorca tekstu</a:t>
            </a:r>
          </a:p>
          <a:p>
            <a:pPr lvl="1"/>
            <a:r>
              <a:rPr lang="cs-CZ"/>
              <a:t>Drugi poziom</a:t>
            </a:r>
          </a:p>
          <a:p>
            <a:pPr lvl="2"/>
            <a:r>
              <a:rPr lang="cs-CZ"/>
              <a:t>Trzeci poziom</a:t>
            </a:r>
          </a:p>
          <a:p>
            <a:pPr lvl="3"/>
            <a:r>
              <a:rPr lang="cs-CZ"/>
              <a:t>Czwarty poziom</a:t>
            </a:r>
          </a:p>
          <a:p>
            <a:pPr lvl="4"/>
            <a:r>
              <a:rPr lang="cs-CZ"/>
              <a:t>Piąty poziom</a:t>
            </a:r>
            <a:endParaRPr lang="pl-PL"/>
          </a:p>
        </p:txBody>
      </p:sp>
      <p:sp>
        <p:nvSpPr>
          <p:cNvPr id="5" name="Symbol zastępczy tekstu 4"/>
          <p:cNvSpPr>
            <a:spLocks noGrp="1"/>
          </p:cNvSpPr>
          <p:nvPr>
            <p:ph type="body" sz="quarter" idx="3"/>
          </p:nvPr>
        </p:nvSpPr>
        <p:spPr>
          <a:xfrm>
            <a:off x="6192739" y="1534791"/>
            <a:ext cx="5389066" cy="639589"/>
          </a:xfrm>
        </p:spPr>
        <p:txBody>
          <a:bodyPr anchor="b"/>
          <a:lstStyle>
            <a:lvl1pPr marL="0" indent="0">
              <a:buNone/>
              <a:defRPr sz="1687" b="1"/>
            </a:lvl1pPr>
            <a:lvl2pPr marL="321457" indent="0">
              <a:buNone/>
              <a:defRPr sz="1406" b="1"/>
            </a:lvl2pPr>
            <a:lvl3pPr marL="642915" indent="0">
              <a:buNone/>
              <a:defRPr sz="1266" b="1"/>
            </a:lvl3pPr>
            <a:lvl4pPr marL="964372" indent="0">
              <a:buNone/>
              <a:defRPr sz="1125" b="1"/>
            </a:lvl4pPr>
            <a:lvl5pPr marL="1285829" indent="0">
              <a:buNone/>
              <a:defRPr sz="1125" b="1"/>
            </a:lvl5pPr>
            <a:lvl6pPr marL="1607287" indent="0">
              <a:buNone/>
              <a:defRPr sz="1125" b="1"/>
            </a:lvl6pPr>
            <a:lvl7pPr marL="1928744" indent="0">
              <a:buNone/>
              <a:defRPr sz="1125" b="1"/>
            </a:lvl7pPr>
            <a:lvl8pPr marL="2250201" indent="0">
              <a:buNone/>
              <a:defRPr sz="1125" b="1"/>
            </a:lvl8pPr>
            <a:lvl9pPr marL="2571659" indent="0">
              <a:buNone/>
              <a:defRPr sz="1125" b="1"/>
            </a:lvl9pPr>
          </a:lstStyle>
          <a:p>
            <a:pPr lvl="0"/>
            <a:r>
              <a:rPr lang="cs-CZ"/>
              <a:t>Kliknij, aby edytować style wzorca tekstu</a:t>
            </a:r>
          </a:p>
        </p:txBody>
      </p:sp>
      <p:sp>
        <p:nvSpPr>
          <p:cNvPr id="6" name="Symbol zastępczy zawartości 5"/>
          <p:cNvSpPr>
            <a:spLocks noGrp="1"/>
          </p:cNvSpPr>
          <p:nvPr>
            <p:ph sz="quarter" idx="4"/>
          </p:nvPr>
        </p:nvSpPr>
        <p:spPr>
          <a:xfrm>
            <a:off x="6192739" y="2174379"/>
            <a:ext cx="5389066" cy="3951387"/>
          </a:xfrm>
        </p:spPr>
        <p:txBody>
          <a:bodyPr/>
          <a:lstStyle>
            <a:lvl1pPr>
              <a:defRPr sz="1687"/>
            </a:lvl1pPr>
            <a:lvl2pPr>
              <a:defRPr sz="1406"/>
            </a:lvl2pPr>
            <a:lvl3pPr>
              <a:defRPr sz="1266"/>
            </a:lvl3pPr>
            <a:lvl4pPr>
              <a:defRPr sz="1125"/>
            </a:lvl4pPr>
            <a:lvl5pPr>
              <a:defRPr sz="1125"/>
            </a:lvl5pPr>
            <a:lvl6pPr>
              <a:defRPr sz="1125"/>
            </a:lvl6pPr>
            <a:lvl7pPr>
              <a:defRPr sz="1125"/>
            </a:lvl7pPr>
            <a:lvl8pPr>
              <a:defRPr sz="1125"/>
            </a:lvl8pPr>
            <a:lvl9pPr>
              <a:defRPr sz="1125"/>
            </a:lvl9pPr>
          </a:lstStyle>
          <a:p>
            <a:pPr lvl="0"/>
            <a:r>
              <a:rPr lang="cs-CZ"/>
              <a:t>Kliknij, aby edytować style wzorca tekstu</a:t>
            </a:r>
          </a:p>
          <a:p>
            <a:pPr lvl="1"/>
            <a:r>
              <a:rPr lang="cs-CZ"/>
              <a:t>Drugi poziom</a:t>
            </a:r>
          </a:p>
          <a:p>
            <a:pPr lvl="2"/>
            <a:r>
              <a:rPr lang="cs-CZ"/>
              <a:t>Trzeci poziom</a:t>
            </a:r>
          </a:p>
          <a:p>
            <a:pPr lvl="3"/>
            <a:r>
              <a:rPr lang="cs-CZ"/>
              <a:t>Czwarty poziom</a:t>
            </a:r>
          </a:p>
          <a:p>
            <a:pPr lvl="4"/>
            <a:r>
              <a:rPr lang="cs-CZ"/>
              <a:t>Piąty poziom</a:t>
            </a:r>
            <a:endParaRPr lang="pl-PL"/>
          </a:p>
        </p:txBody>
      </p:sp>
      <p:sp>
        <p:nvSpPr>
          <p:cNvPr id="7" name="Rectangle 6"/>
          <p:cNvSpPr>
            <a:spLocks noGrp="1"/>
          </p:cNvSpPr>
          <p:nvPr>
            <p:ph type="sldNum" sz="quarter" idx="10"/>
          </p:nvPr>
        </p:nvSpPr>
        <p:spPr>
          <a:ln/>
        </p:spPr>
        <p:txBody>
          <a:bodyPr/>
          <a:lstStyle>
            <a:lvl1pPr>
              <a:defRPr/>
            </a:lvl1pPr>
          </a:lstStyle>
          <a:p>
            <a:pPr>
              <a:defRPr/>
            </a:pPr>
            <a:fld id="{4F73740B-95D3-406E-B01E-272DD9ECE626}" type="slidenum">
              <a:rPr lang="pl-PL" altLang="pl-PL"/>
              <a:pPr>
                <a:defRPr/>
              </a:pPr>
              <a:t>‹#›</a:t>
            </a:fld>
            <a:endParaRPr lang="pl-PL" altLang="pl-PL" sz="1055">
              <a:solidFill>
                <a:srgbClr val="FFFFFF"/>
              </a:solidFill>
              <a:latin typeface="Abel" charset="0"/>
              <a:sym typeface="Abel" charset="0"/>
            </a:endParaRPr>
          </a:p>
        </p:txBody>
      </p:sp>
    </p:spTree>
    <p:extLst>
      <p:ext uri="{BB962C8B-B14F-4D97-AF65-F5344CB8AC3E}">
        <p14:creationId xmlns:p14="http://schemas.microsoft.com/office/powerpoint/2010/main" val="4186890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Kliknij, aby edyt. styl wz. tyt.</a:t>
            </a:r>
            <a:endParaRPr lang="pl-PL"/>
          </a:p>
        </p:txBody>
      </p:sp>
      <p:sp>
        <p:nvSpPr>
          <p:cNvPr id="3" name="Rectangle 6"/>
          <p:cNvSpPr>
            <a:spLocks noGrp="1"/>
          </p:cNvSpPr>
          <p:nvPr>
            <p:ph type="sldNum" sz="quarter" idx="10"/>
          </p:nvPr>
        </p:nvSpPr>
        <p:spPr>
          <a:ln/>
        </p:spPr>
        <p:txBody>
          <a:bodyPr/>
          <a:lstStyle>
            <a:lvl1pPr>
              <a:defRPr/>
            </a:lvl1pPr>
          </a:lstStyle>
          <a:p>
            <a:pPr>
              <a:defRPr/>
            </a:pPr>
            <a:fld id="{6C113F31-B061-485C-BB08-5F6DED6A96DB}" type="slidenum">
              <a:rPr lang="pl-PL" altLang="pl-PL"/>
              <a:pPr>
                <a:defRPr/>
              </a:pPr>
              <a:t>‹#›</a:t>
            </a:fld>
            <a:endParaRPr lang="pl-PL" altLang="pl-PL" sz="1055">
              <a:solidFill>
                <a:srgbClr val="FFFFFF"/>
              </a:solidFill>
              <a:latin typeface="Abel" charset="0"/>
              <a:sym typeface="Abel" charset="0"/>
            </a:endParaRPr>
          </a:p>
        </p:txBody>
      </p:sp>
    </p:spTree>
    <p:extLst>
      <p:ext uri="{BB962C8B-B14F-4D97-AF65-F5344CB8AC3E}">
        <p14:creationId xmlns:p14="http://schemas.microsoft.com/office/powerpoint/2010/main" val="371387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e">
    <p:spTree>
      <p:nvGrpSpPr>
        <p:cNvPr id="1" name=""/>
        <p:cNvGrpSpPr/>
        <p:nvPr/>
      </p:nvGrpSpPr>
      <p:grpSpPr>
        <a:xfrm>
          <a:off x="0" y="0"/>
          <a:ext cx="0" cy="0"/>
          <a:chOff x="0" y="0"/>
          <a:chExt cx="0" cy="0"/>
        </a:xfrm>
      </p:grpSpPr>
      <p:sp>
        <p:nvSpPr>
          <p:cNvPr id="2" name="Rectangle 6"/>
          <p:cNvSpPr>
            <a:spLocks noGrp="1"/>
          </p:cNvSpPr>
          <p:nvPr>
            <p:ph type="sldNum" sz="quarter" idx="10"/>
          </p:nvPr>
        </p:nvSpPr>
        <p:spPr>
          <a:ln/>
        </p:spPr>
        <p:txBody>
          <a:bodyPr/>
          <a:lstStyle>
            <a:lvl1pPr>
              <a:defRPr/>
            </a:lvl1pPr>
          </a:lstStyle>
          <a:p>
            <a:pPr>
              <a:defRPr/>
            </a:pPr>
            <a:fld id="{12244EBE-B9C0-4626-8DC4-DC916AABF59E}" type="slidenum">
              <a:rPr lang="pl-PL" altLang="pl-PL"/>
              <a:pPr>
                <a:defRPr/>
              </a:pPr>
              <a:t>‹#›</a:t>
            </a:fld>
            <a:endParaRPr lang="pl-PL" altLang="pl-PL" sz="1055">
              <a:solidFill>
                <a:srgbClr val="FFFFFF"/>
              </a:solidFill>
              <a:latin typeface="Abel" charset="0"/>
              <a:sym typeface="Abel" charset="0"/>
            </a:endParaRPr>
          </a:p>
        </p:txBody>
      </p:sp>
    </p:spTree>
    <p:extLst>
      <p:ext uri="{BB962C8B-B14F-4D97-AF65-F5344CB8AC3E}">
        <p14:creationId xmlns:p14="http://schemas.microsoft.com/office/powerpoint/2010/main" val="466549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10196" y="273473"/>
            <a:ext cx="4010918" cy="1161975"/>
          </a:xfrm>
        </p:spPr>
        <p:txBody>
          <a:bodyPr anchor="b"/>
          <a:lstStyle>
            <a:lvl1pPr algn="l">
              <a:defRPr sz="1406" b="1"/>
            </a:lvl1pPr>
          </a:lstStyle>
          <a:p>
            <a:r>
              <a:rPr lang="cs-CZ"/>
              <a:t>Kliknij, aby edyt. styl wz. tyt.</a:t>
            </a:r>
            <a:endParaRPr lang="pl-PL"/>
          </a:p>
        </p:txBody>
      </p:sp>
      <p:sp>
        <p:nvSpPr>
          <p:cNvPr id="3" name="Symbol zastępczy zawartości 2"/>
          <p:cNvSpPr>
            <a:spLocks noGrp="1"/>
          </p:cNvSpPr>
          <p:nvPr>
            <p:ph idx="1"/>
          </p:nvPr>
        </p:nvSpPr>
        <p:spPr>
          <a:xfrm>
            <a:off x="4766965" y="273472"/>
            <a:ext cx="6814839" cy="5852294"/>
          </a:xfrm>
        </p:spPr>
        <p:txBody>
          <a:bodyPr/>
          <a:lstStyle>
            <a:lvl1pPr>
              <a:defRPr sz="2250"/>
            </a:lvl1pPr>
            <a:lvl2pPr>
              <a:defRPr sz="1969"/>
            </a:lvl2pPr>
            <a:lvl3pPr>
              <a:defRPr sz="1687"/>
            </a:lvl3pPr>
            <a:lvl4pPr>
              <a:defRPr sz="1406"/>
            </a:lvl4pPr>
            <a:lvl5pPr>
              <a:defRPr sz="1406"/>
            </a:lvl5pPr>
            <a:lvl6pPr>
              <a:defRPr sz="1406"/>
            </a:lvl6pPr>
            <a:lvl7pPr>
              <a:defRPr sz="1406"/>
            </a:lvl7pPr>
            <a:lvl8pPr>
              <a:defRPr sz="1406"/>
            </a:lvl8pPr>
            <a:lvl9pPr>
              <a:defRPr sz="1406"/>
            </a:lvl9pPr>
          </a:lstStyle>
          <a:p>
            <a:pPr lvl="0"/>
            <a:r>
              <a:rPr lang="cs-CZ"/>
              <a:t>Kliknij, aby edytować style wzorca tekstu</a:t>
            </a:r>
          </a:p>
          <a:p>
            <a:pPr lvl="1"/>
            <a:r>
              <a:rPr lang="cs-CZ"/>
              <a:t>Drugi poziom</a:t>
            </a:r>
          </a:p>
          <a:p>
            <a:pPr lvl="2"/>
            <a:r>
              <a:rPr lang="cs-CZ"/>
              <a:t>Trzeci poziom</a:t>
            </a:r>
          </a:p>
          <a:p>
            <a:pPr lvl="3"/>
            <a:r>
              <a:rPr lang="cs-CZ"/>
              <a:t>Czwarty poziom</a:t>
            </a:r>
          </a:p>
          <a:p>
            <a:pPr lvl="4"/>
            <a:r>
              <a:rPr lang="cs-CZ"/>
              <a:t>Piąty poziom</a:t>
            </a:r>
            <a:endParaRPr lang="pl-PL"/>
          </a:p>
        </p:txBody>
      </p:sp>
      <p:sp>
        <p:nvSpPr>
          <p:cNvPr id="4" name="Symbol zastępczy tekstu 3"/>
          <p:cNvSpPr>
            <a:spLocks noGrp="1"/>
          </p:cNvSpPr>
          <p:nvPr>
            <p:ph type="body" sz="half" idx="2"/>
          </p:nvPr>
        </p:nvSpPr>
        <p:spPr>
          <a:xfrm>
            <a:off x="610196" y="1435448"/>
            <a:ext cx="4010918" cy="4690318"/>
          </a:xfrm>
        </p:spPr>
        <p:txBody>
          <a:bodyPr/>
          <a:lstStyle>
            <a:lvl1pPr marL="0" indent="0">
              <a:buNone/>
              <a:defRPr sz="984"/>
            </a:lvl1pPr>
            <a:lvl2pPr marL="321457" indent="0">
              <a:buNone/>
              <a:defRPr sz="844"/>
            </a:lvl2pPr>
            <a:lvl3pPr marL="642915" indent="0">
              <a:buNone/>
              <a:defRPr sz="703"/>
            </a:lvl3pPr>
            <a:lvl4pPr marL="964372" indent="0">
              <a:buNone/>
              <a:defRPr sz="633"/>
            </a:lvl4pPr>
            <a:lvl5pPr marL="1285829" indent="0">
              <a:buNone/>
              <a:defRPr sz="633"/>
            </a:lvl5pPr>
            <a:lvl6pPr marL="1607287" indent="0">
              <a:buNone/>
              <a:defRPr sz="633"/>
            </a:lvl6pPr>
            <a:lvl7pPr marL="1928744" indent="0">
              <a:buNone/>
              <a:defRPr sz="633"/>
            </a:lvl7pPr>
            <a:lvl8pPr marL="2250201" indent="0">
              <a:buNone/>
              <a:defRPr sz="633"/>
            </a:lvl8pPr>
            <a:lvl9pPr marL="2571659" indent="0">
              <a:buNone/>
              <a:defRPr sz="633"/>
            </a:lvl9pPr>
          </a:lstStyle>
          <a:p>
            <a:pPr lvl="0"/>
            <a:r>
              <a:rPr lang="cs-CZ"/>
              <a:t>Kliknij, aby edytować style wzorca tekstu</a:t>
            </a:r>
          </a:p>
        </p:txBody>
      </p:sp>
      <p:sp>
        <p:nvSpPr>
          <p:cNvPr id="5" name="Rectangle 6"/>
          <p:cNvSpPr>
            <a:spLocks noGrp="1"/>
          </p:cNvSpPr>
          <p:nvPr>
            <p:ph type="sldNum" sz="quarter" idx="10"/>
          </p:nvPr>
        </p:nvSpPr>
        <p:spPr>
          <a:ln/>
        </p:spPr>
        <p:txBody>
          <a:bodyPr/>
          <a:lstStyle>
            <a:lvl1pPr>
              <a:defRPr/>
            </a:lvl1pPr>
          </a:lstStyle>
          <a:p>
            <a:pPr>
              <a:defRPr/>
            </a:pPr>
            <a:fld id="{9D48FBB3-0754-41DD-AD15-91BB319A34AE}" type="slidenum">
              <a:rPr lang="pl-PL" altLang="pl-PL"/>
              <a:pPr>
                <a:defRPr/>
              </a:pPr>
              <a:t>‹#›</a:t>
            </a:fld>
            <a:endParaRPr lang="pl-PL" altLang="pl-PL" sz="1055">
              <a:solidFill>
                <a:srgbClr val="FFFFFF"/>
              </a:solidFill>
              <a:latin typeface="Abel" charset="0"/>
              <a:sym typeface="Abel" charset="0"/>
            </a:endParaRPr>
          </a:p>
        </p:txBody>
      </p:sp>
    </p:spTree>
    <p:extLst>
      <p:ext uri="{BB962C8B-B14F-4D97-AF65-F5344CB8AC3E}">
        <p14:creationId xmlns:p14="http://schemas.microsoft.com/office/powerpoint/2010/main" val="3974994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2390180" y="4800824"/>
            <a:ext cx="7314903" cy="567035"/>
          </a:xfrm>
        </p:spPr>
        <p:txBody>
          <a:bodyPr anchor="b"/>
          <a:lstStyle>
            <a:lvl1pPr algn="l">
              <a:defRPr sz="1406" b="1"/>
            </a:lvl1pPr>
          </a:lstStyle>
          <a:p>
            <a:r>
              <a:rPr lang="cs-CZ"/>
              <a:t>Kliknij, aby edyt. styl wz. tyt.</a:t>
            </a:r>
            <a:endParaRPr lang="pl-PL"/>
          </a:p>
        </p:txBody>
      </p:sp>
      <p:sp>
        <p:nvSpPr>
          <p:cNvPr id="3" name="Symbol zastępczy obrazu 2"/>
          <p:cNvSpPr>
            <a:spLocks noGrp="1"/>
          </p:cNvSpPr>
          <p:nvPr>
            <p:ph type="pic" idx="1"/>
          </p:nvPr>
        </p:nvSpPr>
        <p:spPr>
          <a:xfrm>
            <a:off x="2390180" y="612800"/>
            <a:ext cx="7314903" cy="4114354"/>
          </a:xfrm>
        </p:spPr>
        <p:txBody>
          <a:bodyPr/>
          <a:lstStyle>
            <a:lvl1pPr marL="0" indent="0">
              <a:buNone/>
              <a:defRPr sz="2250"/>
            </a:lvl1pPr>
            <a:lvl2pPr marL="321457" indent="0">
              <a:buNone/>
              <a:defRPr sz="1969"/>
            </a:lvl2pPr>
            <a:lvl3pPr marL="642915" indent="0">
              <a:buNone/>
              <a:defRPr sz="1687"/>
            </a:lvl3pPr>
            <a:lvl4pPr marL="964372" indent="0">
              <a:buNone/>
              <a:defRPr sz="1406"/>
            </a:lvl4pPr>
            <a:lvl5pPr marL="1285829" indent="0">
              <a:buNone/>
              <a:defRPr sz="1406"/>
            </a:lvl5pPr>
            <a:lvl6pPr marL="1607287" indent="0">
              <a:buNone/>
              <a:defRPr sz="1406"/>
            </a:lvl6pPr>
            <a:lvl7pPr marL="1928744" indent="0">
              <a:buNone/>
              <a:defRPr sz="1406"/>
            </a:lvl7pPr>
            <a:lvl8pPr marL="2250201" indent="0">
              <a:buNone/>
              <a:defRPr sz="1406"/>
            </a:lvl8pPr>
            <a:lvl9pPr marL="2571659" indent="0">
              <a:buNone/>
              <a:defRPr sz="1406"/>
            </a:lvl9pPr>
          </a:lstStyle>
          <a:p>
            <a:pPr lvl="0"/>
            <a:endParaRPr lang="pl-PL" noProof="0">
              <a:sym typeface="Helvetica Light" charset="0"/>
            </a:endParaRPr>
          </a:p>
        </p:txBody>
      </p:sp>
      <p:sp>
        <p:nvSpPr>
          <p:cNvPr id="4" name="Symbol zastępczy tekstu 3"/>
          <p:cNvSpPr>
            <a:spLocks noGrp="1"/>
          </p:cNvSpPr>
          <p:nvPr>
            <p:ph type="body" sz="half" idx="2"/>
          </p:nvPr>
        </p:nvSpPr>
        <p:spPr>
          <a:xfrm>
            <a:off x="2390180" y="5367859"/>
            <a:ext cx="7314903" cy="804788"/>
          </a:xfrm>
        </p:spPr>
        <p:txBody>
          <a:bodyPr/>
          <a:lstStyle>
            <a:lvl1pPr marL="0" indent="0">
              <a:buNone/>
              <a:defRPr sz="984"/>
            </a:lvl1pPr>
            <a:lvl2pPr marL="321457" indent="0">
              <a:buNone/>
              <a:defRPr sz="844"/>
            </a:lvl2pPr>
            <a:lvl3pPr marL="642915" indent="0">
              <a:buNone/>
              <a:defRPr sz="703"/>
            </a:lvl3pPr>
            <a:lvl4pPr marL="964372" indent="0">
              <a:buNone/>
              <a:defRPr sz="633"/>
            </a:lvl4pPr>
            <a:lvl5pPr marL="1285829" indent="0">
              <a:buNone/>
              <a:defRPr sz="633"/>
            </a:lvl5pPr>
            <a:lvl6pPr marL="1607287" indent="0">
              <a:buNone/>
              <a:defRPr sz="633"/>
            </a:lvl6pPr>
            <a:lvl7pPr marL="1928744" indent="0">
              <a:buNone/>
              <a:defRPr sz="633"/>
            </a:lvl7pPr>
            <a:lvl8pPr marL="2250201" indent="0">
              <a:buNone/>
              <a:defRPr sz="633"/>
            </a:lvl8pPr>
            <a:lvl9pPr marL="2571659" indent="0">
              <a:buNone/>
              <a:defRPr sz="633"/>
            </a:lvl9pPr>
          </a:lstStyle>
          <a:p>
            <a:pPr lvl="0"/>
            <a:r>
              <a:rPr lang="cs-CZ"/>
              <a:t>Kliknij, aby edytować style wzorca tekstu</a:t>
            </a:r>
          </a:p>
        </p:txBody>
      </p:sp>
      <p:sp>
        <p:nvSpPr>
          <p:cNvPr id="5" name="Rectangle 6"/>
          <p:cNvSpPr>
            <a:spLocks noGrp="1"/>
          </p:cNvSpPr>
          <p:nvPr>
            <p:ph type="sldNum" sz="quarter" idx="10"/>
          </p:nvPr>
        </p:nvSpPr>
        <p:spPr>
          <a:ln/>
        </p:spPr>
        <p:txBody>
          <a:bodyPr/>
          <a:lstStyle>
            <a:lvl1pPr>
              <a:defRPr/>
            </a:lvl1pPr>
          </a:lstStyle>
          <a:p>
            <a:pPr>
              <a:defRPr/>
            </a:pPr>
            <a:fld id="{51B4836D-1EE4-4A52-B53C-E88C54F3D6CB}" type="slidenum">
              <a:rPr lang="pl-PL" altLang="pl-PL"/>
              <a:pPr>
                <a:defRPr/>
              </a:pPr>
              <a:t>‹#›</a:t>
            </a:fld>
            <a:endParaRPr lang="pl-PL" altLang="pl-PL" sz="1055">
              <a:solidFill>
                <a:srgbClr val="FFFFFF"/>
              </a:solidFill>
              <a:latin typeface="Abel" charset="0"/>
              <a:sym typeface="Abel" charset="0"/>
            </a:endParaRPr>
          </a:p>
        </p:txBody>
      </p:sp>
    </p:spTree>
    <p:extLst>
      <p:ext uri="{BB962C8B-B14F-4D97-AF65-F5344CB8AC3E}">
        <p14:creationId xmlns:p14="http://schemas.microsoft.com/office/powerpoint/2010/main" val="1475899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3073" name="Rectangle 1"/>
          <p:cNvSpPr>
            <a:spLocks noGrp="1"/>
          </p:cNvSpPr>
          <p:nvPr>
            <p:ph type="title"/>
          </p:nvPr>
        </p:nvSpPr>
        <p:spPr bwMode="auto">
          <a:xfrm>
            <a:off x="1583531" y="875110"/>
            <a:ext cx="9699129" cy="7355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vert="horz" wrap="square" lIns="0" tIns="0" rIns="0" bIns="0" numCol="1" anchor="ctr" anchorCtr="0" compatLnSpc="1">
            <a:prstTxWarp prst="textNoShape">
              <a:avLst/>
            </a:prstTxWarp>
          </a:bodyPr>
          <a:lstStyle/>
          <a:p>
            <a:pPr lvl="0"/>
            <a:r>
              <a:rPr lang="pl-PL">
                <a:sym typeface="Helvetica Light" charset="0"/>
              </a:rPr>
              <a:t>Click to edit Master title style</a:t>
            </a:r>
          </a:p>
        </p:txBody>
      </p:sp>
      <p:sp>
        <p:nvSpPr>
          <p:cNvPr id="3074" name="Rectangle 2"/>
          <p:cNvSpPr>
            <a:spLocks noGrp="1"/>
          </p:cNvSpPr>
          <p:nvPr>
            <p:ph type="body" idx="1"/>
          </p:nvPr>
        </p:nvSpPr>
        <p:spPr bwMode="auto">
          <a:xfrm>
            <a:off x="1583532" y="1638598"/>
            <a:ext cx="8952012" cy="41020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vert="horz" wrap="square" lIns="0" tIns="0" rIns="0" bIns="0" numCol="1" anchor="t" anchorCtr="0" compatLnSpc="1">
            <a:prstTxWarp prst="textNoShape">
              <a:avLst/>
            </a:prstTxWarp>
          </a:bodyPr>
          <a:lstStyle/>
          <a:p>
            <a:pPr lvl="0"/>
            <a:r>
              <a:rPr lang="pl-PL">
                <a:sym typeface="Helvetica Light" charset="0"/>
              </a:rPr>
              <a:t>Click to edit Master text styles</a:t>
            </a:r>
          </a:p>
          <a:p>
            <a:pPr lvl="1"/>
            <a:r>
              <a:rPr lang="pl-PL">
                <a:sym typeface="Helvetica Light" charset="0"/>
              </a:rPr>
              <a:t>Second level</a:t>
            </a:r>
          </a:p>
          <a:p>
            <a:pPr lvl="2"/>
            <a:r>
              <a:rPr lang="pl-PL">
                <a:sym typeface="Helvetica Light" charset="0"/>
              </a:rPr>
              <a:t>Third level</a:t>
            </a:r>
          </a:p>
          <a:p>
            <a:pPr lvl="3"/>
            <a:r>
              <a:rPr lang="pl-PL">
                <a:sym typeface="Helvetica Light" charset="0"/>
              </a:rPr>
              <a:t>Fourth level</a:t>
            </a:r>
          </a:p>
          <a:p>
            <a:pPr lvl="4"/>
            <a:r>
              <a:rPr lang="pl-PL">
                <a:sym typeface="Helvetica Light" charset="0"/>
              </a:rPr>
              <a:t>Fifth level</a:t>
            </a:r>
          </a:p>
        </p:txBody>
      </p:sp>
      <p:pic>
        <p:nvPicPr>
          <p:cNvPr id="3075" name="Picture 3" descr="pasted-image.pdf"/>
          <p:cNvPicPr>
            <a:picLocks noChangeAspect="1"/>
          </p:cNvPicPr>
          <p:nvPr/>
        </p:nvPicPr>
        <p:blipFill>
          <a:blip r:embed="rId14" cstate="print"/>
          <a:srcRect/>
          <a:stretch>
            <a:fillRect/>
          </a:stretch>
        </p:blipFill>
        <p:spPr bwMode="auto">
          <a:xfrm>
            <a:off x="0" y="0"/>
            <a:ext cx="559594"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pic>
        <p:nvPicPr>
          <p:cNvPr id="3076" name="Picture 4" descr="pasted-image.pdf"/>
          <p:cNvPicPr>
            <a:picLocks noChangeAspect="1"/>
          </p:cNvPicPr>
          <p:nvPr/>
        </p:nvPicPr>
        <p:blipFill>
          <a:blip r:embed="rId15" cstate="print"/>
          <a:srcRect/>
          <a:stretch>
            <a:fillRect/>
          </a:stretch>
        </p:blipFill>
        <p:spPr bwMode="auto">
          <a:xfrm>
            <a:off x="7155657" y="6076653"/>
            <a:ext cx="4237137" cy="9934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pic>
        <p:nvPicPr>
          <p:cNvPr id="3077" name="Picture 5" descr="pasted-image.pdf"/>
          <p:cNvPicPr>
            <a:picLocks noChangeAspect="1"/>
          </p:cNvPicPr>
          <p:nvPr/>
        </p:nvPicPr>
        <p:blipFill>
          <a:blip r:embed="rId16" cstate="print"/>
          <a:srcRect/>
          <a:stretch>
            <a:fillRect/>
          </a:stretch>
        </p:blipFill>
        <p:spPr bwMode="auto">
          <a:xfrm>
            <a:off x="9310688" y="414115"/>
            <a:ext cx="2052340" cy="4241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3078" name="Rectangle 6"/>
          <p:cNvSpPr>
            <a:spLocks noGrp="1"/>
          </p:cNvSpPr>
          <p:nvPr>
            <p:ph type="sldNum" sz="quarter" idx="2"/>
          </p:nvPr>
        </p:nvSpPr>
        <p:spPr bwMode="auto">
          <a:xfrm>
            <a:off x="113109" y="35719"/>
            <a:ext cx="291703" cy="2411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vert="horz" wrap="square" lIns="0" tIns="0" rIns="0" bIns="0" numCol="1" anchor="t" anchorCtr="0" compatLnSpc="1">
            <a:prstTxWarp prst="textNoShape">
              <a:avLst/>
            </a:prstTxWarp>
          </a:bodyPr>
          <a:lstStyle>
            <a:lvl1pPr algn="ctr" eaLnBrk="1">
              <a:defRPr>
                <a:latin typeface="Helvetica Light" charset="0"/>
              </a:defRPr>
            </a:lvl1pPr>
          </a:lstStyle>
          <a:p>
            <a:pPr defTabSz="410751" fontAlgn="base" hangingPunct="0">
              <a:spcBef>
                <a:spcPct val="0"/>
              </a:spcBef>
              <a:spcAft>
                <a:spcPct val="0"/>
              </a:spcAft>
              <a:defRPr/>
            </a:pPr>
            <a:fld id="{D28CF989-9C0D-4828-B286-E0D789745512}" type="slidenum">
              <a:rPr lang="pl-PL" altLang="pl-PL" sz="2531" smtClean="0">
                <a:solidFill>
                  <a:srgbClr val="000000"/>
                </a:solidFill>
                <a:cs typeface="Arial" panose="020B0604020202020204" pitchFamily="34" charset="0"/>
                <a:sym typeface="Helvetica Light" charset="0"/>
              </a:rPr>
              <a:pPr defTabSz="410751" fontAlgn="base" hangingPunct="0">
                <a:spcBef>
                  <a:spcPct val="0"/>
                </a:spcBef>
                <a:spcAft>
                  <a:spcPct val="0"/>
                </a:spcAft>
                <a:defRPr/>
              </a:pPr>
              <a:t>‹#›</a:t>
            </a:fld>
            <a:endParaRPr lang="pl-PL" altLang="pl-PL" sz="1055">
              <a:solidFill>
                <a:srgbClr val="FFFFFF"/>
              </a:solidFill>
              <a:latin typeface="Abel" charset="0"/>
              <a:cs typeface="Arial" panose="020B0604020202020204" pitchFamily="34" charset="0"/>
              <a:sym typeface="Abel" charset="0"/>
            </a:endParaRPr>
          </a:p>
        </p:txBody>
      </p:sp>
    </p:spTree>
    <p:extLst>
      <p:ext uri="{BB962C8B-B14F-4D97-AF65-F5344CB8AC3E}">
        <p14:creationId xmlns:p14="http://schemas.microsoft.com/office/powerpoint/2010/main" val="14803688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pull dir="lu"/>
  </p:transition>
  <p:txStyles>
    <p:titleStyle>
      <a:lvl1pPr algn="ctr" defTabSz="410751" rtl="0" eaLnBrk="0" fontAlgn="base" hangingPunct="0">
        <a:spcBef>
          <a:spcPct val="0"/>
        </a:spcBef>
        <a:spcAft>
          <a:spcPct val="0"/>
        </a:spcAft>
        <a:defRPr kumimoji="1" sz="5625">
          <a:solidFill>
            <a:srgbClr val="000000"/>
          </a:solidFill>
          <a:latin typeface="+mj-lt"/>
          <a:ea typeface="+mj-ea"/>
          <a:cs typeface="Arial" pitchFamily="34" charset="0"/>
          <a:sym typeface="Helvetica Light" charset="0"/>
        </a:defRPr>
      </a:lvl1pPr>
      <a:lvl2pPr algn="ctr" defTabSz="410751" rtl="0" eaLnBrk="0" fontAlgn="base" hangingPunct="0">
        <a:spcBef>
          <a:spcPct val="0"/>
        </a:spcBef>
        <a:spcAft>
          <a:spcPct val="0"/>
        </a:spcAft>
        <a:defRPr kumimoji="1" sz="5625">
          <a:solidFill>
            <a:srgbClr val="000000"/>
          </a:solidFill>
          <a:latin typeface="Helvetica Light" charset="0"/>
          <a:ea typeface="Arial" charset="0"/>
          <a:cs typeface="Arial" pitchFamily="34" charset="0"/>
          <a:sym typeface="Helvetica Light" charset="0"/>
        </a:defRPr>
      </a:lvl2pPr>
      <a:lvl3pPr algn="ctr" defTabSz="410751" rtl="0" eaLnBrk="0" fontAlgn="base" hangingPunct="0">
        <a:spcBef>
          <a:spcPct val="0"/>
        </a:spcBef>
        <a:spcAft>
          <a:spcPct val="0"/>
        </a:spcAft>
        <a:defRPr kumimoji="1" sz="5625">
          <a:solidFill>
            <a:srgbClr val="000000"/>
          </a:solidFill>
          <a:latin typeface="Helvetica Light" charset="0"/>
          <a:ea typeface="Arial" charset="0"/>
          <a:cs typeface="Arial" pitchFamily="34" charset="0"/>
          <a:sym typeface="Helvetica Light" charset="0"/>
        </a:defRPr>
      </a:lvl3pPr>
      <a:lvl4pPr algn="ctr" defTabSz="410751" rtl="0" eaLnBrk="0" fontAlgn="base" hangingPunct="0">
        <a:spcBef>
          <a:spcPct val="0"/>
        </a:spcBef>
        <a:spcAft>
          <a:spcPct val="0"/>
        </a:spcAft>
        <a:defRPr kumimoji="1" sz="5625">
          <a:solidFill>
            <a:srgbClr val="000000"/>
          </a:solidFill>
          <a:latin typeface="Helvetica Light" charset="0"/>
          <a:ea typeface="Arial" charset="0"/>
          <a:cs typeface="Arial" pitchFamily="34" charset="0"/>
          <a:sym typeface="Helvetica Light" charset="0"/>
        </a:defRPr>
      </a:lvl4pPr>
      <a:lvl5pPr algn="ctr" defTabSz="410751" rtl="0" eaLnBrk="0" fontAlgn="base" hangingPunct="0">
        <a:spcBef>
          <a:spcPct val="0"/>
        </a:spcBef>
        <a:spcAft>
          <a:spcPct val="0"/>
        </a:spcAft>
        <a:defRPr kumimoji="1" sz="5625">
          <a:solidFill>
            <a:srgbClr val="000000"/>
          </a:solidFill>
          <a:latin typeface="Helvetica Light" charset="0"/>
          <a:ea typeface="Arial" charset="0"/>
          <a:cs typeface="Arial" pitchFamily="34" charset="0"/>
          <a:sym typeface="Helvetica Light" charset="0"/>
        </a:defRPr>
      </a:lvl5pPr>
      <a:lvl6pPr marL="321457" algn="ctr" defTabSz="410751" rtl="0" fontAlgn="base" hangingPunct="0">
        <a:spcBef>
          <a:spcPct val="0"/>
        </a:spcBef>
        <a:spcAft>
          <a:spcPct val="0"/>
        </a:spcAft>
        <a:defRPr sz="5625">
          <a:solidFill>
            <a:srgbClr val="000000"/>
          </a:solidFill>
          <a:latin typeface="Helvetica Light" charset="0"/>
          <a:ea typeface="Arial" charset="0"/>
          <a:cs typeface="Helvetica Light" charset="0"/>
          <a:sym typeface="Helvetica Light" charset="0"/>
        </a:defRPr>
      </a:lvl6pPr>
      <a:lvl7pPr marL="642915" algn="ctr" defTabSz="410751" rtl="0" fontAlgn="base" hangingPunct="0">
        <a:spcBef>
          <a:spcPct val="0"/>
        </a:spcBef>
        <a:spcAft>
          <a:spcPct val="0"/>
        </a:spcAft>
        <a:defRPr sz="5625">
          <a:solidFill>
            <a:srgbClr val="000000"/>
          </a:solidFill>
          <a:latin typeface="Helvetica Light" charset="0"/>
          <a:ea typeface="Arial" charset="0"/>
          <a:cs typeface="Helvetica Light" charset="0"/>
          <a:sym typeface="Helvetica Light" charset="0"/>
        </a:defRPr>
      </a:lvl7pPr>
      <a:lvl8pPr marL="964372" algn="ctr" defTabSz="410751" rtl="0" fontAlgn="base" hangingPunct="0">
        <a:spcBef>
          <a:spcPct val="0"/>
        </a:spcBef>
        <a:spcAft>
          <a:spcPct val="0"/>
        </a:spcAft>
        <a:defRPr sz="5625">
          <a:solidFill>
            <a:srgbClr val="000000"/>
          </a:solidFill>
          <a:latin typeface="Helvetica Light" charset="0"/>
          <a:ea typeface="Arial" charset="0"/>
          <a:cs typeface="Helvetica Light" charset="0"/>
          <a:sym typeface="Helvetica Light" charset="0"/>
        </a:defRPr>
      </a:lvl8pPr>
      <a:lvl9pPr marL="1285829" algn="ctr" defTabSz="410751" rtl="0" fontAlgn="base" hangingPunct="0">
        <a:spcBef>
          <a:spcPct val="0"/>
        </a:spcBef>
        <a:spcAft>
          <a:spcPct val="0"/>
        </a:spcAft>
        <a:defRPr sz="5625">
          <a:solidFill>
            <a:srgbClr val="000000"/>
          </a:solidFill>
          <a:latin typeface="Helvetica Light" charset="0"/>
          <a:ea typeface="Arial" charset="0"/>
          <a:cs typeface="Helvetica Light" charset="0"/>
          <a:sym typeface="Helvetica Light" charset="0"/>
        </a:defRPr>
      </a:lvl9pPr>
    </p:titleStyle>
    <p:bodyStyle>
      <a:lvl1pPr marL="241093" indent="-241093" algn="l" defTabSz="410751" rtl="0" eaLnBrk="0" fontAlgn="base" hangingPunct="0">
        <a:spcBef>
          <a:spcPts val="2953"/>
        </a:spcBef>
        <a:spcAft>
          <a:spcPct val="0"/>
        </a:spcAft>
        <a:defRPr kumimoji="1" sz="2531">
          <a:solidFill>
            <a:srgbClr val="000000"/>
          </a:solidFill>
          <a:latin typeface="+mn-lt"/>
          <a:ea typeface="+mn-ea"/>
          <a:cs typeface="Arial" pitchFamily="34" charset="0"/>
          <a:sym typeface="Helvetica Light" charset="0"/>
        </a:defRPr>
      </a:lvl1pPr>
      <a:lvl2pPr marL="160729" indent="160729" algn="l" defTabSz="410751" rtl="0" eaLnBrk="0" fontAlgn="base" hangingPunct="0">
        <a:spcBef>
          <a:spcPts val="2953"/>
        </a:spcBef>
        <a:spcAft>
          <a:spcPct val="0"/>
        </a:spcAft>
        <a:defRPr kumimoji="1" sz="2531">
          <a:solidFill>
            <a:srgbClr val="000000"/>
          </a:solidFill>
          <a:latin typeface="+mn-lt"/>
          <a:ea typeface="Helvetica Light" charset="0"/>
          <a:cs typeface="Arial" pitchFamily="34" charset="0"/>
          <a:sym typeface="Helvetica Light" charset="0"/>
        </a:defRPr>
      </a:lvl2pPr>
      <a:lvl3pPr marL="321457" indent="321457" algn="l" defTabSz="410751" rtl="0" eaLnBrk="0" fontAlgn="base" hangingPunct="0">
        <a:spcBef>
          <a:spcPts val="2953"/>
        </a:spcBef>
        <a:spcAft>
          <a:spcPct val="0"/>
        </a:spcAft>
        <a:defRPr kumimoji="1" sz="2531">
          <a:solidFill>
            <a:srgbClr val="000000"/>
          </a:solidFill>
          <a:latin typeface="+mn-lt"/>
          <a:ea typeface="Helvetica Light" charset="0"/>
          <a:cs typeface="Arial" pitchFamily="34" charset="0"/>
          <a:sym typeface="Helvetica Light" charset="0"/>
        </a:defRPr>
      </a:lvl3pPr>
      <a:lvl4pPr marL="482186" indent="482186" algn="l" defTabSz="410751" rtl="0" eaLnBrk="0" fontAlgn="base" hangingPunct="0">
        <a:spcBef>
          <a:spcPts val="2953"/>
        </a:spcBef>
        <a:spcAft>
          <a:spcPct val="0"/>
        </a:spcAft>
        <a:defRPr kumimoji="1" sz="2531">
          <a:solidFill>
            <a:srgbClr val="000000"/>
          </a:solidFill>
          <a:latin typeface="+mn-lt"/>
          <a:ea typeface="Helvetica Light" charset="0"/>
          <a:cs typeface="Arial" pitchFamily="34" charset="0"/>
          <a:sym typeface="Helvetica Light" charset="0"/>
        </a:defRPr>
      </a:lvl4pPr>
      <a:lvl5pPr marL="642915" indent="642915" algn="l" defTabSz="410751" rtl="0" eaLnBrk="0" fontAlgn="base" hangingPunct="0">
        <a:spcBef>
          <a:spcPts val="2953"/>
        </a:spcBef>
        <a:spcAft>
          <a:spcPct val="0"/>
        </a:spcAft>
        <a:defRPr kumimoji="1" sz="2531">
          <a:solidFill>
            <a:srgbClr val="000000"/>
          </a:solidFill>
          <a:latin typeface="+mn-lt"/>
          <a:ea typeface="Helvetica Light" charset="0"/>
          <a:cs typeface="Arial" pitchFamily="34" charset="0"/>
          <a:sym typeface="Helvetica Light" charset="0"/>
        </a:defRPr>
      </a:lvl5pPr>
      <a:lvl6pPr marL="964372" algn="l" defTabSz="410751" rtl="0" fontAlgn="base" hangingPunct="0">
        <a:spcBef>
          <a:spcPts val="2953"/>
        </a:spcBef>
        <a:spcAft>
          <a:spcPct val="0"/>
        </a:spcAft>
        <a:defRPr sz="2531">
          <a:solidFill>
            <a:srgbClr val="000000"/>
          </a:solidFill>
          <a:latin typeface="+mn-lt"/>
          <a:ea typeface="Helvetica Light" charset="0"/>
          <a:cs typeface="+mn-cs"/>
          <a:sym typeface="Helvetica Light" charset="0"/>
        </a:defRPr>
      </a:lvl6pPr>
      <a:lvl7pPr marL="1285829" algn="l" defTabSz="410751" rtl="0" fontAlgn="base" hangingPunct="0">
        <a:spcBef>
          <a:spcPts val="2953"/>
        </a:spcBef>
        <a:spcAft>
          <a:spcPct val="0"/>
        </a:spcAft>
        <a:defRPr sz="2531">
          <a:solidFill>
            <a:srgbClr val="000000"/>
          </a:solidFill>
          <a:latin typeface="+mn-lt"/>
          <a:ea typeface="Helvetica Light" charset="0"/>
          <a:cs typeface="+mn-cs"/>
          <a:sym typeface="Helvetica Light" charset="0"/>
        </a:defRPr>
      </a:lvl7pPr>
      <a:lvl8pPr marL="1607287" algn="l" defTabSz="410751" rtl="0" fontAlgn="base" hangingPunct="0">
        <a:spcBef>
          <a:spcPts val="2953"/>
        </a:spcBef>
        <a:spcAft>
          <a:spcPct val="0"/>
        </a:spcAft>
        <a:defRPr sz="2531">
          <a:solidFill>
            <a:srgbClr val="000000"/>
          </a:solidFill>
          <a:latin typeface="+mn-lt"/>
          <a:ea typeface="Helvetica Light" charset="0"/>
          <a:cs typeface="+mn-cs"/>
          <a:sym typeface="Helvetica Light" charset="0"/>
        </a:defRPr>
      </a:lvl8pPr>
      <a:lvl9pPr marL="1928744" algn="l" defTabSz="410751" rtl="0" fontAlgn="base" hangingPunct="0">
        <a:spcBef>
          <a:spcPts val="2953"/>
        </a:spcBef>
        <a:spcAft>
          <a:spcPct val="0"/>
        </a:spcAft>
        <a:defRPr sz="2531">
          <a:solidFill>
            <a:srgbClr val="000000"/>
          </a:solidFill>
          <a:latin typeface="+mn-lt"/>
          <a:ea typeface="Helvetica Light" charset="0"/>
          <a:cs typeface="+mn-cs"/>
          <a:sym typeface="Helvetica Light" charset="0"/>
        </a:defRPr>
      </a:lvl9pPr>
    </p:bodyStyle>
    <p:otherStyle>
      <a:defPPr>
        <a:defRPr lang="pl-PL"/>
      </a:defPPr>
      <a:lvl1pPr marL="0" algn="l" defTabSz="321457" rtl="0" eaLnBrk="1" latinLnBrk="0" hangingPunct="1">
        <a:defRPr sz="1266" kern="1200">
          <a:solidFill>
            <a:schemeClr val="tx1"/>
          </a:solidFill>
          <a:latin typeface="+mn-lt"/>
          <a:ea typeface="+mn-ea"/>
          <a:cs typeface="+mn-cs"/>
        </a:defRPr>
      </a:lvl1pPr>
      <a:lvl2pPr marL="321457" algn="l" defTabSz="321457" rtl="0" eaLnBrk="1" latinLnBrk="0" hangingPunct="1">
        <a:defRPr sz="1266" kern="1200">
          <a:solidFill>
            <a:schemeClr val="tx1"/>
          </a:solidFill>
          <a:latin typeface="+mn-lt"/>
          <a:ea typeface="+mn-ea"/>
          <a:cs typeface="+mn-cs"/>
        </a:defRPr>
      </a:lvl2pPr>
      <a:lvl3pPr marL="642915" algn="l" defTabSz="321457" rtl="0" eaLnBrk="1" latinLnBrk="0" hangingPunct="1">
        <a:defRPr sz="1266" kern="1200">
          <a:solidFill>
            <a:schemeClr val="tx1"/>
          </a:solidFill>
          <a:latin typeface="+mn-lt"/>
          <a:ea typeface="+mn-ea"/>
          <a:cs typeface="+mn-cs"/>
        </a:defRPr>
      </a:lvl3pPr>
      <a:lvl4pPr marL="964372" algn="l" defTabSz="321457" rtl="0" eaLnBrk="1" latinLnBrk="0" hangingPunct="1">
        <a:defRPr sz="1266" kern="1200">
          <a:solidFill>
            <a:schemeClr val="tx1"/>
          </a:solidFill>
          <a:latin typeface="+mn-lt"/>
          <a:ea typeface="+mn-ea"/>
          <a:cs typeface="+mn-cs"/>
        </a:defRPr>
      </a:lvl4pPr>
      <a:lvl5pPr marL="1285829" algn="l" defTabSz="321457" rtl="0" eaLnBrk="1" latinLnBrk="0" hangingPunct="1">
        <a:defRPr sz="1266" kern="1200">
          <a:solidFill>
            <a:schemeClr val="tx1"/>
          </a:solidFill>
          <a:latin typeface="+mn-lt"/>
          <a:ea typeface="+mn-ea"/>
          <a:cs typeface="+mn-cs"/>
        </a:defRPr>
      </a:lvl5pPr>
      <a:lvl6pPr marL="1607287" algn="l" defTabSz="321457" rtl="0" eaLnBrk="1" latinLnBrk="0" hangingPunct="1">
        <a:defRPr sz="1266" kern="1200">
          <a:solidFill>
            <a:schemeClr val="tx1"/>
          </a:solidFill>
          <a:latin typeface="+mn-lt"/>
          <a:ea typeface="+mn-ea"/>
          <a:cs typeface="+mn-cs"/>
        </a:defRPr>
      </a:lvl6pPr>
      <a:lvl7pPr marL="1928744" algn="l" defTabSz="321457" rtl="0" eaLnBrk="1" latinLnBrk="0" hangingPunct="1">
        <a:defRPr sz="1266" kern="1200">
          <a:solidFill>
            <a:schemeClr val="tx1"/>
          </a:solidFill>
          <a:latin typeface="+mn-lt"/>
          <a:ea typeface="+mn-ea"/>
          <a:cs typeface="+mn-cs"/>
        </a:defRPr>
      </a:lvl7pPr>
      <a:lvl8pPr marL="2250201" algn="l" defTabSz="321457" rtl="0" eaLnBrk="1" latinLnBrk="0" hangingPunct="1">
        <a:defRPr sz="1266" kern="1200">
          <a:solidFill>
            <a:schemeClr val="tx1"/>
          </a:solidFill>
          <a:latin typeface="+mn-lt"/>
          <a:ea typeface="+mn-ea"/>
          <a:cs typeface="+mn-cs"/>
        </a:defRPr>
      </a:lvl8pPr>
      <a:lvl9pPr marL="2571659" algn="l" defTabSz="321457" rtl="0" eaLnBrk="1" latinLnBrk="0" hangingPunct="1">
        <a:defRPr sz="126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0C92E2-BAB6-4E47-98E0-1982450E5684}"/>
              </a:ext>
            </a:extLst>
          </p:cNvPr>
          <p:cNvSpPr>
            <a:spLocks noGrp="1"/>
          </p:cNvSpPr>
          <p:nvPr>
            <p:ph type="title"/>
          </p:nvPr>
        </p:nvSpPr>
        <p:spPr/>
        <p:txBody>
          <a:bodyPr/>
          <a:lstStyle/>
          <a:p>
            <a:r>
              <a:rPr lang="pl-PL" b="1" dirty="0"/>
              <a:t>Wdrażanie postanowień KPON</a:t>
            </a:r>
          </a:p>
        </p:txBody>
      </p:sp>
      <p:sp>
        <p:nvSpPr>
          <p:cNvPr id="3" name="Symbol zastępczy zawartości 2">
            <a:extLst>
              <a:ext uri="{FF2B5EF4-FFF2-40B4-BE49-F238E27FC236}">
                <a16:creationId xmlns:a16="http://schemas.microsoft.com/office/drawing/2014/main" id="{B880E4BA-C60E-47ED-B43D-221DA09058BC}"/>
              </a:ext>
            </a:extLst>
          </p:cNvPr>
          <p:cNvSpPr>
            <a:spLocks noGrp="1"/>
          </p:cNvSpPr>
          <p:nvPr>
            <p:ph idx="1"/>
          </p:nvPr>
        </p:nvSpPr>
        <p:spPr/>
        <p:txBody>
          <a:bodyPr/>
          <a:lstStyle/>
          <a:p>
            <a:pPr marL="0" indent="0" algn="just">
              <a:lnSpc>
                <a:spcPct val="150000"/>
              </a:lnSpc>
              <a:spcBef>
                <a:spcPts val="0"/>
              </a:spcBef>
              <a:spcAft>
                <a:spcPts val="600"/>
              </a:spcAft>
            </a:pPr>
            <a:endParaRPr lang="pl-PL"/>
          </a:p>
          <a:p>
            <a:pPr marL="0" indent="0" algn="just">
              <a:lnSpc>
                <a:spcPct val="150000"/>
              </a:lnSpc>
              <a:spcBef>
                <a:spcPts val="0"/>
              </a:spcBef>
              <a:spcAft>
                <a:spcPts val="600"/>
              </a:spcAft>
            </a:pPr>
            <a:r>
              <a:rPr lang="pl-PL"/>
              <a:t>Wraz </a:t>
            </a:r>
            <a:r>
              <a:rPr lang="pl-PL" dirty="0"/>
              <a:t>z wdrażaniem uwag Komitetu do spraw Praw Osób Niepełnosprawnych ONZ zawartych w dokumencie „Uwagi końcowe dotyczące wstępnego sprawozdania Polski”.</a:t>
            </a:r>
          </a:p>
        </p:txBody>
      </p:sp>
    </p:spTree>
    <p:extLst>
      <p:ext uri="{BB962C8B-B14F-4D97-AF65-F5344CB8AC3E}">
        <p14:creationId xmlns:p14="http://schemas.microsoft.com/office/powerpoint/2010/main" val="1372513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71E11A-580F-401A-B9E3-2AD4DA17FA18}"/>
              </a:ext>
            </a:extLst>
          </p:cNvPr>
          <p:cNvSpPr>
            <a:spLocks noGrp="1"/>
          </p:cNvSpPr>
          <p:nvPr>
            <p:ph type="title"/>
          </p:nvPr>
        </p:nvSpPr>
        <p:spPr/>
        <p:txBody>
          <a:bodyPr/>
          <a:lstStyle/>
          <a:p>
            <a:r>
              <a:rPr lang="pl-PL" sz="1800" b="1" dirty="0"/>
              <a:t>Uchylenie przepisów prawnych dopuszczających umieszczanie osób z niepełnosprawnościami w instytucjach z powodu niepełnosprawności psychospołecznej oraz zniesienie ograniczeń wolności osobistej osób w domach opieki społecznej.</a:t>
            </a:r>
            <a:endParaRPr lang="pl-PL" dirty="0"/>
          </a:p>
        </p:txBody>
      </p:sp>
      <p:sp>
        <p:nvSpPr>
          <p:cNvPr id="3" name="Symbol zastępczy zawartości 2">
            <a:extLst>
              <a:ext uri="{FF2B5EF4-FFF2-40B4-BE49-F238E27FC236}">
                <a16:creationId xmlns:a16="http://schemas.microsoft.com/office/drawing/2014/main" id="{DD1D6BC5-D77E-47C0-B189-9765AF7B95F7}"/>
              </a:ext>
            </a:extLst>
          </p:cNvPr>
          <p:cNvSpPr>
            <a:spLocks noGrp="1"/>
          </p:cNvSpPr>
          <p:nvPr>
            <p:ph idx="1"/>
          </p:nvPr>
        </p:nvSpPr>
        <p:spPr/>
        <p:txBody>
          <a:bodyPr/>
          <a:lstStyle/>
          <a:p>
            <a:pPr marL="0" indent="0" algn="just">
              <a:spcBef>
                <a:spcPts val="0"/>
              </a:spcBef>
            </a:pPr>
            <a:r>
              <a:rPr lang="pl-PL" sz="2000" dirty="0"/>
              <a:t>Odnośnie kwestii przymusu bezpośredniego w domach opieki społecznej, można przykładowo wskazać regulacje dotyczące faktu, że (art. 18) przymus bezpośredni wobec osób z zaburzeniami psychicznymi można stosować tylko wtedy, gdy przepisy ustawy do tego upoważniają albo osoby te:</a:t>
            </a:r>
          </a:p>
          <a:p>
            <a:pPr marL="0" indent="0" algn="just">
              <a:spcBef>
                <a:spcPts val="0"/>
              </a:spcBef>
            </a:pPr>
            <a:r>
              <a:rPr lang="pl-PL" sz="2000" dirty="0"/>
              <a:t>1) dopuszczają się zamachu przeciwko:</a:t>
            </a:r>
          </a:p>
          <a:p>
            <a:pPr marL="0" indent="0" algn="just">
              <a:spcBef>
                <a:spcPts val="0"/>
              </a:spcBef>
            </a:pPr>
            <a:r>
              <a:rPr lang="pl-PL" sz="2000" dirty="0"/>
              <a:t>a) życiu lub zdrowiu własnemu lub innej osoby lub</a:t>
            </a:r>
          </a:p>
          <a:p>
            <a:pPr marL="0" indent="0" algn="just">
              <a:spcBef>
                <a:spcPts val="0"/>
              </a:spcBef>
            </a:pPr>
            <a:r>
              <a:rPr lang="pl-PL" sz="2000" dirty="0"/>
              <a:t>b) bezpieczeństwu powszechnemu, lub</a:t>
            </a:r>
          </a:p>
          <a:p>
            <a:pPr marL="0" indent="0" algn="just">
              <a:spcBef>
                <a:spcPts val="0"/>
              </a:spcBef>
            </a:pPr>
            <a:r>
              <a:rPr lang="pl-PL" sz="2000" dirty="0"/>
              <a:t>2) w sposób gwałtowny niszczą lub uszkadzają przedmioty znajdujące się w ich otoczeniu, lub</a:t>
            </a:r>
          </a:p>
          <a:p>
            <a:pPr marL="0" indent="0" algn="just">
              <a:spcBef>
                <a:spcPts val="0"/>
              </a:spcBef>
            </a:pPr>
            <a:r>
              <a:rPr lang="pl-PL" sz="2000" dirty="0"/>
              <a:t>3) poważnie zakłócają lub uniemożliwiają funkcjonowanie zakładu leczniczego udzielającego świadczenia zdrowotnego w zakresie psychiatrycznej opieki zdrowotnej, innego zakładu leczniczego lub jednostki organizacyjnej pomocy społecznej.</a:t>
            </a:r>
          </a:p>
        </p:txBody>
      </p:sp>
    </p:spTree>
    <p:extLst>
      <p:ext uri="{BB962C8B-B14F-4D97-AF65-F5344CB8AC3E}">
        <p14:creationId xmlns:p14="http://schemas.microsoft.com/office/powerpoint/2010/main" val="3102937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AEECDD-BA70-4CFC-BBC4-1E5580232869}"/>
              </a:ext>
            </a:extLst>
          </p:cNvPr>
          <p:cNvSpPr>
            <a:spLocks noGrp="1"/>
          </p:cNvSpPr>
          <p:nvPr>
            <p:ph type="title"/>
          </p:nvPr>
        </p:nvSpPr>
        <p:spPr/>
        <p:txBody>
          <a:bodyPr/>
          <a:lstStyle/>
          <a:p>
            <a:r>
              <a:rPr lang="pl-PL" sz="1800" b="1" dirty="0"/>
              <a:t>Uchylenie przepisów prawnych dopuszczających umieszczanie osób z niepełnosprawnościami w instytucjach z powodu niepełnosprawności psychospołecznej oraz zniesienie ograniczeń wolności osobistej osób w domach opieki społecznej.</a:t>
            </a:r>
            <a:endParaRPr lang="pl-PL" dirty="0"/>
          </a:p>
        </p:txBody>
      </p:sp>
      <p:sp>
        <p:nvSpPr>
          <p:cNvPr id="3" name="Symbol zastępczy zawartości 2">
            <a:extLst>
              <a:ext uri="{FF2B5EF4-FFF2-40B4-BE49-F238E27FC236}">
                <a16:creationId xmlns:a16="http://schemas.microsoft.com/office/drawing/2014/main" id="{EE370D5E-4AE2-4BE7-98D6-AAED1846062B}"/>
              </a:ext>
            </a:extLst>
          </p:cNvPr>
          <p:cNvSpPr>
            <a:spLocks noGrp="1"/>
          </p:cNvSpPr>
          <p:nvPr>
            <p:ph idx="1"/>
          </p:nvPr>
        </p:nvSpPr>
        <p:spPr/>
        <p:txBody>
          <a:bodyPr/>
          <a:lstStyle/>
          <a:p>
            <a:pPr marL="0" indent="0" algn="just">
              <a:spcBef>
                <a:spcPts val="0"/>
              </a:spcBef>
            </a:pPr>
            <a:r>
              <a:rPr lang="pl-PL" sz="2400" dirty="0"/>
              <a:t>O zastosowaniu przymusu bezpośredniego decyduje lekarz, który określa rodzaj zastosowanego środka przymusu oraz osobiście nadzoruje jego wykonanie. W szpitalach psychiatrycznych, innych zakładach leczniczych, jednostkach organizacyjnych pomocy społecznej jeżeli nie jest możliwe uzyskanie natychmiastowej decyzji lekarza, o zastosowaniu przymusu bezpośredniego decyduje i nadzoruje osobiście jego wykonanie pielęgniarka, która jest obowiązana niezwłocznie zawiadomić o tym lekarza. Każdy przypadek zastosowania przymusu bezpośredniego i uprzedzenia o możliwości jego zastosowania odnotowuje się w dokumentacji medycznej albo w innym rodzaju dokumentacji.</a:t>
            </a:r>
          </a:p>
        </p:txBody>
      </p:sp>
    </p:spTree>
    <p:extLst>
      <p:ext uri="{BB962C8B-B14F-4D97-AF65-F5344CB8AC3E}">
        <p14:creationId xmlns:p14="http://schemas.microsoft.com/office/powerpoint/2010/main" val="2689194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13BA36-C6EE-4F68-AABC-DDFF83791CCB}"/>
              </a:ext>
            </a:extLst>
          </p:cNvPr>
          <p:cNvSpPr>
            <a:spLocks noGrp="1"/>
          </p:cNvSpPr>
          <p:nvPr>
            <p:ph type="title"/>
          </p:nvPr>
        </p:nvSpPr>
        <p:spPr/>
        <p:txBody>
          <a:bodyPr/>
          <a:lstStyle/>
          <a:p>
            <a:r>
              <a:rPr lang="pl-PL" sz="1800" b="1" dirty="0"/>
              <a:t>Uchylenie przepisów prawnych dopuszczających umieszczanie osób z niepełnosprawnościami w instytucjach z powodu niepełnosprawności psychospołecznej oraz zniesienie ograniczeń wolności osobistej osób w domach opieki społecznej.</a:t>
            </a:r>
            <a:endParaRPr lang="pl-PL" dirty="0"/>
          </a:p>
        </p:txBody>
      </p:sp>
      <p:sp>
        <p:nvSpPr>
          <p:cNvPr id="3" name="Symbol zastępczy zawartości 2">
            <a:extLst>
              <a:ext uri="{FF2B5EF4-FFF2-40B4-BE49-F238E27FC236}">
                <a16:creationId xmlns:a16="http://schemas.microsoft.com/office/drawing/2014/main" id="{5DB8390D-95AE-4BF3-831C-30C5117B38CD}"/>
              </a:ext>
            </a:extLst>
          </p:cNvPr>
          <p:cNvSpPr>
            <a:spLocks noGrp="1"/>
          </p:cNvSpPr>
          <p:nvPr>
            <p:ph idx="1"/>
          </p:nvPr>
        </p:nvSpPr>
        <p:spPr/>
        <p:txBody>
          <a:bodyPr/>
          <a:lstStyle/>
          <a:p>
            <a:pPr marL="0" indent="0" algn="just">
              <a:spcBef>
                <a:spcPts val="0"/>
              </a:spcBef>
            </a:pPr>
            <a:r>
              <a:rPr lang="pl-PL" sz="3200" dirty="0"/>
              <a:t>W przypadku takiej jednostki organizacyjnej pomocy społecznej, która nie zatrudnia lekarza, informację o zastosowaniu przymusu pielęgniarka przekazuje kierownikowi jednostki, który niezwłocznie informuje o tym upoważnionego przez marszałka województwa lekarza specjalistę w dziedzinie psychiatrii.</a:t>
            </a:r>
          </a:p>
        </p:txBody>
      </p:sp>
    </p:spTree>
    <p:extLst>
      <p:ext uri="{BB962C8B-B14F-4D97-AF65-F5344CB8AC3E}">
        <p14:creationId xmlns:p14="http://schemas.microsoft.com/office/powerpoint/2010/main" val="4215694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33FD97-D184-4329-9285-1C61D5775F47}"/>
              </a:ext>
            </a:extLst>
          </p:cNvPr>
          <p:cNvSpPr>
            <a:spLocks noGrp="1"/>
          </p:cNvSpPr>
          <p:nvPr>
            <p:ph type="title"/>
          </p:nvPr>
        </p:nvSpPr>
        <p:spPr/>
        <p:txBody>
          <a:bodyPr/>
          <a:lstStyle/>
          <a:p>
            <a:r>
              <a:rPr lang="pl-PL" sz="1800" b="1" dirty="0"/>
              <a:t>Uchylenie przepisów prawnych dopuszczających umieszczanie osób z niepełnosprawnościami w instytucjach z powodu niepełnosprawności psychospołecznej oraz zniesienie ograniczeń wolności osobistej osób w domach opieki społecznej.</a:t>
            </a:r>
            <a:endParaRPr lang="pl-PL" dirty="0"/>
          </a:p>
        </p:txBody>
      </p:sp>
      <p:sp>
        <p:nvSpPr>
          <p:cNvPr id="3" name="Symbol zastępczy zawartości 2">
            <a:extLst>
              <a:ext uri="{FF2B5EF4-FFF2-40B4-BE49-F238E27FC236}">
                <a16:creationId xmlns:a16="http://schemas.microsoft.com/office/drawing/2014/main" id="{441F4E31-2498-4B5C-83E0-D9269EB446BC}"/>
              </a:ext>
            </a:extLst>
          </p:cNvPr>
          <p:cNvSpPr>
            <a:spLocks noGrp="1"/>
          </p:cNvSpPr>
          <p:nvPr>
            <p:ph idx="1"/>
          </p:nvPr>
        </p:nvSpPr>
        <p:spPr/>
        <p:txBody>
          <a:bodyPr/>
          <a:lstStyle/>
          <a:p>
            <a:pPr marL="0" indent="0" algn="just">
              <a:spcBef>
                <a:spcPts val="0"/>
              </a:spcBef>
            </a:pPr>
            <a:r>
              <a:rPr lang="pl-PL" sz="2800" dirty="0"/>
              <a:t>Kontroli podlega zasadność zastosowania przymusu bezpośredniego. W sytuacji kiedy przymus taki jest wykonany przez innego lekarza, pielęgniarkę jednostki organizacyjnej pomocy społecznej lub kierującego akcją prowadzenia medycznych czynności ratunkowych, oceny takiej, w terminie 3 dni, dokonuje upoważniony przez marszałka województwa lekarz specjalista w dziedzinie psychiatrii.</a:t>
            </a:r>
          </a:p>
        </p:txBody>
      </p:sp>
    </p:spTree>
    <p:extLst>
      <p:ext uri="{BB962C8B-B14F-4D97-AF65-F5344CB8AC3E}">
        <p14:creationId xmlns:p14="http://schemas.microsoft.com/office/powerpoint/2010/main" val="1282640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7710EF-949E-4DEB-81DB-1B0D8FD92453}"/>
              </a:ext>
            </a:extLst>
          </p:cNvPr>
          <p:cNvSpPr>
            <a:spLocks noGrp="1"/>
          </p:cNvSpPr>
          <p:nvPr>
            <p:ph type="title"/>
          </p:nvPr>
        </p:nvSpPr>
        <p:spPr/>
        <p:txBody>
          <a:bodyPr/>
          <a:lstStyle/>
          <a:p>
            <a:r>
              <a:rPr lang="pl-PL" sz="1800" b="1" dirty="0"/>
              <a:t>Uchylenie przepisów prawnych dopuszczających umieszczanie osób z niepełnosprawnościami w instytucjach z powodu niepełnosprawności psychospołecznej oraz zniesienie ograniczeń wolności osobistej osób w domach opieki społecznej.</a:t>
            </a:r>
            <a:endParaRPr lang="pl-PL" dirty="0"/>
          </a:p>
        </p:txBody>
      </p:sp>
      <p:sp>
        <p:nvSpPr>
          <p:cNvPr id="3" name="Symbol zastępczy zawartości 2">
            <a:extLst>
              <a:ext uri="{FF2B5EF4-FFF2-40B4-BE49-F238E27FC236}">
                <a16:creationId xmlns:a16="http://schemas.microsoft.com/office/drawing/2014/main" id="{BFA3225A-109A-4A7F-A118-556E22DF2ABA}"/>
              </a:ext>
            </a:extLst>
          </p:cNvPr>
          <p:cNvSpPr>
            <a:spLocks noGrp="1"/>
          </p:cNvSpPr>
          <p:nvPr>
            <p:ph idx="1"/>
          </p:nvPr>
        </p:nvSpPr>
        <p:spPr/>
        <p:txBody>
          <a:bodyPr/>
          <a:lstStyle/>
          <a:p>
            <a:pPr marL="0" indent="0" algn="just">
              <a:spcBef>
                <a:spcPts val="0"/>
              </a:spcBef>
            </a:pPr>
            <a:r>
              <a:rPr lang="pl-PL" sz="2200" b="1" dirty="0"/>
              <a:t>Wybrane regulacje określające wykonywanie przymusu bezpośredniego:</a:t>
            </a:r>
            <a:r>
              <a:rPr lang="pl-PL" sz="2200" dirty="0"/>
              <a:t> art. 18b przedmiotowej ustawy. </a:t>
            </a:r>
          </a:p>
          <a:p>
            <a:pPr marL="0" indent="0" algn="just">
              <a:spcBef>
                <a:spcPts val="0"/>
              </a:spcBef>
            </a:pPr>
            <a:r>
              <a:rPr lang="pl-PL" sz="2200" dirty="0"/>
              <a:t>Domy pomocy społecznej, tak jak i pozostałe podmioty, są zobligowane do odnotowywania przypadków zastosowania przymusu bezpośredniego. W (art. 18c) jednostce organizacyjnej pomocy społecznej informację o zastosowaniu przymusu bezpośredniego zamieszcza się w prowadzonym przez kierownika tej jednostki rejestrze przypadków zastosowania przymusu bezpośredniego </a:t>
            </a:r>
          </a:p>
        </p:txBody>
      </p:sp>
    </p:spTree>
    <p:extLst>
      <p:ext uri="{BB962C8B-B14F-4D97-AF65-F5344CB8AC3E}">
        <p14:creationId xmlns:p14="http://schemas.microsoft.com/office/powerpoint/2010/main" val="9095057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5A2AF5-F1F9-45B0-807D-57E211EBBA20}"/>
              </a:ext>
            </a:extLst>
          </p:cNvPr>
          <p:cNvSpPr>
            <a:spLocks noGrp="1"/>
          </p:cNvSpPr>
          <p:nvPr>
            <p:ph type="title"/>
          </p:nvPr>
        </p:nvSpPr>
        <p:spPr/>
        <p:txBody>
          <a:bodyPr/>
          <a:lstStyle/>
          <a:p>
            <a:r>
              <a:rPr lang="pl-PL" sz="1800" b="1" dirty="0"/>
              <a:t>Uchylenie przepisów prawnych dopuszczających umieszczanie osób z niepełnosprawnościami w instytucjach z powodu niepełnosprawności psychospołecznej oraz zniesienie ograniczeń wolności osobistej osób w domach opieki społecznej.</a:t>
            </a:r>
            <a:endParaRPr lang="pl-PL" dirty="0"/>
          </a:p>
        </p:txBody>
      </p:sp>
      <p:sp>
        <p:nvSpPr>
          <p:cNvPr id="3" name="Symbol zastępczy zawartości 2">
            <a:extLst>
              <a:ext uri="{FF2B5EF4-FFF2-40B4-BE49-F238E27FC236}">
                <a16:creationId xmlns:a16="http://schemas.microsoft.com/office/drawing/2014/main" id="{8B20904A-B8D3-45AF-9C1D-0294DC900E0E}"/>
              </a:ext>
            </a:extLst>
          </p:cNvPr>
          <p:cNvSpPr>
            <a:spLocks noGrp="1"/>
          </p:cNvSpPr>
          <p:nvPr>
            <p:ph idx="1"/>
          </p:nvPr>
        </p:nvSpPr>
        <p:spPr/>
        <p:txBody>
          <a:bodyPr/>
          <a:lstStyle/>
          <a:p>
            <a:pPr marL="0" indent="0" algn="just">
              <a:spcBef>
                <a:spcPts val="0"/>
              </a:spcBef>
            </a:pPr>
            <a:r>
              <a:rPr lang="pl-PL" sz="1800" dirty="0"/>
              <a:t>Podsumowując należy podkreślić, że ewentualna kwestia odstąpienia od możliwości wykorzystywania przymusu bezpośredniego w jednostce organizacyjnej pomocy społecznej powinna zostać uzgodniona z Ministerstwem Rodziny, Pracy i Polityki Społecznej nadzorującym działalność tych jednostek oraz poprzedzona pogłębioną analizą odnośnie zasadności wykorzystywania różnych form przymusu w jednostkach tego rodzaju oraz liczebnością sytuacji w której dochodziło przy stosowaniu takich środków do nadużyć i nieprawidłowości, jednakże już na tym etapie propozycja ta wydaje się niezasadna. Mając na względzie szeroki wachlarz osób przebywających obecnie w tego rodzaju podmiotach m.in. (art. 56 ustawy o pomocy społecznej) osoby przewlekle psychicznie chore oraz osoby uzależnione od alkoholu, takie odstąpienie bez przemodelowania systemu instytucjonalnej całodobowej opieki społecznej narażałaby na szkodę pacjentów i osoby trzecie. Jednocześnie wskazane powyżej środki prawne wydają się gwarantować właściwe i bezpieczne stosowanie tych środków.</a:t>
            </a:r>
          </a:p>
        </p:txBody>
      </p:sp>
    </p:spTree>
    <p:extLst>
      <p:ext uri="{BB962C8B-B14F-4D97-AF65-F5344CB8AC3E}">
        <p14:creationId xmlns:p14="http://schemas.microsoft.com/office/powerpoint/2010/main" val="2549969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F5926B-2D8E-4D71-814A-CF90193FC58D}"/>
              </a:ext>
            </a:extLst>
          </p:cNvPr>
          <p:cNvSpPr>
            <a:spLocks noGrp="1"/>
          </p:cNvSpPr>
          <p:nvPr>
            <p:ph type="title"/>
          </p:nvPr>
        </p:nvSpPr>
        <p:spPr/>
        <p:txBody>
          <a:bodyPr/>
          <a:lstStyle/>
          <a:p>
            <a:r>
              <a:rPr lang="pl-PL" sz="1800" b="1" dirty="0"/>
              <a:t>.Zalecenie, aby kobiety i dziewczęta z niepełnosprawnościami miały dostęp do pomocy w podejmowaniu decyzji życiowych i nie były poddawane sterylizacji bez ich pełnej, swobodnej i świadomej zgody. </a:t>
            </a:r>
          </a:p>
        </p:txBody>
      </p:sp>
      <p:sp>
        <p:nvSpPr>
          <p:cNvPr id="3" name="Symbol zastępczy zawartości 2">
            <a:extLst>
              <a:ext uri="{FF2B5EF4-FFF2-40B4-BE49-F238E27FC236}">
                <a16:creationId xmlns:a16="http://schemas.microsoft.com/office/drawing/2014/main" id="{3E13DD72-7AF7-4B04-8586-EA919919E878}"/>
              </a:ext>
            </a:extLst>
          </p:cNvPr>
          <p:cNvSpPr>
            <a:spLocks noGrp="1"/>
          </p:cNvSpPr>
          <p:nvPr>
            <p:ph idx="1"/>
          </p:nvPr>
        </p:nvSpPr>
        <p:spPr/>
        <p:txBody>
          <a:bodyPr/>
          <a:lstStyle/>
          <a:p>
            <a:pPr marL="0" indent="0" algn="just">
              <a:spcBef>
                <a:spcPts val="0"/>
              </a:spcBef>
            </a:pPr>
            <a:r>
              <a:rPr lang="pl-PL" sz="1800" b="1" dirty="0"/>
              <a:t>W Polsce sterylizacja chirurgiczna nie może być traktowana jako metoda antykoncepcji</a:t>
            </a:r>
            <a:r>
              <a:rPr lang="pl-PL" sz="1800" dirty="0"/>
              <a:t>, polega ona bowiem na nieodwracalnej utracie zdolności do zapłodnienia. Najczęściej stosowanym typem zabiegu podczas sterylizacji chirurgicznej jest podwiązanie jajowodów. Celem tego zabiegu jest zamknięcie światła lub przerwanie ciągłości jajowodów. Inną metodą jest założenie klipsa zaciskającego. Zabiegi wykonuje się za pomocą laparoskopii. Wykonanie zabiegu w celu utracenia zdolności zapłodnienia jest możliwe wyłącznie w przypadku stwierdzenia przez lekarza wyraźnych wskazań zdrowotnych (tj. gdy kolejna ciąża zagraża życiu lub zdrowiu kobiety). Stwierdzenie wyraźnych wskazań zdrowotnych do przeprowadzenia takiego zabiegu, a także określenie jego rodzaju należy do wyłącznej właściwości lekarza. Lekarz orzeka o stanie zdrowia danej osoby po uprzednim, osobistym jej zbadaniu, postępując zgodnie ze wskazaniami aktualnej wiedzy medycznej, dostępnymi mu metodami i środkami zapobiegania, rozpoznawania i leczenia chorób, a także zgodnie z zasadami etyki zawodowej oraz z należytą starannością. </a:t>
            </a:r>
          </a:p>
        </p:txBody>
      </p:sp>
    </p:spTree>
    <p:extLst>
      <p:ext uri="{BB962C8B-B14F-4D97-AF65-F5344CB8AC3E}">
        <p14:creationId xmlns:p14="http://schemas.microsoft.com/office/powerpoint/2010/main" val="3910872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0A4B95-4CC1-4501-9DF2-290AB526DE76}"/>
              </a:ext>
            </a:extLst>
          </p:cNvPr>
          <p:cNvSpPr>
            <a:spLocks noGrp="1"/>
          </p:cNvSpPr>
          <p:nvPr>
            <p:ph type="title"/>
          </p:nvPr>
        </p:nvSpPr>
        <p:spPr/>
        <p:txBody>
          <a:bodyPr/>
          <a:lstStyle/>
          <a:p>
            <a:r>
              <a:rPr lang="pl-PL" sz="1800" b="1" dirty="0"/>
              <a:t>.Zalecenie, aby kobiety i dziewczęta z niepełnosprawnościami miały dostęp do pomocy w podejmowaniu decyzji życiowych i nie były poddawane sterylizacji bez ich pełnej, swobodnej i świadomej zgody. </a:t>
            </a:r>
            <a:endParaRPr lang="pl-PL" dirty="0"/>
          </a:p>
        </p:txBody>
      </p:sp>
      <p:sp>
        <p:nvSpPr>
          <p:cNvPr id="3" name="Symbol zastępczy zawartości 2">
            <a:extLst>
              <a:ext uri="{FF2B5EF4-FFF2-40B4-BE49-F238E27FC236}">
                <a16:creationId xmlns:a16="http://schemas.microsoft.com/office/drawing/2014/main" id="{7EC8CA1C-6511-4861-99B9-5938CFDE782F}"/>
              </a:ext>
            </a:extLst>
          </p:cNvPr>
          <p:cNvSpPr>
            <a:spLocks noGrp="1"/>
          </p:cNvSpPr>
          <p:nvPr>
            <p:ph idx="1"/>
          </p:nvPr>
        </p:nvSpPr>
        <p:spPr/>
        <p:txBody>
          <a:bodyPr/>
          <a:lstStyle/>
          <a:p>
            <a:pPr marL="0" indent="0" algn="just">
              <a:spcBef>
                <a:spcPts val="0"/>
              </a:spcBef>
            </a:pPr>
            <a:r>
              <a:rPr lang="pl-PL" sz="2000" dirty="0"/>
              <a:t>Jednocześnie należy wskazać, że procedury medyczne takie jak: obustronne podwiązanie i zmiażdżenie jajowodów, obustronne endoskopowe zamknięcie światła jajowodów czy też wycięcie obu jajowodów należą do świadczeń gwarantowanych określonych w załączniku nr 1 do rozporządzenia Ministra Zdrowia z dnia 22 listopada 2013 r. w sprawie świadczeń gwarantowanych z zakresu leczenia szpitalnego.</a:t>
            </a:r>
          </a:p>
          <a:p>
            <a:pPr marL="0" indent="0" algn="just">
              <a:spcBef>
                <a:spcPts val="0"/>
              </a:spcBef>
            </a:pPr>
            <a:r>
              <a:rPr lang="pl-PL" sz="2000" b="1" dirty="0"/>
              <a:t>Sterylizacja bez wyraźnych wskazań medycznych jest w prawie polskim zabroniona i podlega karze zgodnie z art. 156 § 1 pkt 1 ustawy z dnia 6 czerwca 1997 r. – Kodeks karny </a:t>
            </a:r>
            <a:r>
              <a:rPr lang="pl-PL" sz="2000" dirty="0"/>
              <a:t>(Dz.U. z 2019 r. poz. 1950, z </a:t>
            </a:r>
            <a:r>
              <a:rPr lang="pl-PL" sz="2000" dirty="0" err="1"/>
              <a:t>późn</a:t>
            </a:r>
            <a:r>
              <a:rPr lang="pl-PL" sz="2000" dirty="0"/>
              <a:t>. zm.). </a:t>
            </a:r>
            <a:r>
              <a:rPr lang="pl-PL" sz="2000" b="1" dirty="0"/>
              <a:t>W świetle przedmiotowego przepisu spowodowanie ciężkiego uszczerbku na zdrowiu w postaci m.in. pozbawienia człowieka zdolności płodzenia jest zagrożone karą pozbawienia wolności na czas nie krótszy od lat 3.</a:t>
            </a:r>
          </a:p>
        </p:txBody>
      </p:sp>
    </p:spTree>
    <p:extLst>
      <p:ext uri="{BB962C8B-B14F-4D97-AF65-F5344CB8AC3E}">
        <p14:creationId xmlns:p14="http://schemas.microsoft.com/office/powerpoint/2010/main" val="17303739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4FBEE75-1179-41E6-8752-27F23FEBBB39}"/>
              </a:ext>
            </a:extLst>
          </p:cNvPr>
          <p:cNvSpPr>
            <a:spLocks noGrp="1"/>
          </p:cNvSpPr>
          <p:nvPr>
            <p:ph type="title"/>
          </p:nvPr>
        </p:nvSpPr>
        <p:spPr/>
        <p:txBody>
          <a:bodyPr/>
          <a:lstStyle/>
          <a:p>
            <a:r>
              <a:rPr lang="pl-PL" sz="1800" b="1" dirty="0"/>
              <a:t>.Zalecenie, aby kobiety i dziewczęta z niepełnosprawnościami miały dostęp do pomocy w podejmowaniu decyzji życiowych i nie były poddawane sterylizacji bez ich pełnej, swobodnej i świadomej zgody. </a:t>
            </a:r>
            <a:endParaRPr lang="pl-PL" dirty="0"/>
          </a:p>
        </p:txBody>
      </p:sp>
      <p:sp>
        <p:nvSpPr>
          <p:cNvPr id="3" name="Symbol zastępczy zawartości 2">
            <a:extLst>
              <a:ext uri="{FF2B5EF4-FFF2-40B4-BE49-F238E27FC236}">
                <a16:creationId xmlns:a16="http://schemas.microsoft.com/office/drawing/2014/main" id="{CCF6D397-74B2-47D2-8FB7-3014BF17D6EA}"/>
              </a:ext>
            </a:extLst>
          </p:cNvPr>
          <p:cNvSpPr>
            <a:spLocks noGrp="1"/>
          </p:cNvSpPr>
          <p:nvPr>
            <p:ph idx="1"/>
          </p:nvPr>
        </p:nvSpPr>
        <p:spPr/>
        <p:txBody>
          <a:bodyPr/>
          <a:lstStyle/>
          <a:p>
            <a:pPr marL="0" indent="0" algn="just">
              <a:spcBef>
                <a:spcPts val="0"/>
              </a:spcBef>
            </a:pPr>
            <a:r>
              <a:rPr lang="pl-PL" sz="1800" dirty="0"/>
              <a:t>W świetle powyższego trudno zrozumieć informacje o poddawaniu sterylizacji kobiet z niepełnosprawnościami bez uzyskania ich dobrowolnej i świadomej zgody. Kwestia zgody pacjenta na świadczenie zdrowotne jest w Polsce jednoznacznie uregulowana. Podstawę prawną obowiązku uzyskania zgody na udzielenie świadczenia zdrowotnego stanowią przepisy ustawy z dnia 5 grudnia 1996 r. o zawodach lekarza i lekarza dentysty (Dz. U. z 2019 r. poz. 537, z </a:t>
            </a:r>
            <a:r>
              <a:rPr lang="pl-PL" sz="1800" dirty="0" err="1"/>
              <a:t>późn</a:t>
            </a:r>
            <a:r>
              <a:rPr lang="pl-PL" sz="1800" dirty="0"/>
              <a:t>. zm.) oraz ustawy z dnia 6 listopada 2008 r. o prawach pacjenta i Rzeczniku Praw Pacjenta (Dz. U. z 2019 r. poz. 1127, z </a:t>
            </a:r>
            <a:r>
              <a:rPr lang="pl-PL" sz="1800" dirty="0" err="1"/>
              <a:t>późn</a:t>
            </a:r>
            <a:r>
              <a:rPr lang="pl-PL" sz="1800" dirty="0"/>
              <a:t>. zm.). W świetle powyższych regulacji lekarz może przeprowadzić badanie lub udzielić innych świadczeń zdrowotnych, z zastrzeżeniem wyjątków przewidzianych w ustawie, po wyrażeniu zgody przez pacjenta. Jeżeli pacjent jest małoletni wymagana jest zgoda jego przedstawiciela ustawowego, a gdy pacjent nie ma przedstawiciela ustawowego lub porozumienie się z nim jest niemożliwe – zezwolenie sądu opiekuńczego. Jeżeli zachodzi potrzeba przeprowadzenia badania osoby małoletniej, zgodę na przeprowadzenie badania może wyrazić także opiekun faktyczny.</a:t>
            </a:r>
          </a:p>
        </p:txBody>
      </p:sp>
    </p:spTree>
    <p:extLst>
      <p:ext uri="{BB962C8B-B14F-4D97-AF65-F5344CB8AC3E}">
        <p14:creationId xmlns:p14="http://schemas.microsoft.com/office/powerpoint/2010/main" val="3076851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A6FAF9-CAA5-4BA3-BD45-50B6DB9E0F7C}"/>
              </a:ext>
            </a:extLst>
          </p:cNvPr>
          <p:cNvSpPr>
            <a:spLocks noGrp="1"/>
          </p:cNvSpPr>
          <p:nvPr>
            <p:ph type="title"/>
          </p:nvPr>
        </p:nvSpPr>
        <p:spPr/>
        <p:txBody>
          <a:bodyPr/>
          <a:lstStyle/>
          <a:p>
            <a:r>
              <a:rPr lang="pl-PL" sz="1800" b="1" dirty="0"/>
              <a:t>.Zalecenie, aby kobiety i dziewczęta z niepełnosprawnościami miały dostęp do pomocy w podejmowaniu decyzji życiowych i nie były poddawane sterylizacji bez ich pełnej, swobodnej i świadomej zgody. </a:t>
            </a:r>
            <a:endParaRPr lang="pl-PL" dirty="0"/>
          </a:p>
        </p:txBody>
      </p:sp>
      <p:sp>
        <p:nvSpPr>
          <p:cNvPr id="3" name="Symbol zastępczy zawartości 2">
            <a:extLst>
              <a:ext uri="{FF2B5EF4-FFF2-40B4-BE49-F238E27FC236}">
                <a16:creationId xmlns:a16="http://schemas.microsoft.com/office/drawing/2014/main" id="{74F1AB24-4E5E-4800-89F6-5EAD65EB7A43}"/>
              </a:ext>
            </a:extLst>
          </p:cNvPr>
          <p:cNvSpPr>
            <a:spLocks noGrp="1"/>
          </p:cNvSpPr>
          <p:nvPr>
            <p:ph idx="1"/>
          </p:nvPr>
        </p:nvSpPr>
        <p:spPr/>
        <p:txBody>
          <a:bodyPr/>
          <a:lstStyle/>
          <a:p>
            <a:pPr marL="0" indent="0" algn="just">
              <a:spcBef>
                <a:spcPts val="0"/>
              </a:spcBef>
            </a:pPr>
            <a:r>
              <a:rPr lang="pl-PL" sz="1600" dirty="0"/>
              <a:t>Jeżeli pacjent ukończył 16 lat, wymagana jest także jego zgoda. Jeżeli jednak małoletni, który ukończył 16 lat, osoba ubezwłasnowolniona albo pacjent chory psychicznie lub upośledzony umysłowo, lecz dysponujący dostatecznym rozeznaniem, sprzeciwia się czynnościom medycznym, poza zgodą jego przedstawiciela ustawowego lub opiekuna faktycznego albo w przypadku niewyrażenia przez nich zgody wymagane jest zezwolenie sądu opiekuńczego. Jeżeli wskazane osoby nie dysponują dostatecznym rozeznaniem i nie są zdolne do świadomego wyrażenia zgody (z uwagi na ich stan wynikający z m.in. z choroby psychicznej, stopnia upośledzenia lub zaawansowania przesłanek leżących u podstaw ubezwłasnowolnienia) decyzja w przedmiocie zgody na poddanie ich badaniu lekarskiemu lub udzielenia im innych świadczeń zdrowotnych leży w gestii opiekuna ustawowego albo sądu opiekuńczego. Zgodę na udzielenie świadczenia zdrowotnego może bowiem wyrazić tylko pacjent, którego stan zdrowia fizycznego i psychicznego pozwala na przyjęcie ze zrozumieniem informacji udzielanej mu przez lekarza i podjęcie, odpowiednio do tego, decyzji co do poddania się określonym działaniom medycznym lub odmowy podjęcia leczenia. Do lekarza należy ocena, czy pacjent znajduje się w odpowiednim stanie, by móc świadomie wyrazić zgodę.</a:t>
            </a:r>
          </a:p>
        </p:txBody>
      </p:sp>
    </p:spTree>
    <p:extLst>
      <p:ext uri="{BB962C8B-B14F-4D97-AF65-F5344CB8AC3E}">
        <p14:creationId xmlns:p14="http://schemas.microsoft.com/office/powerpoint/2010/main" val="3931664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D3357B0-DA93-4E07-89CA-6A74206E2075}"/>
              </a:ext>
            </a:extLst>
          </p:cNvPr>
          <p:cNvSpPr>
            <a:spLocks noGrp="1"/>
          </p:cNvSpPr>
          <p:nvPr>
            <p:ph type="title"/>
          </p:nvPr>
        </p:nvSpPr>
        <p:spPr/>
        <p:txBody>
          <a:bodyPr/>
          <a:lstStyle/>
          <a:p>
            <a:r>
              <a:rPr lang="pl-PL" sz="3600" b="1" dirty="0"/>
              <a:t>Wycofanie zastrzeżeń do Konwencji </a:t>
            </a:r>
          </a:p>
        </p:txBody>
      </p:sp>
      <p:sp>
        <p:nvSpPr>
          <p:cNvPr id="3" name="Symbol zastępczy zawartości 2">
            <a:extLst>
              <a:ext uri="{FF2B5EF4-FFF2-40B4-BE49-F238E27FC236}">
                <a16:creationId xmlns:a16="http://schemas.microsoft.com/office/drawing/2014/main" id="{9CF5DB3F-8D95-441F-ACDF-6FDEE04F22FC}"/>
              </a:ext>
            </a:extLst>
          </p:cNvPr>
          <p:cNvSpPr>
            <a:spLocks noGrp="1"/>
          </p:cNvSpPr>
          <p:nvPr>
            <p:ph idx="1"/>
          </p:nvPr>
        </p:nvSpPr>
        <p:spPr/>
        <p:txBody>
          <a:bodyPr/>
          <a:lstStyle/>
          <a:p>
            <a:pPr marL="0" indent="0" algn="just">
              <a:spcBef>
                <a:spcPts val="0"/>
              </a:spcBef>
            </a:pPr>
            <a:r>
              <a:rPr lang="pl-PL" sz="2000" b="1" dirty="0"/>
              <a:t>Zastrzeżenie do art. 25 lit. a) Konwencji o Prawach Osób Niepełnosprawnych.</a:t>
            </a:r>
            <a:endParaRPr lang="pl-PL" sz="2000" dirty="0"/>
          </a:p>
          <a:p>
            <a:pPr marL="0" indent="0" algn="just">
              <a:spcBef>
                <a:spcPts val="0"/>
              </a:spcBef>
            </a:pPr>
            <a:r>
              <a:rPr lang="pl-PL" sz="2000" dirty="0"/>
              <a:t>Polska w 2007 r. złożyła zastrzeżenie do artykułu 23 ustęp 1 litera b i do artykułu 25 litera b. Uzasadnieniem jego złożenia było to, że prawo do zdrowia bywa interpretowane na szczeblu międzynarodowym jako prawo do dokonywania przerywania ciąży bez ograniczeń. </a:t>
            </a:r>
          </a:p>
          <a:p>
            <a:pPr marL="0" indent="0" algn="just">
              <a:spcBef>
                <a:spcPts val="0"/>
              </a:spcBef>
            </a:pPr>
            <a:endParaRPr lang="pl-PL" sz="2000" dirty="0"/>
          </a:p>
          <a:p>
            <a:pPr marL="0" indent="0" algn="just">
              <a:spcBef>
                <a:spcPts val="0"/>
              </a:spcBef>
            </a:pPr>
            <a:r>
              <a:rPr lang="pl-PL" sz="2000" dirty="0"/>
              <a:t>Polska zgłosiła następujące zastrzeżenie:</a:t>
            </a:r>
          </a:p>
          <a:p>
            <a:pPr marL="0" indent="0" algn="just">
              <a:spcBef>
                <a:spcPts val="0"/>
              </a:spcBef>
            </a:pPr>
            <a:r>
              <a:rPr lang="pl-PL" sz="2000" i="1" dirty="0"/>
              <a:t>„Rzeczpospolita Polska rozumie, że artykuł 23 ust. 1 lit. b i artykuł 25 lit. a nie powinny być interpretowane jako przyznające jednostce prawo do aborcji czy też nakaz dla państw-stron zapewnienia dostępu do takiego prawa, z wyjątkiem kiedy jest to wyraźnie określone w prawie krajowym.”</a:t>
            </a:r>
            <a:endParaRPr lang="pl-PL" sz="2000" dirty="0"/>
          </a:p>
        </p:txBody>
      </p:sp>
    </p:spTree>
    <p:extLst>
      <p:ext uri="{BB962C8B-B14F-4D97-AF65-F5344CB8AC3E}">
        <p14:creationId xmlns:p14="http://schemas.microsoft.com/office/powerpoint/2010/main" val="1857961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18DEBD-D91A-4A25-8BF5-0FDBAA4EA64E}"/>
              </a:ext>
            </a:extLst>
          </p:cNvPr>
          <p:cNvSpPr>
            <a:spLocks noGrp="1"/>
          </p:cNvSpPr>
          <p:nvPr>
            <p:ph type="title"/>
          </p:nvPr>
        </p:nvSpPr>
        <p:spPr/>
        <p:txBody>
          <a:bodyPr/>
          <a:lstStyle/>
          <a:p>
            <a:r>
              <a:rPr lang="pl-PL" sz="1800" b="1" dirty="0"/>
              <a:t>.Zalecenie, aby kobiety i dziewczęta z niepełnosprawnościami miały dostęp do pomocy w podejmowaniu decyzji życiowych i nie były poddawane sterylizacji bez ich pełnej, swobodnej i świadomej zgody. </a:t>
            </a:r>
            <a:endParaRPr lang="pl-PL" dirty="0"/>
          </a:p>
        </p:txBody>
      </p:sp>
      <p:sp>
        <p:nvSpPr>
          <p:cNvPr id="3" name="Symbol zastępczy zawartości 2">
            <a:extLst>
              <a:ext uri="{FF2B5EF4-FFF2-40B4-BE49-F238E27FC236}">
                <a16:creationId xmlns:a16="http://schemas.microsoft.com/office/drawing/2014/main" id="{1BEC0531-EA46-4267-922E-EAF23272717E}"/>
              </a:ext>
            </a:extLst>
          </p:cNvPr>
          <p:cNvSpPr>
            <a:spLocks noGrp="1"/>
          </p:cNvSpPr>
          <p:nvPr>
            <p:ph idx="1"/>
          </p:nvPr>
        </p:nvSpPr>
        <p:spPr/>
        <p:txBody>
          <a:bodyPr/>
          <a:lstStyle/>
          <a:p>
            <a:pPr marL="0" indent="0" algn="just">
              <a:spcBef>
                <a:spcPts val="0"/>
              </a:spcBef>
            </a:pPr>
            <a:r>
              <a:rPr lang="pl-PL" sz="3200" dirty="0"/>
              <a:t>Wymienione powyżej regulacje konstytuują generalne zasady wyrażania albo odmowy rozważanej zgody, mają zatem zastosowanie do wszystkich okoliczności związanych z udzielaniem świadczeń zdrowotnych z wyjątkiem tych, w odniesieniu do których przepisy odrębne wprowadzają uregulowania szczegółowe. </a:t>
            </a:r>
          </a:p>
        </p:txBody>
      </p:sp>
    </p:spTree>
    <p:extLst>
      <p:ext uri="{BB962C8B-B14F-4D97-AF65-F5344CB8AC3E}">
        <p14:creationId xmlns:p14="http://schemas.microsoft.com/office/powerpoint/2010/main" val="4413942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A5E091-9C04-49C1-809F-739E43132A55}"/>
              </a:ext>
            </a:extLst>
          </p:cNvPr>
          <p:cNvSpPr>
            <a:spLocks noGrp="1"/>
          </p:cNvSpPr>
          <p:nvPr>
            <p:ph type="title"/>
          </p:nvPr>
        </p:nvSpPr>
        <p:spPr/>
        <p:txBody>
          <a:bodyPr/>
          <a:lstStyle/>
          <a:p>
            <a:r>
              <a:rPr lang="pl-PL" sz="1800" b="1" dirty="0"/>
              <a:t>.Zalecenie, aby kobiety i dziewczęta z niepełnosprawnościami miały dostęp do pomocy w podejmowaniu decyzji życiowych i nie były poddawane sterylizacji bez ich pełnej, swobodnej i świadomej zgody. </a:t>
            </a:r>
            <a:endParaRPr lang="pl-PL" dirty="0"/>
          </a:p>
        </p:txBody>
      </p:sp>
      <p:sp>
        <p:nvSpPr>
          <p:cNvPr id="3" name="Symbol zastępczy zawartości 2">
            <a:extLst>
              <a:ext uri="{FF2B5EF4-FFF2-40B4-BE49-F238E27FC236}">
                <a16:creationId xmlns:a16="http://schemas.microsoft.com/office/drawing/2014/main" id="{5B289AA8-CF14-4B1A-9B96-869F7A25684E}"/>
              </a:ext>
            </a:extLst>
          </p:cNvPr>
          <p:cNvSpPr>
            <a:spLocks noGrp="1"/>
          </p:cNvSpPr>
          <p:nvPr>
            <p:ph idx="1"/>
          </p:nvPr>
        </p:nvSpPr>
        <p:spPr/>
        <p:txBody>
          <a:bodyPr/>
          <a:lstStyle/>
          <a:p>
            <a:pPr marL="0" indent="0" algn="just">
              <a:spcBef>
                <a:spcPts val="0"/>
              </a:spcBef>
            </a:pPr>
            <a:r>
              <a:rPr lang="pl-PL" sz="1600" dirty="0"/>
              <a:t>Należy także podkreślić, że podczas obrony sprawozdania z wykonania KPON nie wykazano należycie wielkości przedmiotowego procederu, a posługiwano się pewnymi trudnymi do potwierdzenia doniesieniami. Jednakże pewne precyzyjniejsze informacje pojawiły się podczas VII Sprawozdania Okresowego Rzeczypospolitej Polskiej z realizacji postanowień Konwencji w sprawie zakazu stosowania tortur oraz innego okrutnego, nieludzkiego lub poniżającego traktowania albo karania obejmującego okres od 15 października 2011 r. do 15 września 2017 r., którego obrona miała miejsce w Genewie w dniach 23-24 lipca 2019 r. W ramach tej obrony w dodatkowej informacji przedstawionej przez Federacje na rzecz Kobiet i Planowania Rodziny, </a:t>
            </a:r>
            <a:r>
              <a:rPr lang="pl-PL" sz="1600" dirty="0" err="1"/>
              <a:t>Women</a:t>
            </a:r>
            <a:r>
              <a:rPr lang="pl-PL" sz="1600" dirty="0"/>
              <a:t> </a:t>
            </a:r>
            <a:r>
              <a:rPr lang="pl-PL" sz="1600" dirty="0" err="1"/>
              <a:t>Enabled</a:t>
            </a:r>
            <a:r>
              <a:rPr lang="pl-PL" sz="1600" dirty="0"/>
              <a:t> International, Magdalenę Szarota (Uniwersytet Lancaster i Stowarzyszenie Kobiet Niepełnosprawnych ONE.pl) oraz niezależnych badaczy - Agnieszkę Król i Agnieszkę </a:t>
            </a:r>
            <a:r>
              <a:rPr lang="pl-PL" sz="1600" dirty="0" err="1"/>
              <a:t>Wołowicz</a:t>
            </a:r>
            <a:r>
              <a:rPr lang="pl-PL" sz="1600" dirty="0"/>
              <a:t> – wskazano, że w ramach badania przeprowadzonego w latach 2016-19 otrzymano informację o 5 przypadkach wykonania sterylizacji kobiety dotkniętej niepełnosprawnością bez pełnej świadomej zgody. Jednakże z powodu nielegalności takich procedur w Polsce (sterylizacja bez zgody), a dopuszczenia sterylizacji tylko w sytuacji określonej przepisami prawa – należy wskazać, że większość takich zabiegów została wykonana nielegalnie, a tym samym przypadki takie stanowią przedmiot zainteresowania regulacji karnych oraz odpowiednich organów ścigania, a nie regulacji w zakresie systemu ochrony zdrowia.</a:t>
            </a:r>
          </a:p>
        </p:txBody>
      </p:sp>
    </p:spTree>
    <p:extLst>
      <p:ext uri="{BB962C8B-B14F-4D97-AF65-F5344CB8AC3E}">
        <p14:creationId xmlns:p14="http://schemas.microsoft.com/office/powerpoint/2010/main" val="12697420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4B36BD2-FAC5-4B66-9BED-954D8132720F}"/>
              </a:ext>
            </a:extLst>
          </p:cNvPr>
          <p:cNvSpPr>
            <a:spLocks noGrp="1"/>
          </p:cNvSpPr>
          <p:nvPr>
            <p:ph type="title"/>
          </p:nvPr>
        </p:nvSpPr>
        <p:spPr/>
        <p:txBody>
          <a:bodyPr/>
          <a:lstStyle/>
          <a:p>
            <a:r>
              <a:rPr lang="pl-PL" sz="1800" b="1" dirty="0"/>
              <a:t>.Zalecenie, aby kobiety i dziewczęta z niepełnosprawnościami miały dostęp do pomocy w podejmowaniu decyzji życiowych i nie były poddawane sterylizacji bez ich pełnej, swobodnej i świadomej zgody. </a:t>
            </a:r>
            <a:endParaRPr lang="pl-PL" dirty="0"/>
          </a:p>
        </p:txBody>
      </p:sp>
      <p:sp>
        <p:nvSpPr>
          <p:cNvPr id="3" name="Symbol zastępczy zawartości 2">
            <a:extLst>
              <a:ext uri="{FF2B5EF4-FFF2-40B4-BE49-F238E27FC236}">
                <a16:creationId xmlns:a16="http://schemas.microsoft.com/office/drawing/2014/main" id="{667C7661-26A5-4202-9494-7A0E4D714B43}"/>
              </a:ext>
            </a:extLst>
          </p:cNvPr>
          <p:cNvSpPr>
            <a:spLocks noGrp="1"/>
          </p:cNvSpPr>
          <p:nvPr>
            <p:ph idx="1"/>
          </p:nvPr>
        </p:nvSpPr>
        <p:spPr/>
        <p:txBody>
          <a:bodyPr/>
          <a:lstStyle/>
          <a:p>
            <a:pPr marL="0" indent="0" algn="just">
              <a:spcBef>
                <a:spcPts val="0"/>
              </a:spcBef>
            </a:pPr>
            <a:r>
              <a:rPr lang="pl-PL" sz="2200" dirty="0"/>
              <a:t>Należy zauważyć, że Ministerstwo Zdrowia nie jest w posiadaniu informacji rzetelnie opisujących przedstawiany problem i jego skalę, a jedynym źródłem informacji o stosowaniu terapii konwersyjnych są publikacje w mediach oraz raporty czy publikacje tworzone głównie przez fundacje czy stowarzyszenia. W dokumencie „Informacja Rzecznika Praw Obywatelskich o działaniach podjętych przez Rzeczpospolitą Polską w celu implementacji postanowień Konwencji o prawach osób niepełnosprawnych z uwzględnieniem Listy kwestii (CRPD/C/POL-Q/1). Rekomendacje dalszych działań państwa” także Rzecznik Praw Obywatelskich wskazał, że nie ma oficjalnych danych na temat liczby i sposobu funkcjonowania ośrodków prowadzących „terapie konwersyjne”.</a:t>
            </a:r>
          </a:p>
        </p:txBody>
      </p:sp>
    </p:spTree>
    <p:extLst>
      <p:ext uri="{BB962C8B-B14F-4D97-AF65-F5344CB8AC3E}">
        <p14:creationId xmlns:p14="http://schemas.microsoft.com/office/powerpoint/2010/main" val="3649629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5ED83E-0D6B-40ED-B504-7680261944AA}"/>
              </a:ext>
            </a:extLst>
          </p:cNvPr>
          <p:cNvSpPr>
            <a:spLocks noGrp="1"/>
          </p:cNvSpPr>
          <p:nvPr>
            <p:ph type="title"/>
          </p:nvPr>
        </p:nvSpPr>
        <p:spPr/>
        <p:txBody>
          <a:bodyPr/>
          <a:lstStyle/>
          <a:p>
            <a:r>
              <a:rPr lang="pl-PL" sz="1800" b="1" dirty="0"/>
              <a:t>Zalecenie zaprzestania stosowania terapii konwersyjnej oraz wspieranie osób z niepełnosprawnością psychospołeczną z poszanowaniem tożsamości płciowej i orientacji seksualnej osoby. </a:t>
            </a:r>
            <a:endParaRPr lang="pl-PL" dirty="0"/>
          </a:p>
        </p:txBody>
      </p:sp>
      <p:sp>
        <p:nvSpPr>
          <p:cNvPr id="3" name="Symbol zastępczy zawartości 2">
            <a:extLst>
              <a:ext uri="{FF2B5EF4-FFF2-40B4-BE49-F238E27FC236}">
                <a16:creationId xmlns:a16="http://schemas.microsoft.com/office/drawing/2014/main" id="{D5FBE289-0502-4AE7-9F12-8DE5F196458F}"/>
              </a:ext>
            </a:extLst>
          </p:cNvPr>
          <p:cNvSpPr>
            <a:spLocks noGrp="1"/>
          </p:cNvSpPr>
          <p:nvPr>
            <p:ph idx="1"/>
          </p:nvPr>
        </p:nvSpPr>
        <p:spPr/>
        <p:txBody>
          <a:bodyPr/>
          <a:lstStyle/>
          <a:p>
            <a:pPr marL="0" indent="0" algn="just">
              <a:spcBef>
                <a:spcPts val="0"/>
              </a:spcBef>
            </a:pPr>
            <a:r>
              <a:rPr lang="pl-PL" sz="2400" dirty="0"/>
              <a:t>Ponadto, odnosząc się do informacji zawartych w publikacji „</a:t>
            </a:r>
            <a:r>
              <a:rPr lang="pl-PL" sz="2400" dirty="0" err="1"/>
              <a:t>Intersections</a:t>
            </a:r>
            <a:r>
              <a:rPr lang="pl-PL" sz="2400" dirty="0"/>
              <a:t> </a:t>
            </a:r>
            <a:r>
              <a:rPr lang="pl-PL" sz="2400" dirty="0" err="1"/>
              <a:t>between</a:t>
            </a:r>
            <a:r>
              <a:rPr lang="pl-PL" sz="2400" dirty="0"/>
              <a:t> </a:t>
            </a:r>
            <a:r>
              <a:rPr lang="pl-PL" sz="2400" dirty="0" err="1"/>
              <a:t>disabilities</a:t>
            </a:r>
            <a:r>
              <a:rPr lang="pl-PL" sz="2400" dirty="0"/>
              <a:t> and </a:t>
            </a:r>
            <a:r>
              <a:rPr lang="pl-PL" sz="2400" dirty="0" err="1"/>
              <a:t>sexual</a:t>
            </a:r>
            <a:r>
              <a:rPr lang="pl-PL" sz="2400" dirty="0"/>
              <a:t> </a:t>
            </a:r>
            <a:r>
              <a:rPr lang="pl-PL" sz="2400" dirty="0" err="1"/>
              <a:t>orientation</a:t>
            </a:r>
            <a:r>
              <a:rPr lang="pl-PL" sz="2400" dirty="0"/>
              <a:t>, </a:t>
            </a:r>
            <a:r>
              <a:rPr lang="pl-PL" sz="2400" dirty="0" err="1"/>
              <a:t>gender</a:t>
            </a:r>
            <a:r>
              <a:rPr lang="pl-PL" sz="2400" dirty="0"/>
              <a:t> </a:t>
            </a:r>
            <a:r>
              <a:rPr lang="pl-PL" sz="2400" dirty="0" err="1"/>
              <a:t>identity</a:t>
            </a:r>
            <a:r>
              <a:rPr lang="pl-PL" sz="2400" dirty="0"/>
              <a:t> and sex </a:t>
            </a:r>
            <a:r>
              <a:rPr lang="pl-PL" sz="2400" dirty="0" err="1"/>
              <a:t>characteristics</a:t>
            </a:r>
            <a:r>
              <a:rPr lang="pl-PL" sz="2400" dirty="0"/>
              <a:t>: The </a:t>
            </a:r>
            <a:r>
              <a:rPr lang="pl-PL" sz="2400" dirty="0" err="1"/>
              <a:t>situation</a:t>
            </a:r>
            <a:r>
              <a:rPr lang="pl-PL" sz="2400" dirty="0"/>
              <a:t> in Poland”, wydanej przez m.in. Kampanię Przeciw Homofobii, Stowarzyszenie Strefa Wenus z Milo i Stowarzyszenie Lambda Warszawa, wskazać należy, że dążenia do szeroko pojętej terapii konwersyjnej, opisane w przywołanych historiach, były reprezentowane przez zawody, nad którymi Minister Zdrowia nie sprawuje nadzoru (psycholog, psychoterapeuta). Udział w opisywanych historiach przedstawicieli zawodów medycznych jest albo żaden albo nie wynika to jasno z przedstawionego opisu.</a:t>
            </a:r>
          </a:p>
        </p:txBody>
      </p:sp>
    </p:spTree>
    <p:extLst>
      <p:ext uri="{BB962C8B-B14F-4D97-AF65-F5344CB8AC3E}">
        <p14:creationId xmlns:p14="http://schemas.microsoft.com/office/powerpoint/2010/main" val="20026936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2167E7-6E3E-4D1F-9691-1278D253A2BC}"/>
              </a:ext>
            </a:extLst>
          </p:cNvPr>
          <p:cNvSpPr>
            <a:spLocks noGrp="1"/>
          </p:cNvSpPr>
          <p:nvPr>
            <p:ph type="title"/>
          </p:nvPr>
        </p:nvSpPr>
        <p:spPr/>
        <p:txBody>
          <a:bodyPr/>
          <a:lstStyle/>
          <a:p>
            <a:r>
              <a:rPr lang="pl-PL" sz="1800" b="1" dirty="0"/>
              <a:t>Zalecenie zaprzestania stosowania terapii konwersyjnej oraz wspieranie osób z niepełnosprawnością psychospołeczną z poszanowaniem tożsamości płciowej i orientacji seksualnej osoby. </a:t>
            </a:r>
            <a:endParaRPr lang="pl-PL" dirty="0"/>
          </a:p>
        </p:txBody>
      </p:sp>
      <p:sp>
        <p:nvSpPr>
          <p:cNvPr id="3" name="Symbol zastępczy zawartości 2">
            <a:extLst>
              <a:ext uri="{FF2B5EF4-FFF2-40B4-BE49-F238E27FC236}">
                <a16:creationId xmlns:a16="http://schemas.microsoft.com/office/drawing/2014/main" id="{663FFF4A-A17C-464F-AD0B-D3B251F1F841}"/>
              </a:ext>
            </a:extLst>
          </p:cNvPr>
          <p:cNvSpPr>
            <a:spLocks noGrp="1"/>
          </p:cNvSpPr>
          <p:nvPr>
            <p:ph idx="1"/>
          </p:nvPr>
        </p:nvSpPr>
        <p:spPr/>
        <p:txBody>
          <a:bodyPr/>
          <a:lstStyle/>
          <a:p>
            <a:pPr marL="0" indent="0" algn="just">
              <a:spcBef>
                <a:spcPts val="0"/>
              </a:spcBef>
            </a:pPr>
            <a:r>
              <a:rPr lang="pl-PL" sz="2000" dirty="0"/>
              <a:t>Mając na względzie brak danych o ośrodkach prowadzących takie terapie (a także o skali zjawiska) oraz brak rzetelnych danych o wykonywaniu niezgodnie z obowiązującymi przepisami takich terapii w ramach systemu ochrony zdrowia, czy też przez przedstawicieli zawodów medycznych nadzorowanych przez Ministra Zdrowia, nie ma obecnie podstaw do wprowadzenia przedmiotowego zakazu w regulacjach z zakresu ochrony zdrowia.</a:t>
            </a:r>
          </a:p>
          <a:p>
            <a:pPr marL="0" indent="0" algn="just">
              <a:spcBef>
                <a:spcPts val="0"/>
              </a:spcBef>
            </a:pPr>
            <a:r>
              <a:rPr lang="pl-PL" sz="2000" dirty="0"/>
              <a:t>Chciałabym podkreślić, że celem działań Ministerstwa Zdrowia jest, między innymi, zapewnienie dostępu do świadczeń gwarantowanych, które zgodne są z aktualną wiedzą medyczną, międzynarodowymi klasyfikacjami, a także zaleceniami towarzystw naukowych. Należy podkreślić, że przedmiotowe terapie nie są zgodne z aktualną wiedzą medyczną, dlatego też nie ma takich świadczeń w ramach świadczeń gwarantowanych, a tym samym, co już wielokrotnie podkreślano, nie są one finansowane z budżetu przeznaczonego na świadczenia zdrowotne.</a:t>
            </a:r>
          </a:p>
        </p:txBody>
      </p:sp>
    </p:spTree>
    <p:extLst>
      <p:ext uri="{BB962C8B-B14F-4D97-AF65-F5344CB8AC3E}">
        <p14:creationId xmlns:p14="http://schemas.microsoft.com/office/powerpoint/2010/main" val="25842442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4901F1E-08BE-42A8-8F63-969C9C95CD9A}"/>
              </a:ext>
            </a:extLst>
          </p:cNvPr>
          <p:cNvSpPr>
            <a:spLocks noGrp="1"/>
          </p:cNvSpPr>
          <p:nvPr>
            <p:ph type="title"/>
          </p:nvPr>
        </p:nvSpPr>
        <p:spPr/>
        <p:txBody>
          <a:bodyPr/>
          <a:lstStyle/>
          <a:p>
            <a:r>
              <a:rPr lang="pl-PL" sz="1800" b="1" dirty="0"/>
              <a:t>Zalecenie zaprzestania stosowania terapii konwersyjnej oraz wspieranie osób z niepełnosprawnością psychospołeczną z poszanowaniem tożsamości płciowej i orientacji seksualnej osoby. </a:t>
            </a:r>
            <a:endParaRPr lang="pl-PL" dirty="0"/>
          </a:p>
        </p:txBody>
      </p:sp>
      <p:sp>
        <p:nvSpPr>
          <p:cNvPr id="3" name="Symbol zastępczy zawartości 2">
            <a:extLst>
              <a:ext uri="{FF2B5EF4-FFF2-40B4-BE49-F238E27FC236}">
                <a16:creationId xmlns:a16="http://schemas.microsoft.com/office/drawing/2014/main" id="{E380AA8E-676C-4E63-91B2-8A585B167349}"/>
              </a:ext>
            </a:extLst>
          </p:cNvPr>
          <p:cNvSpPr>
            <a:spLocks noGrp="1"/>
          </p:cNvSpPr>
          <p:nvPr>
            <p:ph idx="1"/>
          </p:nvPr>
        </p:nvSpPr>
        <p:spPr/>
        <p:txBody>
          <a:bodyPr/>
          <a:lstStyle/>
          <a:p>
            <a:pPr marL="0" indent="0" algn="just">
              <a:spcBef>
                <a:spcPts val="0"/>
              </a:spcBef>
            </a:pPr>
            <a:r>
              <a:rPr lang="pl-PL" dirty="0"/>
              <a:t>Jednocześnie – zgodnie z regulacją zawartą w art. 6 ustawy o prawach pacjenta i Rzeczniku Praw Pacjenta – pacjent ma prawo do świadczeń zdrowotnych odpowiadających wymaganiom aktualnej wiedzy medycznej, dlatego też w przypadku jakichkolwiek działań niezgodnych z wiedzą medyczną należy takie sytuacje zgłaszać bezpośrednio do Rzecznika Praw Pacjenta. Jednakże, mając na uwadze informacje wskazane powyżej, ten mechanizm interwencyjny nie będzie skuteczny, jeżeli takie działania będą wykonywane poza systemem ochrony zdrowia.</a:t>
            </a:r>
          </a:p>
        </p:txBody>
      </p:sp>
    </p:spTree>
    <p:extLst>
      <p:ext uri="{BB962C8B-B14F-4D97-AF65-F5344CB8AC3E}">
        <p14:creationId xmlns:p14="http://schemas.microsoft.com/office/powerpoint/2010/main" val="14243445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6B2F77-D4F7-4463-8480-4D1B01C1CAC9}"/>
              </a:ext>
            </a:extLst>
          </p:cNvPr>
          <p:cNvSpPr>
            <a:spLocks noGrp="1"/>
          </p:cNvSpPr>
          <p:nvPr>
            <p:ph type="title"/>
          </p:nvPr>
        </p:nvSpPr>
        <p:spPr/>
        <p:txBody>
          <a:bodyPr/>
          <a:lstStyle/>
          <a:p>
            <a:r>
              <a:rPr lang="pl-PL" sz="1800" b="1" dirty="0"/>
              <a:t>Zalecenie zaprzestania stosowania terapii konwersyjnej oraz wspieranie osób z niepełnosprawnością psychospołeczną z poszanowaniem tożsamości płciowej i orientacji seksualnej osoby. </a:t>
            </a:r>
            <a:endParaRPr lang="pl-PL" dirty="0"/>
          </a:p>
        </p:txBody>
      </p:sp>
      <p:sp>
        <p:nvSpPr>
          <p:cNvPr id="3" name="Symbol zastępczy zawartości 2">
            <a:extLst>
              <a:ext uri="{FF2B5EF4-FFF2-40B4-BE49-F238E27FC236}">
                <a16:creationId xmlns:a16="http://schemas.microsoft.com/office/drawing/2014/main" id="{3A0A7807-8D0A-4A5B-A9FF-59563A136975}"/>
              </a:ext>
            </a:extLst>
          </p:cNvPr>
          <p:cNvSpPr>
            <a:spLocks noGrp="1"/>
          </p:cNvSpPr>
          <p:nvPr>
            <p:ph idx="1"/>
          </p:nvPr>
        </p:nvSpPr>
        <p:spPr/>
        <p:txBody>
          <a:bodyPr/>
          <a:lstStyle/>
          <a:p>
            <a:pPr marL="0" indent="0" algn="just">
              <a:spcBef>
                <a:spcPts val="0"/>
              </a:spcBef>
            </a:pPr>
            <a:r>
              <a:rPr lang="pl-PL" sz="2800" dirty="0"/>
              <a:t>Podsumowując, należy wskazać, że formułowanie przepisu wprowadzającego zakaz terapii konwersyjnych w regulacjach dotyczących systemu ochrony zdrowia, uczyniłoby go najprawdopodobniej nieskutecznym, częściowo lub całkowicie martwym (mając na względzie możliwość regulowania tylko obszaru systemu ochrony zdrowia) oraz nie rozwiązałoby zgłaszanego problemu.</a:t>
            </a:r>
          </a:p>
          <a:p>
            <a:endParaRPr lang="pl-PL" dirty="0"/>
          </a:p>
        </p:txBody>
      </p:sp>
    </p:spTree>
    <p:extLst>
      <p:ext uri="{BB962C8B-B14F-4D97-AF65-F5344CB8AC3E}">
        <p14:creationId xmlns:p14="http://schemas.microsoft.com/office/powerpoint/2010/main" val="6547916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873B90-39A8-438B-B465-2734E56BAF0A}"/>
              </a:ext>
            </a:extLst>
          </p:cNvPr>
          <p:cNvSpPr>
            <a:spLocks noGrp="1"/>
          </p:cNvSpPr>
          <p:nvPr>
            <p:ph type="title"/>
          </p:nvPr>
        </p:nvSpPr>
        <p:spPr/>
        <p:txBody>
          <a:bodyPr/>
          <a:lstStyle/>
          <a:p>
            <a:r>
              <a:rPr lang="pl-PL" sz="1800" b="1" dirty="0"/>
              <a:t>Zalecenie zaprzestania stosowania terapii konwersyjnej oraz wspieranie osób z niepełnosprawnością psychospołeczną z poszanowaniem tożsamości płciowej i orientacji seksualnej osoby. </a:t>
            </a:r>
            <a:endParaRPr lang="pl-PL" dirty="0"/>
          </a:p>
        </p:txBody>
      </p:sp>
      <p:sp>
        <p:nvSpPr>
          <p:cNvPr id="3" name="Symbol zastępczy zawartości 2">
            <a:extLst>
              <a:ext uri="{FF2B5EF4-FFF2-40B4-BE49-F238E27FC236}">
                <a16:creationId xmlns:a16="http://schemas.microsoft.com/office/drawing/2014/main" id="{FC21B124-E247-4E0A-B76E-C231F8EBB210}"/>
              </a:ext>
            </a:extLst>
          </p:cNvPr>
          <p:cNvSpPr>
            <a:spLocks noGrp="1"/>
          </p:cNvSpPr>
          <p:nvPr>
            <p:ph idx="1"/>
          </p:nvPr>
        </p:nvSpPr>
        <p:spPr/>
        <p:txBody>
          <a:bodyPr/>
          <a:lstStyle/>
          <a:p>
            <a:pPr marL="0" indent="0" algn="just">
              <a:spcBef>
                <a:spcPts val="0"/>
              </a:spcBef>
            </a:pPr>
            <a:r>
              <a:rPr lang="pl-PL" sz="2200" dirty="0"/>
              <a:t>Jednak niezależnie od powyższego, warto podkreślić, iż istnieją inne instytucje lub mechanizmy interwencyjne, które mogą być wykorzystane w przedmiotowej sprawie. Odnosząc się do opisów przeprowadzania terapii konwersyjnych, zawartych w powołanej publikacji „</a:t>
            </a:r>
            <a:r>
              <a:rPr lang="pl-PL" sz="2200" dirty="0" err="1"/>
              <a:t>Intersections</a:t>
            </a:r>
            <a:r>
              <a:rPr lang="pl-PL" sz="2200" dirty="0"/>
              <a:t> </a:t>
            </a:r>
            <a:r>
              <a:rPr lang="pl-PL" sz="2200" dirty="0" err="1"/>
              <a:t>between</a:t>
            </a:r>
            <a:r>
              <a:rPr lang="pl-PL" sz="2200" dirty="0"/>
              <a:t> </a:t>
            </a:r>
            <a:r>
              <a:rPr lang="pl-PL" sz="2200" dirty="0" err="1"/>
              <a:t>disabilities</a:t>
            </a:r>
            <a:r>
              <a:rPr lang="pl-PL" sz="2200" dirty="0"/>
              <a:t> …”, można podjąć przypuszczenie, że takie działania mogą charakteryzować się naruszaniem innych dóbr, które są już chronione przepisami prawa. Takie naruszenia powinny być zgłaszane do odpowiednich instytucji zajmujących się ochroną tych dóbr. Należy w tym miejscu wskazać takie instytucje jak Rzecznik Praw Obywatelskich czy Rzecznik Praw Dziecka, a także wszelkie instytucje związane z szeroko pojętą kontrolą sądową.</a:t>
            </a:r>
          </a:p>
        </p:txBody>
      </p:sp>
    </p:spTree>
    <p:extLst>
      <p:ext uri="{BB962C8B-B14F-4D97-AF65-F5344CB8AC3E}">
        <p14:creationId xmlns:p14="http://schemas.microsoft.com/office/powerpoint/2010/main" val="23595732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E9B9A4-0985-4C05-A5DD-2508BC96CCF7}"/>
              </a:ext>
            </a:extLst>
          </p:cNvPr>
          <p:cNvSpPr>
            <a:spLocks noGrp="1"/>
          </p:cNvSpPr>
          <p:nvPr>
            <p:ph type="title"/>
          </p:nvPr>
        </p:nvSpPr>
        <p:spPr/>
        <p:txBody>
          <a:bodyPr/>
          <a:lstStyle/>
          <a:p>
            <a:r>
              <a:rPr lang="pl-PL" sz="4800" b="1" dirty="0">
                <a:solidFill>
                  <a:schemeClr val="tx1"/>
                </a:solidFill>
              </a:rPr>
              <a:t>Dostępność Plus dla Zdrowia</a:t>
            </a:r>
            <a:endParaRPr lang="pl-PL" sz="4800" dirty="0">
              <a:solidFill>
                <a:schemeClr val="tx1"/>
              </a:solidFill>
            </a:endParaRPr>
          </a:p>
        </p:txBody>
      </p:sp>
      <p:sp>
        <p:nvSpPr>
          <p:cNvPr id="3" name="Symbol zastępczy zawartości 2">
            <a:extLst>
              <a:ext uri="{FF2B5EF4-FFF2-40B4-BE49-F238E27FC236}">
                <a16:creationId xmlns:a16="http://schemas.microsoft.com/office/drawing/2014/main" id="{EFB06F4E-4F92-4F52-A98C-AFE95C494AFC}"/>
              </a:ext>
            </a:extLst>
          </p:cNvPr>
          <p:cNvSpPr>
            <a:spLocks noGrp="1"/>
          </p:cNvSpPr>
          <p:nvPr>
            <p:ph idx="1"/>
          </p:nvPr>
        </p:nvSpPr>
        <p:spPr/>
        <p:txBody>
          <a:bodyPr/>
          <a:lstStyle/>
          <a:p>
            <a:pPr marL="0" indent="0" algn="just">
              <a:spcBef>
                <a:spcPts val="0"/>
              </a:spcBef>
              <a:buNone/>
            </a:pPr>
            <a:r>
              <a:rPr lang="pl-PL" sz="1800" b="1" dirty="0"/>
              <a:t>Cel</a:t>
            </a:r>
            <a:r>
              <a:rPr lang="pl-PL" sz="1800" dirty="0"/>
              <a:t>: Poprawa dostępności dla pacjentów ze szczególnymi potrzebami co najmniej 125 placówek POZ oraz 25 szpitali. Wsparcie będzie dotyczyć likwidacji barier architektonicznych, cyfrowych, komunikacyjnych i organizacyjnych. Dodatkowym elementem będą szkolenia dla personelu medycznego, realizowane centralnie przez Ministerstwo Zdrowia oraz opracowanie rekomendacji wz. kontraktowania świadczeń przez Narodowy Fundusz Zdrowia (NFZ). </a:t>
            </a:r>
          </a:p>
          <a:p>
            <a:pPr marL="0" indent="0" algn="just">
              <a:spcBef>
                <a:spcPts val="0"/>
              </a:spcBef>
              <a:buNone/>
            </a:pPr>
            <a:r>
              <a:rPr lang="pl-PL" sz="1800" b="1" dirty="0"/>
              <a:t>Beneficjenci</a:t>
            </a:r>
            <a:r>
              <a:rPr lang="pl-PL" sz="1800" dirty="0"/>
              <a:t>: placówki POZ i szpitale (w tym powiatowe).</a:t>
            </a:r>
          </a:p>
          <a:p>
            <a:pPr marL="0" indent="0" algn="just">
              <a:spcBef>
                <a:spcPts val="0"/>
              </a:spcBef>
              <a:buNone/>
            </a:pPr>
            <a:r>
              <a:rPr lang="pl-PL" sz="1800" b="1" dirty="0"/>
              <a:t>Forma/wysokość pomocy</a:t>
            </a:r>
            <a:r>
              <a:rPr lang="pl-PL" sz="1800" dirty="0"/>
              <a:t>: dofinansowanie placówek POZ w wysokości do 720 tys. zł, szpitali do 2 mln. zł. Wsparcie dla POZ uwzględnia szczególne potrzeby małych placówek, zlokalizowanych na terenach gmin o niskich dochodach na jednego mieszkańca, również na obszarach wiejskich.</a:t>
            </a:r>
          </a:p>
          <a:p>
            <a:pPr marL="0" indent="0" algn="just">
              <a:spcBef>
                <a:spcPts val="0"/>
              </a:spcBef>
              <a:buNone/>
            </a:pPr>
            <a:r>
              <a:rPr lang="pl-PL" sz="1800" b="1" dirty="0"/>
              <a:t>Warunki przyznania pomocy</a:t>
            </a:r>
            <a:r>
              <a:rPr lang="pl-PL" sz="1800" dirty="0"/>
              <a:t>: Kontrakt z NFZ, pozostałe kryteria określone w dokumentacji konkursowej. </a:t>
            </a:r>
            <a:r>
              <a:rPr lang="pl-PL" sz="1800" b="1" dirty="0"/>
              <a:t>Termin składania wniosków</a:t>
            </a:r>
            <a:r>
              <a:rPr lang="pl-PL" sz="1800" dirty="0"/>
              <a:t>: konkurs dla placówek POZ został ogłoszony 2 sierpnia 2019 r., konkurs dla szpitali zostanie ogłoszony do końca 2019 r. Nabory potrwają do 1 grudnia 2021 r. lub do wyczerpania alokacji. </a:t>
            </a:r>
          </a:p>
        </p:txBody>
      </p:sp>
    </p:spTree>
    <p:extLst>
      <p:ext uri="{BB962C8B-B14F-4D97-AF65-F5344CB8AC3E}">
        <p14:creationId xmlns:p14="http://schemas.microsoft.com/office/powerpoint/2010/main" val="3856394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901405-DB19-4104-9846-04F07C5278F8}"/>
              </a:ext>
            </a:extLst>
          </p:cNvPr>
          <p:cNvSpPr>
            <a:spLocks noGrp="1"/>
          </p:cNvSpPr>
          <p:nvPr>
            <p:ph type="title"/>
          </p:nvPr>
        </p:nvSpPr>
        <p:spPr/>
        <p:txBody>
          <a:bodyPr/>
          <a:lstStyle/>
          <a:p>
            <a:r>
              <a:rPr lang="pl-PL" sz="3600" b="1" dirty="0"/>
              <a:t>Wycofanie zastrzeżeń do Konwencji </a:t>
            </a:r>
          </a:p>
        </p:txBody>
      </p:sp>
      <p:sp>
        <p:nvSpPr>
          <p:cNvPr id="3" name="Symbol zastępczy zawartości 2">
            <a:extLst>
              <a:ext uri="{FF2B5EF4-FFF2-40B4-BE49-F238E27FC236}">
                <a16:creationId xmlns:a16="http://schemas.microsoft.com/office/drawing/2014/main" id="{C5DD238C-0DD8-4F51-8552-A2FF42E1028D}"/>
              </a:ext>
            </a:extLst>
          </p:cNvPr>
          <p:cNvSpPr>
            <a:spLocks noGrp="1"/>
          </p:cNvSpPr>
          <p:nvPr>
            <p:ph idx="1"/>
          </p:nvPr>
        </p:nvSpPr>
        <p:spPr/>
        <p:txBody>
          <a:bodyPr/>
          <a:lstStyle/>
          <a:p>
            <a:pPr marL="0" indent="0" algn="just">
              <a:spcBef>
                <a:spcPts val="0"/>
              </a:spcBef>
            </a:pPr>
            <a:r>
              <a:rPr lang="pl-PL" sz="2000" dirty="0"/>
              <a:t>Przepis art. 23 ust. 1 lit. b 1 zobowiązuje Państwa-Strony do podejmowania skutecznych i właściwych działań mających na celu eliminację dyskryminacji wobec osób niepełnosprawnych we wszelkich kwestiach odnoszących się do sfery małżeństwa, rodziny, rodzicielstwa i związków, na równych zasadach z innymi obywatelami, aby zapewnić uznanie prawa osób niepełnosprawnych do podejmowania swobodnych i odpowiedzialnych decyzji o liczbie i czasie urodzenia dzieci oraz do dostępu do dostosowanych do wieku informacji dotyczących prokreacji i planowania rodziny, a także środków niezbędnych do korzystania z tych praw. </a:t>
            </a:r>
          </a:p>
        </p:txBody>
      </p:sp>
    </p:spTree>
    <p:extLst>
      <p:ext uri="{BB962C8B-B14F-4D97-AF65-F5344CB8AC3E}">
        <p14:creationId xmlns:p14="http://schemas.microsoft.com/office/powerpoint/2010/main" val="68860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D76B15-0B90-4A44-804F-8E4783ABD636}"/>
              </a:ext>
            </a:extLst>
          </p:cNvPr>
          <p:cNvSpPr>
            <a:spLocks noGrp="1"/>
          </p:cNvSpPr>
          <p:nvPr>
            <p:ph type="title"/>
          </p:nvPr>
        </p:nvSpPr>
        <p:spPr/>
        <p:txBody>
          <a:bodyPr/>
          <a:lstStyle/>
          <a:p>
            <a:r>
              <a:rPr lang="pl-PL" sz="3600" b="1" dirty="0"/>
              <a:t>Wycofanie zastrzeżeń do Konwencji </a:t>
            </a:r>
            <a:endParaRPr lang="pl-PL" dirty="0"/>
          </a:p>
        </p:txBody>
      </p:sp>
      <p:sp>
        <p:nvSpPr>
          <p:cNvPr id="3" name="Symbol zastępczy zawartości 2">
            <a:extLst>
              <a:ext uri="{FF2B5EF4-FFF2-40B4-BE49-F238E27FC236}">
                <a16:creationId xmlns:a16="http://schemas.microsoft.com/office/drawing/2014/main" id="{679EFE50-1C0C-4520-89AE-1681B88A2941}"/>
              </a:ext>
            </a:extLst>
          </p:cNvPr>
          <p:cNvSpPr>
            <a:spLocks noGrp="1"/>
          </p:cNvSpPr>
          <p:nvPr>
            <p:ph idx="1"/>
          </p:nvPr>
        </p:nvSpPr>
        <p:spPr/>
        <p:txBody>
          <a:bodyPr/>
          <a:lstStyle/>
          <a:p>
            <a:pPr marL="0" indent="0" algn="just">
              <a:spcBef>
                <a:spcPts val="0"/>
              </a:spcBef>
            </a:pPr>
            <a:r>
              <a:rPr lang="pl-PL" sz="2000" dirty="0"/>
              <a:t>Natomiast w świetle art. 25 lit a Konwencji Państwa Strony uznają, mają prawo do osiągnięcia najwyższego możliwego poziomu stanu zdrowia, bez dyskryminacji ze względu na niepełnosprawność. W związku z tym Państwa Strony zostały zobowiązane do podjęcia odpowiednich środków w celu zapewnienia osobom niepełnosprawnym dostępu do usług opieki zdrowotnej biorących pod uwagę szczególnie wymogi związane z płcią, w tym rehabilitacji zawodowej. W szczególności Państwa Strony mają zapewnić osobom niepełnosprawnym taki sam jak w przypadku innych osób zakres, jakość i standard bezpłatnej lub zapewnianej po przystępnych cenach opieki zdrowotnej i programów zdrowotnych, w tym w zakresie zdrowia seksualnego i prokreacyjnego oraz adresowanych do całej populacji programów w zakresie zdrowia publicznego</a:t>
            </a:r>
          </a:p>
        </p:txBody>
      </p:sp>
    </p:spTree>
    <p:extLst>
      <p:ext uri="{BB962C8B-B14F-4D97-AF65-F5344CB8AC3E}">
        <p14:creationId xmlns:p14="http://schemas.microsoft.com/office/powerpoint/2010/main" val="3938837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815E78-95E9-4E9A-AFD8-A042741D88F2}"/>
              </a:ext>
            </a:extLst>
          </p:cNvPr>
          <p:cNvSpPr>
            <a:spLocks noGrp="1"/>
          </p:cNvSpPr>
          <p:nvPr>
            <p:ph type="title"/>
          </p:nvPr>
        </p:nvSpPr>
        <p:spPr/>
        <p:txBody>
          <a:bodyPr/>
          <a:lstStyle/>
          <a:p>
            <a:r>
              <a:rPr lang="pl-PL" sz="3600" b="1" dirty="0"/>
              <a:t>Wycofanie zastrzeżeń do Konwencji </a:t>
            </a:r>
            <a:endParaRPr lang="pl-PL" dirty="0"/>
          </a:p>
        </p:txBody>
      </p:sp>
      <p:sp>
        <p:nvSpPr>
          <p:cNvPr id="3" name="Symbol zastępczy zawartości 2">
            <a:extLst>
              <a:ext uri="{FF2B5EF4-FFF2-40B4-BE49-F238E27FC236}">
                <a16:creationId xmlns:a16="http://schemas.microsoft.com/office/drawing/2014/main" id="{316542F2-E2B8-484E-88C8-DA1F16701279}"/>
              </a:ext>
            </a:extLst>
          </p:cNvPr>
          <p:cNvSpPr>
            <a:spLocks noGrp="1"/>
          </p:cNvSpPr>
          <p:nvPr>
            <p:ph idx="1"/>
          </p:nvPr>
        </p:nvSpPr>
        <p:spPr/>
        <p:txBody>
          <a:bodyPr/>
          <a:lstStyle/>
          <a:p>
            <a:pPr marL="0" indent="0" algn="just">
              <a:spcBef>
                <a:spcPts val="0"/>
              </a:spcBef>
            </a:pPr>
            <a:r>
              <a:rPr lang="pl-PL" sz="1600" dirty="0"/>
              <a:t>Zgłoszone przez Polskę zastrzeżenie ma charakter interpretacyjny, wskazuje bowiem, że przywołane powyżej przepisy nie powinny być interpretowane jako przyznające jednostce prawo do aborcji czy też nakaz dla państw-stron zapewnienia dostępu do takiego prawa, z wyjątkiem kiedy jest to wyraźnie określone w prawie krajowym. Przedmiotowe zastrzeżenie stanowi odzwierciedlenie stanowiska Polski prezentowanego na wszystkich forach międzynarodowych i w związku z pracami nad każdym z wiążących Polskę dokumentów. Jest ono zgodne z:</a:t>
            </a:r>
          </a:p>
          <a:p>
            <a:pPr marL="0" lvl="0" indent="0" algn="just">
              <a:spcBef>
                <a:spcPts val="0"/>
              </a:spcBef>
            </a:pPr>
            <a:r>
              <a:rPr lang="pl-PL" sz="1600" dirty="0"/>
              <a:t>Programem Działań Międzynarodowej Konferencji na rzecz Ludności i Rozwoju w Kairze z 1994 r. </a:t>
            </a:r>
            <a:r>
              <a:rPr lang="pl-PL" sz="1600" i="1" dirty="0"/>
              <a:t>(International Conference on </a:t>
            </a:r>
            <a:r>
              <a:rPr lang="pl-PL" sz="1600" i="1" dirty="0" err="1"/>
              <a:t>Population</a:t>
            </a:r>
            <a:r>
              <a:rPr lang="pl-PL" sz="1600" i="1" dirty="0"/>
              <a:t> and Development);</a:t>
            </a:r>
            <a:endParaRPr lang="pl-PL" sz="1600" dirty="0"/>
          </a:p>
          <a:p>
            <a:pPr marL="0" lvl="0" indent="0" algn="just">
              <a:spcBef>
                <a:spcPts val="0"/>
              </a:spcBef>
            </a:pPr>
            <a:r>
              <a:rPr lang="pl-PL" sz="1600" dirty="0"/>
              <a:t>„Deklaracją Pekińską i Platformą Działania IV Światowej Konferencji ONZ </a:t>
            </a:r>
            <a:r>
              <a:rPr lang="pl-PL" sz="1600" dirty="0" err="1"/>
              <a:t>ws</a:t>
            </a:r>
            <a:r>
              <a:rPr lang="pl-PL" sz="1600" dirty="0"/>
              <a:t>. </a:t>
            </a:r>
            <a:r>
              <a:rPr lang="en-GB" sz="1600" dirty="0" err="1"/>
              <a:t>Kobiet</a:t>
            </a:r>
            <a:r>
              <a:rPr lang="en-GB" sz="1600" dirty="0"/>
              <a:t> w </a:t>
            </a:r>
            <a:r>
              <a:rPr lang="en-GB" sz="1600" dirty="0" err="1"/>
              <a:t>Pekinie</a:t>
            </a:r>
            <a:r>
              <a:rPr lang="en-GB" sz="1600" dirty="0"/>
              <a:t> z 1995 r.” (</a:t>
            </a:r>
            <a:r>
              <a:rPr lang="en-GB" sz="1600" i="1" dirty="0"/>
              <a:t>Beijing Declaration and Platform for Action of the IV World Conference on Women)</a:t>
            </a:r>
            <a:r>
              <a:rPr lang="en-GB" sz="1600" dirty="0"/>
              <a:t>;</a:t>
            </a:r>
            <a:endParaRPr lang="pl-PL" sz="1600" dirty="0"/>
          </a:p>
          <a:p>
            <a:pPr marL="0" lvl="0" indent="0" algn="just">
              <a:spcBef>
                <a:spcPts val="0"/>
              </a:spcBef>
            </a:pPr>
            <a:r>
              <a:rPr lang="en-GB" sz="1600" dirty="0" err="1"/>
              <a:t>Rezolucją</a:t>
            </a:r>
            <a:r>
              <a:rPr lang="en-GB" sz="1600" dirty="0"/>
              <a:t> </a:t>
            </a:r>
            <a:r>
              <a:rPr lang="en-GB" sz="1600" dirty="0" err="1"/>
              <a:t>Zgromadzenia</a:t>
            </a:r>
            <a:r>
              <a:rPr lang="en-GB" sz="1600" dirty="0"/>
              <a:t> </a:t>
            </a:r>
            <a:r>
              <a:rPr lang="en-GB" sz="1600" dirty="0" err="1"/>
              <a:t>Ogólnego</a:t>
            </a:r>
            <a:r>
              <a:rPr lang="en-GB" sz="1600" dirty="0"/>
              <a:t> ONZ 70/1 </a:t>
            </a:r>
            <a:r>
              <a:rPr lang="en-GB" sz="1600" dirty="0" err="1"/>
              <a:t>określającą</a:t>
            </a:r>
            <a:r>
              <a:rPr lang="en-GB" sz="1600" dirty="0"/>
              <a:t> </a:t>
            </a:r>
            <a:r>
              <a:rPr lang="en-GB" sz="1600" dirty="0" err="1"/>
              <a:t>Cele</a:t>
            </a:r>
            <a:r>
              <a:rPr lang="en-GB" sz="1600" dirty="0"/>
              <a:t> </a:t>
            </a:r>
            <a:r>
              <a:rPr lang="en-GB" sz="1600" dirty="0" err="1"/>
              <a:t>Zrównoważonego</a:t>
            </a:r>
            <a:r>
              <a:rPr lang="en-GB" sz="1600" dirty="0"/>
              <a:t> </a:t>
            </a:r>
            <a:r>
              <a:rPr lang="en-GB" sz="1600" dirty="0" err="1"/>
              <a:t>Rozwoju</a:t>
            </a:r>
            <a:r>
              <a:rPr lang="en-GB" sz="1600" dirty="0"/>
              <a:t> (</a:t>
            </a:r>
            <a:r>
              <a:rPr lang="en-GB" sz="1600" i="1" dirty="0"/>
              <a:t>Transforming our world: the 2030 Agenda for </a:t>
            </a:r>
            <a:r>
              <a:rPr lang="en-GB" sz="1600" i="1" dirty="0" err="1"/>
              <a:t>Su</a:t>
            </a:r>
            <a:r>
              <a:rPr lang="pl-PL" sz="1600" i="1" dirty="0" err="1"/>
              <a:t>stainable</a:t>
            </a:r>
            <a:r>
              <a:rPr lang="pl-PL" sz="1600" i="1" dirty="0"/>
              <a:t> Development).</a:t>
            </a:r>
            <a:endParaRPr lang="pl-PL" sz="1600" dirty="0"/>
          </a:p>
          <a:p>
            <a:pPr marL="0" indent="0" algn="just">
              <a:spcBef>
                <a:spcPts val="0"/>
              </a:spcBef>
            </a:pPr>
            <a:r>
              <a:rPr lang="pl-PL" sz="1600" dirty="0"/>
              <a:t>- w szczególności w zakresie, w jakim wzywają one państwa do działań mających na celu eliminację potrzeby aborcji i podkreślają, że</a:t>
            </a:r>
            <a:r>
              <a:rPr lang="pl-PL" sz="1600" i="1" dirty="0"/>
              <a:t> </a:t>
            </a:r>
            <a:r>
              <a:rPr lang="pl-PL" sz="1600" dirty="0"/>
              <a:t>aborcja nie może być postrzegana jako metoda planowania rodziny. </a:t>
            </a:r>
          </a:p>
          <a:p>
            <a:pPr marL="0" indent="0" algn="just">
              <a:spcBef>
                <a:spcPts val="0"/>
              </a:spcBef>
            </a:pPr>
            <a:r>
              <a:rPr lang="pl-PL" sz="1600" dirty="0"/>
              <a:t>Przedmiotowe dokumenty wskazują również na dopuszczalność przerywania ciąży w sposób zgodny z ustawodawstwem krajowym.</a:t>
            </a:r>
          </a:p>
          <a:p>
            <a:pPr marL="0" indent="0" algn="just">
              <a:spcBef>
                <a:spcPts val="0"/>
              </a:spcBef>
            </a:pPr>
            <a:r>
              <a:rPr lang="pl-PL" sz="1600" dirty="0"/>
              <a:t>Dotychczas nie rozważano wycofania rozważanych zastrzeżeń. </a:t>
            </a:r>
          </a:p>
        </p:txBody>
      </p:sp>
    </p:spTree>
    <p:extLst>
      <p:ext uri="{BB962C8B-B14F-4D97-AF65-F5344CB8AC3E}">
        <p14:creationId xmlns:p14="http://schemas.microsoft.com/office/powerpoint/2010/main" val="2432878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136A412-C513-478C-94CE-C575D444D633}"/>
              </a:ext>
            </a:extLst>
          </p:cNvPr>
          <p:cNvSpPr>
            <a:spLocks noGrp="1"/>
          </p:cNvSpPr>
          <p:nvPr>
            <p:ph type="title"/>
          </p:nvPr>
        </p:nvSpPr>
        <p:spPr/>
        <p:txBody>
          <a:bodyPr/>
          <a:lstStyle/>
          <a:p>
            <a:r>
              <a:rPr lang="pl-PL" sz="1800" b="1" dirty="0"/>
              <a:t>Uchylenie przepisów prawnych dopuszczających umieszczanie osób z niepełnosprawnościami w instytucjach z powodu niepełnosprawności psychospołecznej oraz zniesienie ograniczeń wolności osobistej osób w domach opieki społecznej. </a:t>
            </a:r>
            <a:endParaRPr lang="pl-PL" sz="1800" dirty="0"/>
          </a:p>
        </p:txBody>
      </p:sp>
      <p:sp>
        <p:nvSpPr>
          <p:cNvPr id="3" name="Symbol zastępczy zawartości 2">
            <a:extLst>
              <a:ext uri="{FF2B5EF4-FFF2-40B4-BE49-F238E27FC236}">
                <a16:creationId xmlns:a16="http://schemas.microsoft.com/office/drawing/2014/main" id="{0FDAB211-FFAE-4525-9EF9-B2829D5EA851}"/>
              </a:ext>
            </a:extLst>
          </p:cNvPr>
          <p:cNvSpPr>
            <a:spLocks noGrp="1"/>
          </p:cNvSpPr>
          <p:nvPr>
            <p:ph idx="1"/>
          </p:nvPr>
        </p:nvSpPr>
        <p:spPr/>
        <p:txBody>
          <a:bodyPr/>
          <a:lstStyle/>
          <a:p>
            <a:pPr marL="0" indent="0" algn="just">
              <a:spcBef>
                <a:spcPts val="0"/>
              </a:spcBef>
            </a:pPr>
            <a:r>
              <a:rPr lang="pl-PL" sz="1800" dirty="0"/>
              <a:t> W zakresie systemu ochrony zdrowia powyższe kwestie regulowane są na podstawie ustawy z dnia 19 sierpnia 1994 r. o ochronie zdrowia psychicznego (Dz. U. z 2018 r. poz. 1878, z </a:t>
            </a:r>
            <a:r>
              <a:rPr lang="pl-PL" sz="1800" dirty="0" err="1"/>
              <a:t>późn</a:t>
            </a:r>
            <a:r>
              <a:rPr lang="pl-PL" sz="1800" dirty="0"/>
              <a:t>. zm.). Na wstępie należy zaznaczyć, że celem przedmiotowych regulacji jest m. in. (art. 2) zapewnienie osobom z zaburzeniami psychicznymi wielostronnej i powszechnie dostępnej opieki zdrowotnej oraz innych form opieki i pomocy niezbędnych do życia w środowisku rodzinnym i społecznym. Niniejsza ustawa, w zakresie umieszczania w podmiotach udzielających świadczeń z zakresu zdrowia psychicznego, ma na celu udzielenie pomocy takim osobom mając na względzie nie tylko ich m. in. niepełnosprawność psychospołeczną, ale szczególną sytuacje w której się takie osoby znajdują. Przyjęcie instytucjonalne jest dlatego zarezerwowane do najcięższych przypadków, a celem tego jest zapewnienie bezpieczeństwa osobie w kryzysie lub osobom trzecim, którym ta osoba może zagrażać. Jednocześnie tak jak w przypadku stosowania przymusu bezpośredniego przedmiotowa ustawa zagwarantowała szereg narzędzi kontrolujących.</a:t>
            </a:r>
          </a:p>
        </p:txBody>
      </p:sp>
    </p:spTree>
    <p:extLst>
      <p:ext uri="{BB962C8B-B14F-4D97-AF65-F5344CB8AC3E}">
        <p14:creationId xmlns:p14="http://schemas.microsoft.com/office/powerpoint/2010/main" val="874747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EE48C1F-874C-469F-B8C9-0E3092976F0F}"/>
              </a:ext>
            </a:extLst>
          </p:cNvPr>
          <p:cNvSpPr>
            <a:spLocks noGrp="1"/>
          </p:cNvSpPr>
          <p:nvPr>
            <p:ph type="title"/>
          </p:nvPr>
        </p:nvSpPr>
        <p:spPr/>
        <p:txBody>
          <a:bodyPr/>
          <a:lstStyle/>
          <a:p>
            <a:r>
              <a:rPr lang="pl-PL" sz="1800" b="1" dirty="0"/>
              <a:t>Uchylenie przepisów prawnych dopuszczających umieszczanie osób z niepełnosprawnościami w instytucjach z powodu niepełnosprawności psychospołecznej oraz zniesienie ograniczeń wolności osobistej osób w domach opieki społecznej. </a:t>
            </a:r>
            <a:endParaRPr lang="pl-PL" sz="1800" dirty="0"/>
          </a:p>
        </p:txBody>
      </p:sp>
      <p:sp>
        <p:nvSpPr>
          <p:cNvPr id="3" name="Symbol zastępczy zawartości 2">
            <a:extLst>
              <a:ext uri="{FF2B5EF4-FFF2-40B4-BE49-F238E27FC236}">
                <a16:creationId xmlns:a16="http://schemas.microsoft.com/office/drawing/2014/main" id="{12A5BCAD-440B-4646-ACBC-044BEBB2B5DA}"/>
              </a:ext>
            </a:extLst>
          </p:cNvPr>
          <p:cNvSpPr>
            <a:spLocks noGrp="1"/>
          </p:cNvSpPr>
          <p:nvPr>
            <p:ph idx="1"/>
          </p:nvPr>
        </p:nvSpPr>
        <p:spPr/>
        <p:txBody>
          <a:bodyPr/>
          <a:lstStyle/>
          <a:p>
            <a:pPr marL="0" indent="0" algn="just">
              <a:spcBef>
                <a:spcPts val="0"/>
              </a:spcBef>
            </a:pPr>
            <a:r>
              <a:rPr lang="pl-PL" sz="1500" dirty="0"/>
              <a:t>Osoba chora psychicznie może być przyjęta do szpitala psychiatrycznego bez zgody tylko wtedy, gdy jej dotychczasowe zachowanie wskazuje na to, że z powodu tej choroby zagraża bezpośrednio własnemu życiu albo życiu lub zdrowiu innych osób (art. 23). O jej przyjęciu postanawia lekarz wyznaczony do tej czynności po osobistym jej zbadaniu i zasięgnięciu w miarę możliwości opinii drugiego lekarza psychiatry albo psychologa. Podczas tych czynności lekarz jest obowiązany wyjaśnić choremu przyczyny przyjęcia do szpitala bez zgody i poinformować takiego pacjenta o jego prawach. Należy zauważyć, że przyjęcie do szpitala bez zgody wymaga zatwierdzenia przez ordynatora (lekarza kierującego oddziałem) w ciągu 48 godzin od chwili przyjęcia. Następnie kierownik szpitala zobligowany jest do zawiadomienia o takim przyjęciu sądu opiekuńczego miejsca siedziby szpitala w ciągu 72 godzin od chwili przyjęcia. Czynności te odnotowywane są w dokumentacji medycznej. Na podstawie otrzymanego zawiadomienia sąd opiekuńczy wszczyna postępowanie dotyczące przyjęcia do szpitala psychiatrycznego (art. 25). </a:t>
            </a:r>
            <a:r>
              <a:rPr lang="pl-PL" sz="1500" b="1" dirty="0"/>
              <a:t>Wybrane regulacje kontrolne</a:t>
            </a:r>
            <a:r>
              <a:rPr lang="pl-PL" sz="1500" dirty="0"/>
              <a:t>: (art. 43) do szpitala psychiatrycznego i domu pomocy społecznej przeznaczonego dla osób chorych psychicznie lub upośledzonych umysłowo ma prawo wstępu o każdej porze sędzia w celu kontroli legalności przyjęcia i przebywania w takim szpitalu lub domu pomocy społecznej osób z zaburzeniami psychicznymi, przestrzegania ich praw oraz kontroli warunków, w jakich one tam przebywają. Kontrole wykonywane są w trybie stałym – co najmniej raz w roku lub w trybie doraźnym - przeprowadzane w szczególności w razie uzasadnionego podejrzenia występowania uchybień w funkcjonowaniu szpitala psychiatrycznego i domu pomocy społecznej.</a:t>
            </a:r>
          </a:p>
        </p:txBody>
      </p:sp>
    </p:spTree>
    <p:extLst>
      <p:ext uri="{BB962C8B-B14F-4D97-AF65-F5344CB8AC3E}">
        <p14:creationId xmlns:p14="http://schemas.microsoft.com/office/powerpoint/2010/main" val="1369637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566C307-F09D-43C6-8B6F-BBC560DCAB22}"/>
              </a:ext>
            </a:extLst>
          </p:cNvPr>
          <p:cNvSpPr>
            <a:spLocks noGrp="1"/>
          </p:cNvSpPr>
          <p:nvPr>
            <p:ph type="title"/>
          </p:nvPr>
        </p:nvSpPr>
        <p:spPr/>
        <p:txBody>
          <a:bodyPr/>
          <a:lstStyle/>
          <a:p>
            <a:r>
              <a:rPr lang="pl-PL" sz="1800" b="1" dirty="0"/>
              <a:t>Uchylenie przepisów prawnych dopuszczających umieszczanie osób z niepełnosprawnościami w instytucjach z powodu niepełnosprawności psychospołecznej oraz zniesienie ograniczeń wolności osobistej osób w domach opieki społecznej.</a:t>
            </a:r>
            <a:endParaRPr lang="pl-PL" dirty="0"/>
          </a:p>
        </p:txBody>
      </p:sp>
      <p:sp>
        <p:nvSpPr>
          <p:cNvPr id="3" name="Symbol zastępczy zawartości 2">
            <a:extLst>
              <a:ext uri="{FF2B5EF4-FFF2-40B4-BE49-F238E27FC236}">
                <a16:creationId xmlns:a16="http://schemas.microsoft.com/office/drawing/2014/main" id="{47FCBCF5-FD95-43C6-8F02-D8F3B65E3042}"/>
              </a:ext>
            </a:extLst>
          </p:cNvPr>
          <p:cNvSpPr>
            <a:spLocks noGrp="1"/>
          </p:cNvSpPr>
          <p:nvPr>
            <p:ph idx="1"/>
          </p:nvPr>
        </p:nvSpPr>
        <p:spPr/>
        <p:txBody>
          <a:bodyPr/>
          <a:lstStyle/>
          <a:p>
            <a:pPr marL="0" indent="0" algn="just">
              <a:spcBef>
                <a:spcPts val="0"/>
              </a:spcBef>
            </a:pPr>
            <a:r>
              <a:rPr lang="pl-PL" sz="1800" b="1" dirty="0"/>
              <a:t>Podsumowując</a:t>
            </a:r>
            <a:r>
              <a:rPr lang="pl-PL" sz="1800" dirty="0"/>
              <a:t> - kwestia wdrożenia zastrzeżenia polegającego na uchyleniu przepisów prawnych dopuszczających umieszczanie osób z niepełnosprawnościami w instytucjach z powodu niepełnosprawności psychospołecznej jest niezasadna. Pomimo trwającego od wielu lat postępu odnośnie lepszej kontroli nad procesem wykonywania świadczeń bez zgody i umieszczania osób z zaburzeniami psychicznymi bez ich zgody w instytucjach oraz zwiększaniem udziału świadczeń o charakterze środowiskowym, a nie instytucjonalnym, nie jest możliwe osiągnięcie stanu w ramach którego dojdzie do sytuacji całkowitego wyeliminowania przypadków, które jako element konieczny wymagają umieszczenia pacjenta w profesjonalnie do tego przygotowanej instytucji bez jego woli. W związku z faktem, że podstawą takich świadczeń jest sytuacja, w której osoba, której zachowanie wskazuje na to, że z powodu zaburzeń psychicznych może zagrażać bezpośrednio własnemu życiu albo życiu lub zdrowiu innych osób, bądź nie jest zdolna do zaspokajania podstawowych potrzeb życiowych, należy wskazać, że działania systemu ochrony zdrowia psychicznego, w tych przypadkach, opierają się na ochronie takich wartości jak ochrona życia i zdrowia.</a:t>
            </a:r>
          </a:p>
        </p:txBody>
      </p:sp>
    </p:spTree>
    <p:extLst>
      <p:ext uri="{BB962C8B-B14F-4D97-AF65-F5344CB8AC3E}">
        <p14:creationId xmlns:p14="http://schemas.microsoft.com/office/powerpoint/2010/main" val="1988320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066A53-F5D6-40A0-B97F-84B2F0819DBF}"/>
              </a:ext>
            </a:extLst>
          </p:cNvPr>
          <p:cNvSpPr>
            <a:spLocks noGrp="1"/>
          </p:cNvSpPr>
          <p:nvPr>
            <p:ph type="title"/>
          </p:nvPr>
        </p:nvSpPr>
        <p:spPr/>
        <p:txBody>
          <a:bodyPr/>
          <a:lstStyle/>
          <a:p>
            <a:r>
              <a:rPr lang="pl-PL" sz="1800" b="1" dirty="0"/>
              <a:t>Uchylenie przepisów prawnych dopuszczających umieszczanie osób z niepełnosprawnościami w instytucjach z powodu niepełnosprawności psychospołecznej oraz zniesienie ograniczeń wolności osobistej osób w domach opieki społecznej.</a:t>
            </a:r>
            <a:endParaRPr lang="pl-PL" dirty="0"/>
          </a:p>
        </p:txBody>
      </p:sp>
      <p:sp>
        <p:nvSpPr>
          <p:cNvPr id="3" name="Symbol zastępczy zawartości 2">
            <a:extLst>
              <a:ext uri="{FF2B5EF4-FFF2-40B4-BE49-F238E27FC236}">
                <a16:creationId xmlns:a16="http://schemas.microsoft.com/office/drawing/2014/main" id="{2F0CFC5F-6233-4F0A-AD81-392AFE4C4F0C}"/>
              </a:ext>
            </a:extLst>
          </p:cNvPr>
          <p:cNvSpPr>
            <a:spLocks noGrp="1"/>
          </p:cNvSpPr>
          <p:nvPr>
            <p:ph idx="1"/>
          </p:nvPr>
        </p:nvSpPr>
        <p:spPr/>
        <p:txBody>
          <a:bodyPr/>
          <a:lstStyle/>
          <a:p>
            <a:pPr marL="0" indent="0" algn="just">
              <a:spcBef>
                <a:spcPts val="0"/>
              </a:spcBef>
            </a:pPr>
            <a:r>
              <a:rPr lang="pl-PL" sz="2200" dirty="0"/>
              <a:t>Jednocześnie należy wskazać, że pomoc udzielana w stacjonarnym trybie całodobowym, jest rozwiązaniem ostatecznym. Obecnie coraz większy nacisk kładziony jest na opiekę środowiskową umożliwiającą pacjentowi pozostanie w środowisku społecznym, w tym rodzinnym i zawodowym, w którym na co dzień funkcjonuje. Taki rodzaj psychiatrii akcentuje znaczenie podtrzymywania i wspierania zdolności pacjentów do pełnienia ról społecznych. Z tego powodu Minister Zdrowia zapewnił w ostatnim okresie rozwój tej formy wsparcia psychiatrycznego. W drodze rozporządzenie Ministra Zdrowia z dnia 27 kwietnia 2018 r. w sprawie programu pilotażowego w centrach zdrowia psychicznego rozpoczęto realizacje wsparcia środowiskowego. Na chwilę obecną utworzone zostało 27 centr na terenie całej Polski. </a:t>
            </a:r>
          </a:p>
        </p:txBody>
      </p:sp>
    </p:spTree>
    <p:extLst>
      <p:ext uri="{BB962C8B-B14F-4D97-AF65-F5344CB8AC3E}">
        <p14:creationId xmlns:p14="http://schemas.microsoft.com/office/powerpoint/2010/main" val="35377827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2_Motyw pakietu Office">
  <a:themeElements>
    <a:clrScheme name="">
      <a:dk1>
        <a:srgbClr val="000000"/>
      </a:dk1>
      <a:lt1>
        <a:srgbClr val="FFFFFF"/>
      </a:lt1>
      <a:dk2>
        <a:srgbClr val="53585F"/>
      </a:dk2>
      <a:lt2>
        <a:srgbClr val="DCDEE0"/>
      </a:lt2>
      <a:accent1>
        <a:srgbClr val="0365C0"/>
      </a:accent1>
      <a:accent2>
        <a:srgbClr val="00882B"/>
      </a:accent2>
      <a:accent3>
        <a:srgbClr val="FFFFFF"/>
      </a:accent3>
      <a:accent4>
        <a:srgbClr val="000000"/>
      </a:accent4>
      <a:accent5>
        <a:srgbClr val="AAB8DC"/>
      </a:accent5>
      <a:accent6>
        <a:srgbClr val="007B26"/>
      </a:accent6>
      <a:hlink>
        <a:srgbClr val="0000FF"/>
      </a:hlink>
      <a:folHlink>
        <a:srgbClr val="FF00FF"/>
      </a:folHlink>
    </a:clrScheme>
    <a:fontScheme name="Motyw pakietu Office">
      <a:majorFont>
        <a:latin typeface="Helvetica Light"/>
        <a:ea typeface="Arial"/>
        <a:cs typeface="Helvetica Light"/>
      </a:majorFont>
      <a:minorFont>
        <a:latin typeface="Helvetica Light"/>
        <a:ea typeface="Arial"/>
        <a:cs typeface="Helvetica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outerShdw blurRad="38100" dist="25400" dir="5400000" algn="ctr" rotWithShape="0">
            <a:srgbClr val="000000">
              <a:alpha val="50000"/>
            </a:srgbClr>
          </a:outerShdw>
        </a:effectLst>
      </a:spPr>
      <a:bodyPr vert="horz" wrap="square" lIns="50800" tIns="50800" rIns="50800" bIns="50800" numCol="1" anchor="ctr" anchorCtr="0" compatLnSpc="1">
        <a:prstTxWarp prst="textNoShape">
          <a:avLst/>
        </a:prstTxWarp>
      </a:bodyPr>
      <a:lstStyle>
        <a:defPPr marL="228600" marR="0" indent="0" algn="ctr" defTabSz="584200" rtl="0" eaLnBrk="1" fontAlgn="base" latinLnBrk="0" hangingPunct="0">
          <a:lnSpc>
            <a:spcPct val="100000"/>
          </a:lnSpc>
          <a:spcBef>
            <a:spcPct val="0"/>
          </a:spcBef>
          <a:spcAft>
            <a:spcPct val="0"/>
          </a:spcAft>
          <a:buClrTx/>
          <a:buSzTx/>
          <a:buFontTx/>
          <a:buNone/>
          <a:tabLst/>
          <a:defRPr kumimoji="0" lang="pl-PL" sz="3600" b="0" i="0" u="none" strike="noStrike" cap="none" normalizeH="0" baseline="0">
            <a:ln>
              <a:noFill/>
            </a:ln>
            <a:solidFill>
              <a:srgbClr val="000000"/>
            </a:solidFill>
            <a:effectLst/>
            <a:latin typeface="Helvetica Light" charset="0"/>
            <a:ea typeface="Arial" charset="0"/>
            <a:cs typeface="Helvetica Light" charset="0"/>
            <a:sym typeface="Helvetica Light"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outerShdw blurRad="38100" dist="25400" dir="5400000" algn="ctr" rotWithShape="0">
            <a:srgbClr val="000000">
              <a:alpha val="50000"/>
            </a:srgbClr>
          </a:outerShdw>
        </a:effectLst>
      </a:spPr>
      <a:bodyPr vert="horz" wrap="square" lIns="50800" tIns="50800" rIns="50800" bIns="50800" numCol="1" anchor="ctr" anchorCtr="0" compatLnSpc="1">
        <a:prstTxWarp prst="textNoShape">
          <a:avLst/>
        </a:prstTxWarp>
      </a:bodyPr>
      <a:lstStyle>
        <a:defPPr marL="228600" marR="0" indent="0" algn="ctr" defTabSz="584200" rtl="0" eaLnBrk="1" fontAlgn="base" latinLnBrk="0" hangingPunct="0">
          <a:lnSpc>
            <a:spcPct val="100000"/>
          </a:lnSpc>
          <a:spcBef>
            <a:spcPct val="0"/>
          </a:spcBef>
          <a:spcAft>
            <a:spcPct val="0"/>
          </a:spcAft>
          <a:buClrTx/>
          <a:buSzTx/>
          <a:buFontTx/>
          <a:buNone/>
          <a:tabLst/>
          <a:defRPr kumimoji="0" lang="pl-PL" sz="3600" b="0" i="0" u="none" strike="noStrike" cap="none" normalizeH="0" baseline="0">
            <a:ln>
              <a:noFill/>
            </a:ln>
            <a:solidFill>
              <a:srgbClr val="000000"/>
            </a:solidFill>
            <a:effectLst/>
            <a:latin typeface="Helvetica Light" charset="0"/>
            <a:ea typeface="Arial" charset="0"/>
            <a:cs typeface="Helvetica Light" charset="0"/>
            <a:sym typeface="Helvetica Light" charset="0"/>
          </a:defRPr>
        </a:defPPr>
      </a:lstStyle>
    </a:lnDef>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5554</TotalTime>
  <Words>3995</Words>
  <Application>Microsoft Office PowerPoint</Application>
  <PresentationFormat>Panoramiczny</PresentationFormat>
  <Paragraphs>78</Paragraphs>
  <Slides>28</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28</vt:i4>
      </vt:variant>
    </vt:vector>
  </HeadingPairs>
  <TitlesOfParts>
    <vt:vector size="33" baseType="lpstr">
      <vt:lpstr>Abel</vt:lpstr>
      <vt:lpstr>Arial</vt:lpstr>
      <vt:lpstr>Calibri</vt:lpstr>
      <vt:lpstr>Helvetica Light</vt:lpstr>
      <vt:lpstr>2_Motyw pakietu Office</vt:lpstr>
      <vt:lpstr>Wdrażanie postanowień KPON</vt:lpstr>
      <vt:lpstr>Wycofanie zastrzeżeń do Konwencji </vt:lpstr>
      <vt:lpstr>Wycofanie zastrzeżeń do Konwencji </vt:lpstr>
      <vt:lpstr>Wycofanie zastrzeżeń do Konwencji </vt:lpstr>
      <vt:lpstr>Wycofanie zastrzeżeń do Konwencji </vt:lpstr>
      <vt:lpstr>Uchylenie przepisów prawnych dopuszczających umieszczanie osób z niepełnosprawnościami w instytucjach z powodu niepełnosprawności psychospołecznej oraz zniesienie ograniczeń wolności osobistej osób w domach opieki społecznej. </vt:lpstr>
      <vt:lpstr>Uchylenie przepisów prawnych dopuszczających umieszczanie osób z niepełnosprawnościami w instytucjach z powodu niepełnosprawności psychospołecznej oraz zniesienie ograniczeń wolności osobistej osób w domach opieki społecznej. </vt:lpstr>
      <vt:lpstr>Uchylenie przepisów prawnych dopuszczających umieszczanie osób z niepełnosprawnościami w instytucjach z powodu niepełnosprawności psychospołecznej oraz zniesienie ograniczeń wolności osobistej osób w domach opieki społecznej.</vt:lpstr>
      <vt:lpstr>Uchylenie przepisów prawnych dopuszczających umieszczanie osób z niepełnosprawnościami w instytucjach z powodu niepełnosprawności psychospołecznej oraz zniesienie ograniczeń wolności osobistej osób w domach opieki społecznej.</vt:lpstr>
      <vt:lpstr>Uchylenie przepisów prawnych dopuszczających umieszczanie osób z niepełnosprawnościami w instytucjach z powodu niepełnosprawności psychospołecznej oraz zniesienie ograniczeń wolności osobistej osób w domach opieki społecznej.</vt:lpstr>
      <vt:lpstr>Uchylenie przepisów prawnych dopuszczających umieszczanie osób z niepełnosprawnościami w instytucjach z powodu niepełnosprawności psychospołecznej oraz zniesienie ograniczeń wolności osobistej osób w domach opieki społecznej.</vt:lpstr>
      <vt:lpstr>Uchylenie przepisów prawnych dopuszczających umieszczanie osób z niepełnosprawnościami w instytucjach z powodu niepełnosprawności psychospołecznej oraz zniesienie ograniczeń wolności osobistej osób w domach opieki społecznej.</vt:lpstr>
      <vt:lpstr>Uchylenie przepisów prawnych dopuszczających umieszczanie osób z niepełnosprawnościami w instytucjach z powodu niepełnosprawności psychospołecznej oraz zniesienie ograniczeń wolności osobistej osób w domach opieki społecznej.</vt:lpstr>
      <vt:lpstr>Uchylenie przepisów prawnych dopuszczających umieszczanie osób z niepełnosprawnościami w instytucjach z powodu niepełnosprawności psychospołecznej oraz zniesienie ograniczeń wolności osobistej osób w domach opieki społecznej.</vt:lpstr>
      <vt:lpstr>Uchylenie przepisów prawnych dopuszczających umieszczanie osób z niepełnosprawnościami w instytucjach z powodu niepełnosprawności psychospołecznej oraz zniesienie ograniczeń wolności osobistej osób w domach opieki społecznej.</vt:lpstr>
      <vt:lpstr>.Zalecenie, aby kobiety i dziewczęta z niepełnosprawnościami miały dostęp do pomocy w podejmowaniu decyzji życiowych i nie były poddawane sterylizacji bez ich pełnej, swobodnej i świadomej zgody. </vt:lpstr>
      <vt:lpstr>.Zalecenie, aby kobiety i dziewczęta z niepełnosprawnościami miały dostęp do pomocy w podejmowaniu decyzji życiowych i nie były poddawane sterylizacji bez ich pełnej, swobodnej i świadomej zgody. </vt:lpstr>
      <vt:lpstr>.Zalecenie, aby kobiety i dziewczęta z niepełnosprawnościami miały dostęp do pomocy w podejmowaniu decyzji życiowych i nie były poddawane sterylizacji bez ich pełnej, swobodnej i świadomej zgody. </vt:lpstr>
      <vt:lpstr>.Zalecenie, aby kobiety i dziewczęta z niepełnosprawnościami miały dostęp do pomocy w podejmowaniu decyzji życiowych i nie były poddawane sterylizacji bez ich pełnej, swobodnej i świadomej zgody. </vt:lpstr>
      <vt:lpstr>.Zalecenie, aby kobiety i dziewczęta z niepełnosprawnościami miały dostęp do pomocy w podejmowaniu decyzji życiowych i nie były poddawane sterylizacji bez ich pełnej, swobodnej i świadomej zgody. </vt:lpstr>
      <vt:lpstr>.Zalecenie, aby kobiety i dziewczęta z niepełnosprawnościami miały dostęp do pomocy w podejmowaniu decyzji życiowych i nie były poddawane sterylizacji bez ich pełnej, swobodnej i świadomej zgody. </vt:lpstr>
      <vt:lpstr>.Zalecenie, aby kobiety i dziewczęta z niepełnosprawnościami miały dostęp do pomocy w podejmowaniu decyzji życiowych i nie były poddawane sterylizacji bez ich pełnej, swobodnej i świadomej zgody. </vt:lpstr>
      <vt:lpstr>Zalecenie zaprzestania stosowania terapii konwersyjnej oraz wspieranie osób z niepełnosprawnością psychospołeczną z poszanowaniem tożsamości płciowej i orientacji seksualnej osoby. </vt:lpstr>
      <vt:lpstr>Zalecenie zaprzestania stosowania terapii konwersyjnej oraz wspieranie osób z niepełnosprawnością psychospołeczną z poszanowaniem tożsamości płciowej i orientacji seksualnej osoby. </vt:lpstr>
      <vt:lpstr>Zalecenie zaprzestania stosowania terapii konwersyjnej oraz wspieranie osób z niepełnosprawnością psychospołeczną z poszanowaniem tożsamości płciowej i orientacji seksualnej osoby. </vt:lpstr>
      <vt:lpstr>Zalecenie zaprzestania stosowania terapii konwersyjnej oraz wspieranie osób z niepełnosprawnością psychospołeczną z poszanowaniem tożsamości płciowej i orientacji seksualnej osoby. </vt:lpstr>
      <vt:lpstr>Zalecenie zaprzestania stosowania terapii konwersyjnej oraz wspieranie osób z niepełnosprawnością psychospołeczną z poszanowaniem tożsamości płciowej i orientacji seksualnej osoby. </vt:lpstr>
      <vt:lpstr>Dostępność Plus dla Zdrowia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demand  for certain benefits</dc:title>
  <dc:creator>Szymborska Aleksandra</dc:creator>
  <cp:lastModifiedBy>Anna Draczyńska</cp:lastModifiedBy>
  <cp:revision>580</cp:revision>
  <cp:lastPrinted>2020-03-05T12:05:08Z</cp:lastPrinted>
  <dcterms:created xsi:type="dcterms:W3CDTF">2016-02-08T13:24:14Z</dcterms:created>
  <dcterms:modified xsi:type="dcterms:W3CDTF">2020-03-06T10:49:42Z</dcterms:modified>
</cp:coreProperties>
</file>