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11"/>
  </p:notesMasterIdLst>
  <p:sldIdLst>
    <p:sldId id="322" r:id="rId2"/>
    <p:sldId id="303" r:id="rId3"/>
    <p:sldId id="323" r:id="rId4"/>
    <p:sldId id="333" r:id="rId5"/>
    <p:sldId id="313" r:id="rId6"/>
    <p:sldId id="309" r:id="rId7"/>
    <p:sldId id="332" r:id="rId8"/>
    <p:sldId id="335" r:id="rId9"/>
    <p:sldId id="325" r:id="rId10"/>
  </p:sldIdLst>
  <p:sldSz cx="12192000" cy="6858000"/>
  <p:notesSz cx="6788150" cy="9923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48A23F"/>
    <a:srgbClr val="00CC66"/>
    <a:srgbClr val="53565A"/>
    <a:srgbClr val="CB333B"/>
    <a:srgbClr val="D35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30" y="-240"/>
      </p:cViewPr>
      <p:guideLst>
        <p:guide orient="horz" pos="799"/>
        <p:guide pos="7355"/>
        <p:guide pos="302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1532" cy="496173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5049" y="0"/>
            <a:ext cx="2941532" cy="496173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CC50F31C-2568-4E04-B7D8-889A0FF73636}" type="datetimeFigureOut">
              <a:rPr lang="pl-PL" smtClean="0"/>
              <a:t>2019-05-09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9" rIns="91358" bIns="4567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8815" y="4713646"/>
            <a:ext cx="5430520" cy="4465558"/>
          </a:xfrm>
          <a:prstGeom prst="rect">
            <a:avLst/>
          </a:prstGeom>
        </p:spPr>
        <p:txBody>
          <a:bodyPr vert="horz" lIns="91358" tIns="45679" rIns="91358" bIns="45679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5568"/>
            <a:ext cx="2941532" cy="496173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5049" y="9425568"/>
            <a:ext cx="2941532" cy="496173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64CADD82-0E94-47BC-A5A8-FE41816124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149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2717637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64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65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7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8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4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0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2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3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4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5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7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8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9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0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1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2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4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5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6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7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8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9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0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1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2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3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4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5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6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7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118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9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120" name="Trójkąt równoramienny 119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1" name="Trójkąt równoramienny 120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3247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+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 txBox="1">
            <a:spLocks noGrp="1"/>
          </p:cNvSpPr>
          <p:nvPr>
            <p:ph type="title" hasCustomPrompt="1"/>
          </p:nvPr>
        </p:nvSpPr>
        <p:spPr>
          <a:xfrm>
            <a:off x="478586" y="1269837"/>
            <a:ext cx="11183146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 lvl="0"/>
            <a:r>
              <a:rPr lang="pl-PL" dirty="0"/>
              <a:t>Kliknij, aby dodać tytuł</a:t>
            </a:r>
          </a:p>
        </p:txBody>
      </p:sp>
      <p:grpSp>
        <p:nvGrpSpPr>
          <p:cNvPr id="8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0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2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3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4" name="Trójkąt równoramienny 63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5" name="Trójkąt równoramienny 64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6" name="Symbol zastępczy zawartości 2"/>
          <p:cNvSpPr txBox="1">
            <a:spLocks noGrp="1"/>
          </p:cNvSpPr>
          <p:nvPr>
            <p:ph idx="14"/>
          </p:nvPr>
        </p:nvSpPr>
        <p:spPr>
          <a:xfrm>
            <a:off x="476447" y="2718603"/>
            <a:ext cx="11185285" cy="31098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633412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2" name="Trójkąt równoramienny 61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3" name="Trójkąt równoramienny 62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64" name="Tytuł 1"/>
          <p:cNvSpPr>
            <a:spLocks noGrp="1"/>
          </p:cNvSpPr>
          <p:nvPr>
            <p:ph type="title"/>
          </p:nvPr>
        </p:nvSpPr>
        <p:spPr>
          <a:xfrm>
            <a:off x="148590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1"/>
          </p:nvPr>
        </p:nvSpPr>
        <p:spPr>
          <a:xfrm>
            <a:off x="148590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6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148590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80594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22631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E520EA-0CA8-43C2-8B33-FAFDA69E85A0}" type="slidenum">
              <a:rPr lang="pl-PL" smtClean="0"/>
              <a:t>‹#›</a:t>
            </a:fld>
            <a:endParaRPr lang="pl-PL"/>
          </a:p>
        </p:txBody>
      </p:sp>
      <p:sp>
        <p:nvSpPr>
          <p:cNvPr id="75" name="Content Placeholder 2"/>
          <p:cNvSpPr>
            <a:spLocks noGrp="1"/>
          </p:cNvSpPr>
          <p:nvPr>
            <p:ph sz="half" idx="15"/>
          </p:nvPr>
        </p:nvSpPr>
        <p:spPr>
          <a:xfrm>
            <a:off x="478586" y="1486917"/>
            <a:ext cx="11032832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0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 noChangeAspect="1"/>
          </p:cNvGrpSpPr>
          <p:nvPr userDrawn="1"/>
        </p:nvGrpSpPr>
        <p:grpSpPr bwMode="auto">
          <a:xfrm>
            <a:off x="479653" y="455386"/>
            <a:ext cx="1803846" cy="691243"/>
            <a:chOff x="2149" y="1512"/>
            <a:chExt cx="3382" cy="1296"/>
          </a:xfrm>
        </p:grpSpPr>
        <p:sp>
          <p:nvSpPr>
            <p:cNvPr id="7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149" y="1512"/>
              <a:ext cx="338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18"/>
            <p:cNvSpPr>
              <a:spLocks noEditPoints="1"/>
            </p:cNvSpPr>
            <p:nvPr/>
          </p:nvSpPr>
          <p:spPr bwMode="auto">
            <a:xfrm>
              <a:off x="2958" y="1820"/>
              <a:ext cx="139" cy="211"/>
            </a:xfrm>
            <a:custGeom>
              <a:avLst/>
              <a:gdLst>
                <a:gd name="T0" fmla="*/ 38 w 72"/>
                <a:gd name="T1" fmla="*/ 54 h 109"/>
                <a:gd name="T2" fmla="*/ 56 w 72"/>
                <a:gd name="T3" fmla="*/ 34 h 109"/>
                <a:gd name="T4" fmla="*/ 38 w 72"/>
                <a:gd name="T5" fmla="*/ 13 h 109"/>
                <a:gd name="T6" fmla="*/ 16 w 72"/>
                <a:gd name="T7" fmla="*/ 13 h 109"/>
                <a:gd name="T8" fmla="*/ 16 w 72"/>
                <a:gd name="T9" fmla="*/ 54 h 109"/>
                <a:gd name="T10" fmla="*/ 38 w 72"/>
                <a:gd name="T11" fmla="*/ 54 h 109"/>
                <a:gd name="T12" fmla="*/ 16 w 72"/>
                <a:gd name="T13" fmla="*/ 108 h 109"/>
                <a:gd name="T14" fmla="*/ 8 w 72"/>
                <a:gd name="T15" fmla="*/ 109 h 109"/>
                <a:gd name="T16" fmla="*/ 0 w 72"/>
                <a:gd name="T17" fmla="*/ 108 h 109"/>
                <a:gd name="T18" fmla="*/ 0 w 72"/>
                <a:gd name="T19" fmla="*/ 0 h 109"/>
                <a:gd name="T20" fmla="*/ 40 w 72"/>
                <a:gd name="T21" fmla="*/ 0 h 109"/>
                <a:gd name="T22" fmla="*/ 72 w 72"/>
                <a:gd name="T23" fmla="*/ 34 h 109"/>
                <a:gd name="T24" fmla="*/ 40 w 72"/>
                <a:gd name="T25" fmla="*/ 67 h 109"/>
                <a:gd name="T26" fmla="*/ 16 w 72"/>
                <a:gd name="T27" fmla="*/ 67 h 109"/>
                <a:gd name="T28" fmla="*/ 16 w 72"/>
                <a:gd name="T29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109">
                  <a:moveTo>
                    <a:pt x="38" y="54"/>
                  </a:moveTo>
                  <a:cubicBezTo>
                    <a:pt x="50" y="54"/>
                    <a:pt x="56" y="46"/>
                    <a:pt x="56" y="34"/>
                  </a:cubicBezTo>
                  <a:cubicBezTo>
                    <a:pt x="56" y="21"/>
                    <a:pt x="50" y="13"/>
                    <a:pt x="38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38" y="54"/>
                  </a:lnTo>
                  <a:close/>
                  <a:moveTo>
                    <a:pt x="16" y="108"/>
                  </a:moveTo>
                  <a:cubicBezTo>
                    <a:pt x="16" y="108"/>
                    <a:pt x="13" y="109"/>
                    <a:pt x="8" y="109"/>
                  </a:cubicBezTo>
                  <a:cubicBezTo>
                    <a:pt x="3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60" y="0"/>
                    <a:pt x="72" y="14"/>
                    <a:pt x="72" y="34"/>
                  </a:cubicBezTo>
                  <a:cubicBezTo>
                    <a:pt x="72" y="53"/>
                    <a:pt x="60" y="67"/>
                    <a:pt x="40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9"/>
            <p:cNvSpPr>
              <a:spLocks noEditPoints="1"/>
            </p:cNvSpPr>
            <p:nvPr/>
          </p:nvSpPr>
          <p:spPr bwMode="auto">
            <a:xfrm>
              <a:off x="3116" y="1874"/>
              <a:ext cx="120" cy="161"/>
            </a:xfrm>
            <a:custGeom>
              <a:avLst/>
              <a:gdLst>
                <a:gd name="T0" fmla="*/ 31 w 62"/>
                <a:gd name="T1" fmla="*/ 44 h 83"/>
                <a:gd name="T2" fmla="*/ 16 w 62"/>
                <a:gd name="T3" fmla="*/ 57 h 83"/>
                <a:gd name="T4" fmla="*/ 29 w 62"/>
                <a:gd name="T5" fmla="*/ 71 h 83"/>
                <a:gd name="T6" fmla="*/ 46 w 62"/>
                <a:gd name="T7" fmla="*/ 50 h 83"/>
                <a:gd name="T8" fmla="*/ 46 w 62"/>
                <a:gd name="T9" fmla="*/ 45 h 83"/>
                <a:gd name="T10" fmla="*/ 31 w 62"/>
                <a:gd name="T11" fmla="*/ 44 h 83"/>
                <a:gd name="T12" fmla="*/ 33 w 62"/>
                <a:gd name="T13" fmla="*/ 0 h 83"/>
                <a:gd name="T14" fmla="*/ 62 w 62"/>
                <a:gd name="T15" fmla="*/ 29 h 83"/>
                <a:gd name="T16" fmla="*/ 62 w 62"/>
                <a:gd name="T17" fmla="*/ 80 h 83"/>
                <a:gd name="T18" fmla="*/ 56 w 62"/>
                <a:gd name="T19" fmla="*/ 81 h 83"/>
                <a:gd name="T20" fmla="*/ 50 w 62"/>
                <a:gd name="T21" fmla="*/ 80 h 83"/>
                <a:gd name="T22" fmla="*/ 47 w 62"/>
                <a:gd name="T23" fmla="*/ 70 h 83"/>
                <a:gd name="T24" fmla="*/ 24 w 62"/>
                <a:gd name="T25" fmla="*/ 83 h 83"/>
                <a:gd name="T26" fmla="*/ 0 w 62"/>
                <a:gd name="T27" fmla="*/ 57 h 83"/>
                <a:gd name="T28" fmla="*/ 29 w 62"/>
                <a:gd name="T29" fmla="*/ 34 h 83"/>
                <a:gd name="T30" fmla="*/ 46 w 62"/>
                <a:gd name="T31" fmla="*/ 35 h 83"/>
                <a:gd name="T32" fmla="*/ 46 w 62"/>
                <a:gd name="T33" fmla="*/ 29 h 83"/>
                <a:gd name="T34" fmla="*/ 31 w 62"/>
                <a:gd name="T35" fmla="*/ 13 h 83"/>
                <a:gd name="T36" fmla="*/ 11 w 62"/>
                <a:gd name="T37" fmla="*/ 17 h 83"/>
                <a:gd name="T38" fmla="*/ 7 w 62"/>
                <a:gd name="T39" fmla="*/ 12 h 83"/>
                <a:gd name="T40" fmla="*/ 6 w 62"/>
                <a:gd name="T41" fmla="*/ 6 h 83"/>
                <a:gd name="T42" fmla="*/ 33 w 62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5" y="0"/>
                    <a:pt x="62" y="10"/>
                    <a:pt x="62" y="29"/>
                  </a:cubicBezTo>
                  <a:cubicBezTo>
                    <a:pt x="62" y="80"/>
                    <a:pt x="62" y="80"/>
                    <a:pt x="62" y="80"/>
                  </a:cubicBezTo>
                  <a:cubicBezTo>
                    <a:pt x="62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3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3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1" y="16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20"/>
            <p:cNvSpPr>
              <a:spLocks noEditPoints="1"/>
            </p:cNvSpPr>
            <p:nvPr/>
          </p:nvSpPr>
          <p:spPr bwMode="auto">
            <a:xfrm>
              <a:off x="3276" y="1803"/>
              <a:ext cx="118" cy="228"/>
            </a:xfrm>
            <a:custGeom>
              <a:avLst/>
              <a:gdLst>
                <a:gd name="T0" fmla="*/ 26 w 61"/>
                <a:gd name="T1" fmla="*/ 27 h 118"/>
                <a:gd name="T2" fmla="*/ 17 w 61"/>
                <a:gd name="T3" fmla="*/ 22 h 118"/>
                <a:gd name="T4" fmla="*/ 32 w 61"/>
                <a:gd name="T5" fmla="*/ 1 h 118"/>
                <a:gd name="T6" fmla="*/ 45 w 61"/>
                <a:gd name="T7" fmla="*/ 7 h 118"/>
                <a:gd name="T8" fmla="*/ 26 w 61"/>
                <a:gd name="T9" fmla="*/ 27 h 118"/>
                <a:gd name="T10" fmla="*/ 61 w 61"/>
                <a:gd name="T11" fmla="*/ 117 h 118"/>
                <a:gd name="T12" fmla="*/ 54 w 61"/>
                <a:gd name="T13" fmla="*/ 118 h 118"/>
                <a:gd name="T14" fmla="*/ 46 w 61"/>
                <a:gd name="T15" fmla="*/ 117 h 118"/>
                <a:gd name="T16" fmla="*/ 46 w 61"/>
                <a:gd name="T17" fmla="*/ 63 h 118"/>
                <a:gd name="T18" fmla="*/ 32 w 61"/>
                <a:gd name="T19" fmla="*/ 49 h 118"/>
                <a:gd name="T20" fmla="*/ 15 w 61"/>
                <a:gd name="T21" fmla="*/ 59 h 118"/>
                <a:gd name="T22" fmla="*/ 15 w 61"/>
                <a:gd name="T23" fmla="*/ 117 h 118"/>
                <a:gd name="T24" fmla="*/ 8 w 61"/>
                <a:gd name="T25" fmla="*/ 118 h 118"/>
                <a:gd name="T26" fmla="*/ 0 w 61"/>
                <a:gd name="T27" fmla="*/ 117 h 118"/>
                <a:gd name="T28" fmla="*/ 0 w 61"/>
                <a:gd name="T29" fmla="*/ 40 h 118"/>
                <a:gd name="T30" fmla="*/ 8 w 61"/>
                <a:gd name="T31" fmla="*/ 39 h 118"/>
                <a:gd name="T32" fmla="*/ 15 w 61"/>
                <a:gd name="T33" fmla="*/ 40 h 118"/>
                <a:gd name="T34" fmla="*/ 15 w 61"/>
                <a:gd name="T35" fmla="*/ 47 h 118"/>
                <a:gd name="T36" fmla="*/ 38 w 61"/>
                <a:gd name="T37" fmla="*/ 37 h 118"/>
                <a:gd name="T38" fmla="*/ 61 w 61"/>
                <a:gd name="T39" fmla="*/ 60 h 118"/>
                <a:gd name="T40" fmla="*/ 61 w 61"/>
                <a:gd name="T41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18">
                  <a:moveTo>
                    <a:pt x="26" y="27"/>
                  </a:moveTo>
                  <a:cubicBezTo>
                    <a:pt x="22" y="26"/>
                    <a:pt x="19" y="25"/>
                    <a:pt x="17" y="22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6" y="0"/>
                    <a:pt x="42" y="3"/>
                    <a:pt x="45" y="7"/>
                  </a:cubicBezTo>
                  <a:lnTo>
                    <a:pt x="26" y="27"/>
                  </a:lnTo>
                  <a:close/>
                  <a:moveTo>
                    <a:pt x="61" y="117"/>
                  </a:moveTo>
                  <a:cubicBezTo>
                    <a:pt x="61" y="117"/>
                    <a:pt x="59" y="118"/>
                    <a:pt x="54" y="118"/>
                  </a:cubicBezTo>
                  <a:cubicBezTo>
                    <a:pt x="49" y="118"/>
                    <a:pt x="46" y="117"/>
                    <a:pt x="46" y="117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6" y="54"/>
                    <a:pt x="42" y="49"/>
                    <a:pt x="32" y="49"/>
                  </a:cubicBezTo>
                  <a:cubicBezTo>
                    <a:pt x="25" y="49"/>
                    <a:pt x="19" y="53"/>
                    <a:pt x="15" y="59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5" y="117"/>
                    <a:pt x="12" y="118"/>
                    <a:pt x="8" y="118"/>
                  </a:cubicBezTo>
                  <a:cubicBezTo>
                    <a:pt x="2" y="118"/>
                    <a:pt x="0" y="117"/>
                    <a:pt x="0" y="11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2" y="39"/>
                    <a:pt x="8" y="39"/>
                  </a:cubicBezTo>
                  <a:cubicBezTo>
                    <a:pt x="12" y="39"/>
                    <a:pt x="15" y="40"/>
                    <a:pt x="15" y="40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20" y="41"/>
                    <a:pt x="28" y="37"/>
                    <a:pt x="38" y="37"/>
                  </a:cubicBezTo>
                  <a:cubicBezTo>
                    <a:pt x="53" y="37"/>
                    <a:pt x="61" y="46"/>
                    <a:pt x="61" y="60"/>
                  </a:cubicBezTo>
                  <a:lnTo>
                    <a:pt x="61" y="11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3429" y="1874"/>
              <a:ext cx="104" cy="161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5 w 54"/>
                <a:gd name="T9" fmla="*/ 23 h 83"/>
                <a:gd name="T10" fmla="*/ 34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0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0" y="13"/>
                  </a:cubicBezTo>
                  <a:cubicBezTo>
                    <a:pt x="20" y="13"/>
                    <a:pt x="15" y="16"/>
                    <a:pt x="15" y="23"/>
                  </a:cubicBezTo>
                  <a:cubicBezTo>
                    <a:pt x="15" y="31"/>
                    <a:pt x="24" y="33"/>
                    <a:pt x="34" y="36"/>
                  </a:cubicBezTo>
                  <a:cubicBezTo>
                    <a:pt x="44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5" y="70"/>
                  </a:cubicBezTo>
                  <a:cubicBezTo>
                    <a:pt x="34" y="70"/>
                    <a:pt x="39" y="66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0" y="39"/>
                    <a:pt x="0" y="24"/>
                  </a:cubicBezTo>
                  <a:cubicBezTo>
                    <a:pt x="0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3552" y="1843"/>
              <a:ext cx="97" cy="192"/>
            </a:xfrm>
            <a:custGeom>
              <a:avLst/>
              <a:gdLst>
                <a:gd name="T0" fmla="*/ 27 w 50"/>
                <a:gd name="T1" fmla="*/ 69 h 99"/>
                <a:gd name="T2" fmla="*/ 42 w 50"/>
                <a:gd name="T3" fmla="*/ 86 h 99"/>
                <a:gd name="T4" fmla="*/ 49 w 50"/>
                <a:gd name="T5" fmla="*/ 86 h 99"/>
                <a:gd name="T6" fmla="*/ 50 w 50"/>
                <a:gd name="T7" fmla="*/ 92 h 99"/>
                <a:gd name="T8" fmla="*/ 49 w 50"/>
                <a:gd name="T9" fmla="*/ 97 h 99"/>
                <a:gd name="T10" fmla="*/ 38 w 50"/>
                <a:gd name="T11" fmla="*/ 99 h 99"/>
                <a:gd name="T12" fmla="*/ 12 w 50"/>
                <a:gd name="T13" fmla="*/ 69 h 99"/>
                <a:gd name="T14" fmla="*/ 12 w 50"/>
                <a:gd name="T15" fmla="*/ 29 h 99"/>
                <a:gd name="T16" fmla="*/ 1 w 50"/>
                <a:gd name="T17" fmla="*/ 29 h 99"/>
                <a:gd name="T18" fmla="*/ 0 w 50"/>
                <a:gd name="T19" fmla="*/ 23 h 99"/>
                <a:gd name="T20" fmla="*/ 1 w 50"/>
                <a:gd name="T21" fmla="*/ 18 h 99"/>
                <a:gd name="T22" fmla="*/ 12 w 50"/>
                <a:gd name="T23" fmla="*/ 18 h 99"/>
                <a:gd name="T24" fmla="*/ 12 w 50"/>
                <a:gd name="T25" fmla="*/ 4 h 99"/>
                <a:gd name="T26" fmla="*/ 27 w 50"/>
                <a:gd name="T27" fmla="*/ 1 h 99"/>
                <a:gd name="T28" fmla="*/ 27 w 50"/>
                <a:gd name="T29" fmla="*/ 18 h 99"/>
                <a:gd name="T30" fmla="*/ 47 w 50"/>
                <a:gd name="T31" fmla="*/ 18 h 99"/>
                <a:gd name="T32" fmla="*/ 48 w 50"/>
                <a:gd name="T33" fmla="*/ 23 h 99"/>
                <a:gd name="T34" fmla="*/ 47 w 50"/>
                <a:gd name="T35" fmla="*/ 29 h 99"/>
                <a:gd name="T36" fmla="*/ 27 w 50"/>
                <a:gd name="T37" fmla="*/ 29 h 99"/>
                <a:gd name="T38" fmla="*/ 27 w 50"/>
                <a:gd name="T39" fmla="*/ 6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9">
                  <a:moveTo>
                    <a:pt x="27" y="69"/>
                  </a:moveTo>
                  <a:cubicBezTo>
                    <a:pt x="27" y="82"/>
                    <a:pt x="32" y="86"/>
                    <a:pt x="42" y="86"/>
                  </a:cubicBezTo>
                  <a:cubicBezTo>
                    <a:pt x="45" y="86"/>
                    <a:pt x="49" y="86"/>
                    <a:pt x="49" y="86"/>
                  </a:cubicBezTo>
                  <a:cubicBezTo>
                    <a:pt x="49" y="86"/>
                    <a:pt x="50" y="88"/>
                    <a:pt x="50" y="92"/>
                  </a:cubicBezTo>
                  <a:cubicBezTo>
                    <a:pt x="50" y="95"/>
                    <a:pt x="49" y="97"/>
                    <a:pt x="49" y="97"/>
                  </a:cubicBezTo>
                  <a:cubicBezTo>
                    <a:pt x="46" y="98"/>
                    <a:pt x="42" y="99"/>
                    <a:pt x="38" y="99"/>
                  </a:cubicBezTo>
                  <a:cubicBezTo>
                    <a:pt x="20" y="99"/>
                    <a:pt x="12" y="88"/>
                    <a:pt x="12" y="6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27"/>
                    <a:pt x="0" y="23"/>
                  </a:cubicBezTo>
                  <a:cubicBezTo>
                    <a:pt x="0" y="20"/>
                    <a:pt x="1" y="18"/>
                    <a:pt x="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2"/>
                    <a:pt x="22" y="0"/>
                    <a:pt x="27" y="1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8" y="20"/>
                    <a:pt x="48" y="23"/>
                  </a:cubicBezTo>
                  <a:cubicBezTo>
                    <a:pt x="48" y="27"/>
                    <a:pt x="47" y="29"/>
                    <a:pt x="47" y="29"/>
                  </a:cubicBezTo>
                  <a:cubicBezTo>
                    <a:pt x="27" y="29"/>
                    <a:pt x="27" y="29"/>
                    <a:pt x="27" y="29"/>
                  </a:cubicBezTo>
                  <a:lnTo>
                    <a:pt x="27" y="6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>
              <a:off x="3662" y="1878"/>
              <a:ext cx="219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2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8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2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6 w 113"/>
                <a:gd name="T41" fmla="*/ 49 h 79"/>
                <a:gd name="T42" fmla="*/ 100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3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2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2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3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6" y="49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0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5" y="79"/>
                    <a:pt x="81" y="79"/>
                  </a:cubicBezTo>
                  <a:cubicBezTo>
                    <a:pt x="78" y="79"/>
                    <a:pt x="76" y="79"/>
                    <a:pt x="73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24"/>
            <p:cNvSpPr>
              <a:spLocks noEditPoints="1"/>
            </p:cNvSpPr>
            <p:nvPr/>
          </p:nvSpPr>
          <p:spPr bwMode="auto">
            <a:xfrm>
              <a:off x="3900" y="1874"/>
              <a:ext cx="129" cy="161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1 h 83"/>
                <a:gd name="T4" fmla="*/ 33 w 67"/>
                <a:gd name="T5" fmla="*/ 71 h 83"/>
                <a:gd name="T6" fmla="*/ 51 w 67"/>
                <a:gd name="T7" fmla="*/ 41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1 h 83"/>
                <a:gd name="T14" fmla="*/ 33 w 67"/>
                <a:gd name="T15" fmla="*/ 83 h 83"/>
                <a:gd name="T16" fmla="*/ 0 w 67"/>
                <a:gd name="T17" fmla="*/ 41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1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1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1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3" y="83"/>
                    <a:pt x="0" y="71"/>
                    <a:pt x="0" y="41"/>
                  </a:cubicBezTo>
                  <a:cubicBezTo>
                    <a:pt x="0" y="12"/>
                    <a:pt x="13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5"/>
            <p:cNvSpPr>
              <a:spLocks/>
            </p:cNvSpPr>
            <p:nvPr/>
          </p:nvSpPr>
          <p:spPr bwMode="auto">
            <a:xfrm>
              <a:off x="4049" y="1878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5 h 79"/>
                <a:gd name="T4" fmla="*/ 56 w 113"/>
                <a:gd name="T5" fmla="*/ 15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1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5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5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0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5"/>
                    <a:pt x="81" y="61"/>
                    <a:pt x="81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26"/>
            <p:cNvSpPr>
              <a:spLocks/>
            </p:cNvSpPr>
            <p:nvPr/>
          </p:nvSpPr>
          <p:spPr bwMode="auto">
            <a:xfrm>
              <a:off x="4278" y="1878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5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4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8 w 73"/>
                <a:gd name="T27" fmla="*/ 64 h 117"/>
                <a:gd name="T28" fmla="*/ 39 w 73"/>
                <a:gd name="T29" fmla="*/ 64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7"/>
                    <a:pt x="34" y="117"/>
                    <a:pt x="17" y="117"/>
                  </a:cubicBezTo>
                  <a:cubicBezTo>
                    <a:pt x="12" y="117"/>
                    <a:pt x="9" y="115"/>
                    <a:pt x="9" y="115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6"/>
                    <a:pt x="9" y="104"/>
                    <a:pt x="9" y="104"/>
                  </a:cubicBezTo>
                  <a:cubicBezTo>
                    <a:pt x="9" y="104"/>
                    <a:pt x="12" y="104"/>
                    <a:pt x="16" y="104"/>
                  </a:cubicBezTo>
                  <a:cubicBezTo>
                    <a:pt x="23" y="104"/>
                    <a:pt x="26" y="102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8" y="64"/>
                    <a:pt x="38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27"/>
            <p:cNvSpPr>
              <a:spLocks/>
            </p:cNvSpPr>
            <p:nvPr/>
          </p:nvSpPr>
          <p:spPr bwMode="auto">
            <a:xfrm>
              <a:off x="4512" y="1820"/>
              <a:ext cx="118" cy="211"/>
            </a:xfrm>
            <a:custGeom>
              <a:avLst/>
              <a:gdLst>
                <a:gd name="T0" fmla="*/ 15 w 61"/>
                <a:gd name="T1" fmla="*/ 108 h 109"/>
                <a:gd name="T2" fmla="*/ 7 w 61"/>
                <a:gd name="T3" fmla="*/ 109 h 109"/>
                <a:gd name="T4" fmla="*/ 0 w 61"/>
                <a:gd name="T5" fmla="*/ 108 h 109"/>
                <a:gd name="T6" fmla="*/ 0 w 61"/>
                <a:gd name="T7" fmla="*/ 0 h 109"/>
                <a:gd name="T8" fmla="*/ 60 w 61"/>
                <a:gd name="T9" fmla="*/ 0 h 109"/>
                <a:gd name="T10" fmla="*/ 61 w 61"/>
                <a:gd name="T11" fmla="*/ 7 h 109"/>
                <a:gd name="T12" fmla="*/ 60 w 61"/>
                <a:gd name="T13" fmla="*/ 13 h 109"/>
                <a:gd name="T14" fmla="*/ 15 w 61"/>
                <a:gd name="T15" fmla="*/ 13 h 109"/>
                <a:gd name="T16" fmla="*/ 15 w 61"/>
                <a:gd name="T17" fmla="*/ 50 h 109"/>
                <a:gd name="T18" fmla="*/ 55 w 61"/>
                <a:gd name="T19" fmla="*/ 50 h 109"/>
                <a:gd name="T20" fmla="*/ 56 w 61"/>
                <a:gd name="T21" fmla="*/ 56 h 109"/>
                <a:gd name="T22" fmla="*/ 55 w 61"/>
                <a:gd name="T23" fmla="*/ 62 h 109"/>
                <a:gd name="T24" fmla="*/ 15 w 61"/>
                <a:gd name="T25" fmla="*/ 62 h 109"/>
                <a:gd name="T26" fmla="*/ 15 w 61"/>
                <a:gd name="T27" fmla="*/ 10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9">
                  <a:moveTo>
                    <a:pt x="15" y="108"/>
                  </a:moveTo>
                  <a:cubicBezTo>
                    <a:pt x="15" y="108"/>
                    <a:pt x="13" y="109"/>
                    <a:pt x="7" y="109"/>
                  </a:cubicBezTo>
                  <a:cubicBezTo>
                    <a:pt x="2" y="109"/>
                    <a:pt x="0" y="108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2"/>
                    <a:pt x="61" y="4"/>
                    <a:pt x="61" y="7"/>
                  </a:cubicBezTo>
                  <a:cubicBezTo>
                    <a:pt x="61" y="9"/>
                    <a:pt x="61" y="11"/>
                    <a:pt x="60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51"/>
                    <a:pt x="56" y="53"/>
                    <a:pt x="56" y="56"/>
                  </a:cubicBezTo>
                  <a:cubicBezTo>
                    <a:pt x="56" y="58"/>
                    <a:pt x="56" y="60"/>
                    <a:pt x="55" y="62"/>
                  </a:cubicBezTo>
                  <a:cubicBezTo>
                    <a:pt x="15" y="62"/>
                    <a:pt x="15" y="62"/>
                    <a:pt x="15" y="62"/>
                  </a:cubicBezTo>
                  <a:lnTo>
                    <a:pt x="15" y="10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4657" y="1878"/>
              <a:ext cx="117" cy="157"/>
            </a:xfrm>
            <a:custGeom>
              <a:avLst/>
              <a:gdLst>
                <a:gd name="T0" fmla="*/ 0 w 61"/>
                <a:gd name="T1" fmla="*/ 1 h 81"/>
                <a:gd name="T2" fmla="*/ 7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3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3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19" y="68"/>
                    <a:pt x="29" y="68"/>
                  </a:cubicBezTo>
                  <a:cubicBezTo>
                    <a:pt x="35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3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3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0" y="77"/>
                    <a:pt x="32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4817" y="1874"/>
              <a:ext cx="118" cy="157"/>
            </a:xfrm>
            <a:custGeom>
              <a:avLst/>
              <a:gdLst>
                <a:gd name="T0" fmla="*/ 61 w 61"/>
                <a:gd name="T1" fmla="*/ 80 h 81"/>
                <a:gd name="T2" fmla="*/ 54 w 61"/>
                <a:gd name="T3" fmla="*/ 81 h 81"/>
                <a:gd name="T4" fmla="*/ 46 w 61"/>
                <a:gd name="T5" fmla="*/ 80 h 81"/>
                <a:gd name="T6" fmla="*/ 46 w 61"/>
                <a:gd name="T7" fmla="*/ 26 h 81"/>
                <a:gd name="T8" fmla="*/ 32 w 61"/>
                <a:gd name="T9" fmla="*/ 12 h 81"/>
                <a:gd name="T10" fmla="*/ 15 w 61"/>
                <a:gd name="T11" fmla="*/ 22 h 81"/>
                <a:gd name="T12" fmla="*/ 15 w 61"/>
                <a:gd name="T13" fmla="*/ 80 h 81"/>
                <a:gd name="T14" fmla="*/ 7 w 61"/>
                <a:gd name="T15" fmla="*/ 81 h 81"/>
                <a:gd name="T16" fmla="*/ 0 w 61"/>
                <a:gd name="T17" fmla="*/ 80 h 81"/>
                <a:gd name="T18" fmla="*/ 0 w 61"/>
                <a:gd name="T19" fmla="*/ 3 h 81"/>
                <a:gd name="T20" fmla="*/ 7 w 61"/>
                <a:gd name="T21" fmla="*/ 2 h 81"/>
                <a:gd name="T22" fmla="*/ 15 w 61"/>
                <a:gd name="T23" fmla="*/ 3 h 81"/>
                <a:gd name="T24" fmla="*/ 15 w 61"/>
                <a:gd name="T25" fmla="*/ 10 h 81"/>
                <a:gd name="T26" fmla="*/ 38 w 61"/>
                <a:gd name="T27" fmla="*/ 0 h 81"/>
                <a:gd name="T28" fmla="*/ 61 w 61"/>
                <a:gd name="T29" fmla="*/ 23 h 81"/>
                <a:gd name="T30" fmla="*/ 61 w 61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61" y="80"/>
                  </a:moveTo>
                  <a:cubicBezTo>
                    <a:pt x="61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2"/>
                    <a:pt x="32" y="12"/>
                  </a:cubicBezTo>
                  <a:cubicBezTo>
                    <a:pt x="25" y="12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2" y="81"/>
                    <a:pt x="7" y="81"/>
                  </a:cubicBezTo>
                  <a:cubicBezTo>
                    <a:pt x="2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0" y="4"/>
                    <a:pt x="28" y="0"/>
                    <a:pt x="38" y="0"/>
                  </a:cubicBezTo>
                  <a:cubicBezTo>
                    <a:pt x="53" y="0"/>
                    <a:pt x="61" y="9"/>
                    <a:pt x="61" y="23"/>
                  </a:cubicBezTo>
                  <a:lnTo>
                    <a:pt x="61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4969" y="1812"/>
              <a:ext cx="128" cy="223"/>
            </a:xfrm>
            <a:custGeom>
              <a:avLst/>
              <a:gdLst>
                <a:gd name="T0" fmla="*/ 34 w 66"/>
                <a:gd name="T1" fmla="*/ 45 h 115"/>
                <a:gd name="T2" fmla="*/ 16 w 66"/>
                <a:gd name="T3" fmla="*/ 73 h 115"/>
                <a:gd name="T4" fmla="*/ 34 w 66"/>
                <a:gd name="T5" fmla="*/ 102 h 115"/>
                <a:gd name="T6" fmla="*/ 51 w 66"/>
                <a:gd name="T7" fmla="*/ 83 h 115"/>
                <a:gd name="T8" fmla="*/ 51 w 66"/>
                <a:gd name="T9" fmla="*/ 63 h 115"/>
                <a:gd name="T10" fmla="*/ 34 w 66"/>
                <a:gd name="T11" fmla="*/ 45 h 115"/>
                <a:gd name="T12" fmla="*/ 58 w 66"/>
                <a:gd name="T13" fmla="*/ 0 h 115"/>
                <a:gd name="T14" fmla="*/ 66 w 66"/>
                <a:gd name="T15" fmla="*/ 1 h 115"/>
                <a:gd name="T16" fmla="*/ 66 w 66"/>
                <a:gd name="T17" fmla="*/ 112 h 115"/>
                <a:gd name="T18" fmla="*/ 59 w 66"/>
                <a:gd name="T19" fmla="*/ 113 h 115"/>
                <a:gd name="T20" fmla="*/ 53 w 66"/>
                <a:gd name="T21" fmla="*/ 112 h 115"/>
                <a:gd name="T22" fmla="*/ 51 w 66"/>
                <a:gd name="T23" fmla="*/ 104 h 115"/>
                <a:gd name="T24" fmla="*/ 29 w 66"/>
                <a:gd name="T25" fmla="*/ 115 h 115"/>
                <a:gd name="T26" fmla="*/ 0 w 66"/>
                <a:gd name="T27" fmla="*/ 73 h 115"/>
                <a:gd name="T28" fmla="*/ 29 w 66"/>
                <a:gd name="T29" fmla="*/ 32 h 115"/>
                <a:gd name="T30" fmla="*/ 51 w 66"/>
                <a:gd name="T31" fmla="*/ 42 h 115"/>
                <a:gd name="T32" fmla="*/ 51 w 66"/>
                <a:gd name="T33" fmla="*/ 1 h 115"/>
                <a:gd name="T34" fmla="*/ 58 w 66"/>
                <a:gd name="T3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15">
                  <a:moveTo>
                    <a:pt x="34" y="45"/>
                  </a:moveTo>
                  <a:cubicBezTo>
                    <a:pt x="22" y="45"/>
                    <a:pt x="16" y="51"/>
                    <a:pt x="16" y="73"/>
                  </a:cubicBezTo>
                  <a:cubicBezTo>
                    <a:pt x="16" y="96"/>
                    <a:pt x="22" y="102"/>
                    <a:pt x="34" y="102"/>
                  </a:cubicBezTo>
                  <a:cubicBezTo>
                    <a:pt x="45" y="102"/>
                    <a:pt x="51" y="93"/>
                    <a:pt x="51" y="8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0" y="53"/>
                    <a:pt x="45" y="45"/>
                    <a:pt x="34" y="45"/>
                  </a:cubicBezTo>
                  <a:moveTo>
                    <a:pt x="58" y="0"/>
                  </a:moveTo>
                  <a:cubicBezTo>
                    <a:pt x="63" y="0"/>
                    <a:pt x="66" y="1"/>
                    <a:pt x="66" y="1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6" y="112"/>
                    <a:pt x="63" y="113"/>
                    <a:pt x="59" y="113"/>
                  </a:cubicBezTo>
                  <a:cubicBezTo>
                    <a:pt x="56" y="113"/>
                    <a:pt x="53" y="112"/>
                    <a:pt x="53" y="11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47" y="111"/>
                    <a:pt x="40" y="115"/>
                    <a:pt x="29" y="115"/>
                  </a:cubicBezTo>
                  <a:cubicBezTo>
                    <a:pt x="12" y="115"/>
                    <a:pt x="0" y="104"/>
                    <a:pt x="0" y="73"/>
                  </a:cubicBezTo>
                  <a:cubicBezTo>
                    <a:pt x="0" y="43"/>
                    <a:pt x="12" y="32"/>
                    <a:pt x="29" y="32"/>
                  </a:cubicBezTo>
                  <a:cubicBezTo>
                    <a:pt x="39" y="32"/>
                    <a:pt x="46" y="36"/>
                    <a:pt x="51" y="42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3" y="0"/>
                    <a:pt x="5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5137" y="1878"/>
              <a:ext cx="118" cy="157"/>
            </a:xfrm>
            <a:custGeom>
              <a:avLst/>
              <a:gdLst>
                <a:gd name="T0" fmla="*/ 0 w 61"/>
                <a:gd name="T1" fmla="*/ 1 h 81"/>
                <a:gd name="T2" fmla="*/ 8 w 61"/>
                <a:gd name="T3" fmla="*/ 0 h 81"/>
                <a:gd name="T4" fmla="*/ 15 w 61"/>
                <a:gd name="T5" fmla="*/ 1 h 81"/>
                <a:gd name="T6" fmla="*/ 15 w 61"/>
                <a:gd name="T7" fmla="*/ 55 h 81"/>
                <a:gd name="T8" fmla="*/ 29 w 61"/>
                <a:gd name="T9" fmla="*/ 68 h 81"/>
                <a:gd name="T10" fmla="*/ 46 w 61"/>
                <a:gd name="T11" fmla="*/ 59 h 81"/>
                <a:gd name="T12" fmla="*/ 46 w 61"/>
                <a:gd name="T13" fmla="*/ 1 h 81"/>
                <a:gd name="T14" fmla="*/ 54 w 61"/>
                <a:gd name="T15" fmla="*/ 0 h 81"/>
                <a:gd name="T16" fmla="*/ 61 w 61"/>
                <a:gd name="T17" fmla="*/ 1 h 81"/>
                <a:gd name="T18" fmla="*/ 61 w 61"/>
                <a:gd name="T19" fmla="*/ 78 h 81"/>
                <a:gd name="T20" fmla="*/ 54 w 61"/>
                <a:gd name="T21" fmla="*/ 79 h 81"/>
                <a:gd name="T22" fmla="*/ 46 w 61"/>
                <a:gd name="T23" fmla="*/ 78 h 81"/>
                <a:gd name="T24" fmla="*/ 46 w 61"/>
                <a:gd name="T25" fmla="*/ 71 h 81"/>
                <a:gd name="T26" fmla="*/ 23 w 61"/>
                <a:gd name="T27" fmla="*/ 81 h 81"/>
                <a:gd name="T28" fmla="*/ 0 w 61"/>
                <a:gd name="T29" fmla="*/ 58 h 81"/>
                <a:gd name="T30" fmla="*/ 0 w 61"/>
                <a:gd name="T31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1">
                  <a:moveTo>
                    <a:pt x="0" y="1"/>
                  </a:move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64"/>
                    <a:pt x="20" y="68"/>
                    <a:pt x="29" y="68"/>
                  </a:cubicBezTo>
                  <a:cubicBezTo>
                    <a:pt x="36" y="68"/>
                    <a:pt x="42" y="65"/>
                    <a:pt x="46" y="59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6" y="1"/>
                    <a:pt x="49" y="0"/>
                    <a:pt x="54" y="0"/>
                  </a:cubicBezTo>
                  <a:cubicBezTo>
                    <a:pt x="59" y="0"/>
                    <a:pt x="61" y="1"/>
                    <a:pt x="61" y="1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9" y="79"/>
                    <a:pt x="54" y="79"/>
                  </a:cubicBezTo>
                  <a:cubicBezTo>
                    <a:pt x="49" y="79"/>
                    <a:pt x="46" y="78"/>
                    <a:pt x="46" y="78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1" y="77"/>
                    <a:pt x="33" y="81"/>
                    <a:pt x="23" y="81"/>
                  </a:cubicBezTo>
                  <a:cubicBezTo>
                    <a:pt x="8" y="81"/>
                    <a:pt x="0" y="71"/>
                    <a:pt x="0" y="5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5292" y="1874"/>
              <a:ext cx="104" cy="161"/>
            </a:xfrm>
            <a:custGeom>
              <a:avLst/>
              <a:gdLst>
                <a:gd name="T0" fmla="*/ 28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0 w 54"/>
                <a:gd name="T7" fmla="*/ 13 h 83"/>
                <a:gd name="T8" fmla="*/ 14 w 54"/>
                <a:gd name="T9" fmla="*/ 23 h 83"/>
                <a:gd name="T10" fmla="*/ 33 w 54"/>
                <a:gd name="T11" fmla="*/ 36 h 83"/>
                <a:gd name="T12" fmla="*/ 54 w 54"/>
                <a:gd name="T13" fmla="*/ 58 h 83"/>
                <a:gd name="T14" fmla="*/ 25 w 54"/>
                <a:gd name="T15" fmla="*/ 83 h 83"/>
                <a:gd name="T16" fmla="*/ 0 w 54"/>
                <a:gd name="T17" fmla="*/ 77 h 83"/>
                <a:gd name="T18" fmla="*/ 4 w 54"/>
                <a:gd name="T19" fmla="*/ 66 h 83"/>
                <a:gd name="T20" fmla="*/ 24 w 54"/>
                <a:gd name="T21" fmla="*/ 70 h 83"/>
                <a:gd name="T22" fmla="*/ 39 w 54"/>
                <a:gd name="T23" fmla="*/ 59 h 83"/>
                <a:gd name="T24" fmla="*/ 21 w 54"/>
                <a:gd name="T25" fmla="*/ 46 h 83"/>
                <a:gd name="T26" fmla="*/ 0 w 54"/>
                <a:gd name="T27" fmla="*/ 24 h 83"/>
                <a:gd name="T28" fmla="*/ 28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3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4" y="44"/>
                    <a:pt x="54" y="58"/>
                  </a:cubicBezTo>
                  <a:cubicBezTo>
                    <a:pt x="54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5417" y="1878"/>
              <a:ext cx="112" cy="153"/>
            </a:xfrm>
            <a:custGeom>
              <a:avLst/>
              <a:gdLst>
                <a:gd name="T0" fmla="*/ 57 w 58"/>
                <a:gd name="T1" fmla="*/ 67 h 79"/>
                <a:gd name="T2" fmla="*/ 58 w 58"/>
                <a:gd name="T3" fmla="*/ 73 h 79"/>
                <a:gd name="T4" fmla="*/ 57 w 58"/>
                <a:gd name="T5" fmla="*/ 79 h 79"/>
                <a:gd name="T6" fmla="*/ 1 w 58"/>
                <a:gd name="T7" fmla="*/ 79 h 79"/>
                <a:gd name="T8" fmla="*/ 0 w 58"/>
                <a:gd name="T9" fmla="*/ 73 h 79"/>
                <a:gd name="T10" fmla="*/ 1 w 58"/>
                <a:gd name="T11" fmla="*/ 67 h 79"/>
                <a:gd name="T12" fmla="*/ 41 w 58"/>
                <a:gd name="T13" fmla="*/ 12 h 79"/>
                <a:gd name="T14" fmla="*/ 4 w 58"/>
                <a:gd name="T15" fmla="*/ 12 h 79"/>
                <a:gd name="T16" fmla="*/ 3 w 58"/>
                <a:gd name="T17" fmla="*/ 6 h 79"/>
                <a:gd name="T18" fmla="*/ 4 w 58"/>
                <a:gd name="T19" fmla="*/ 0 h 79"/>
                <a:gd name="T20" fmla="*/ 57 w 58"/>
                <a:gd name="T21" fmla="*/ 0 h 79"/>
                <a:gd name="T22" fmla="*/ 58 w 58"/>
                <a:gd name="T23" fmla="*/ 6 h 79"/>
                <a:gd name="T24" fmla="*/ 57 w 58"/>
                <a:gd name="T25" fmla="*/ 12 h 79"/>
                <a:gd name="T26" fmla="*/ 17 w 58"/>
                <a:gd name="T27" fmla="*/ 67 h 79"/>
                <a:gd name="T28" fmla="*/ 57 w 58"/>
                <a:gd name="T2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9">
                  <a:moveTo>
                    <a:pt x="57" y="67"/>
                  </a:moveTo>
                  <a:cubicBezTo>
                    <a:pt x="57" y="67"/>
                    <a:pt x="58" y="69"/>
                    <a:pt x="58" y="73"/>
                  </a:cubicBezTo>
                  <a:cubicBezTo>
                    <a:pt x="58" y="77"/>
                    <a:pt x="57" y="79"/>
                    <a:pt x="57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7"/>
                    <a:pt x="0" y="75"/>
                    <a:pt x="0" y="73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3" y="10"/>
                    <a:pt x="3" y="6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8" y="1"/>
                    <a:pt x="58" y="3"/>
                    <a:pt x="58" y="6"/>
                  </a:cubicBezTo>
                  <a:cubicBezTo>
                    <a:pt x="58" y="8"/>
                    <a:pt x="58" y="10"/>
                    <a:pt x="57" y="12"/>
                  </a:cubicBezTo>
                  <a:cubicBezTo>
                    <a:pt x="17" y="67"/>
                    <a:pt x="17" y="67"/>
                    <a:pt x="17" y="67"/>
                  </a:cubicBezTo>
                  <a:lnTo>
                    <a:pt x="57" y="6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34"/>
            <p:cNvSpPr>
              <a:spLocks noEditPoints="1"/>
            </p:cNvSpPr>
            <p:nvPr/>
          </p:nvSpPr>
          <p:spPr bwMode="auto">
            <a:xfrm>
              <a:off x="2958" y="2173"/>
              <a:ext cx="147" cy="209"/>
            </a:xfrm>
            <a:custGeom>
              <a:avLst/>
              <a:gdLst>
                <a:gd name="T0" fmla="*/ 16 w 76"/>
                <a:gd name="T1" fmla="*/ 50 h 108"/>
                <a:gd name="T2" fmla="*/ 37 w 76"/>
                <a:gd name="T3" fmla="*/ 50 h 108"/>
                <a:gd name="T4" fmla="*/ 55 w 76"/>
                <a:gd name="T5" fmla="*/ 31 h 108"/>
                <a:gd name="T6" fmla="*/ 37 w 76"/>
                <a:gd name="T7" fmla="*/ 12 h 108"/>
                <a:gd name="T8" fmla="*/ 16 w 76"/>
                <a:gd name="T9" fmla="*/ 12 h 108"/>
                <a:gd name="T10" fmla="*/ 16 w 76"/>
                <a:gd name="T11" fmla="*/ 50 h 108"/>
                <a:gd name="T12" fmla="*/ 39 w 76"/>
                <a:gd name="T13" fmla="*/ 0 h 108"/>
                <a:gd name="T14" fmla="*/ 71 w 76"/>
                <a:gd name="T15" fmla="*/ 31 h 108"/>
                <a:gd name="T16" fmla="*/ 50 w 76"/>
                <a:gd name="T17" fmla="*/ 62 h 108"/>
                <a:gd name="T18" fmla="*/ 76 w 76"/>
                <a:gd name="T19" fmla="*/ 107 h 108"/>
                <a:gd name="T20" fmla="*/ 67 w 76"/>
                <a:gd name="T21" fmla="*/ 108 h 108"/>
                <a:gd name="T22" fmla="*/ 59 w 76"/>
                <a:gd name="T23" fmla="*/ 107 h 108"/>
                <a:gd name="T24" fmla="*/ 34 w 76"/>
                <a:gd name="T25" fmla="*/ 63 h 108"/>
                <a:gd name="T26" fmla="*/ 16 w 76"/>
                <a:gd name="T27" fmla="*/ 63 h 108"/>
                <a:gd name="T28" fmla="*/ 16 w 76"/>
                <a:gd name="T29" fmla="*/ 107 h 108"/>
                <a:gd name="T30" fmla="*/ 8 w 76"/>
                <a:gd name="T31" fmla="*/ 108 h 108"/>
                <a:gd name="T32" fmla="*/ 0 w 76"/>
                <a:gd name="T33" fmla="*/ 107 h 108"/>
                <a:gd name="T34" fmla="*/ 0 w 76"/>
                <a:gd name="T35" fmla="*/ 0 h 108"/>
                <a:gd name="T36" fmla="*/ 39 w 76"/>
                <a:gd name="T3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" h="108">
                  <a:moveTo>
                    <a:pt x="16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49" y="50"/>
                    <a:pt x="55" y="43"/>
                    <a:pt x="55" y="31"/>
                  </a:cubicBezTo>
                  <a:cubicBezTo>
                    <a:pt x="55" y="19"/>
                    <a:pt x="49" y="12"/>
                    <a:pt x="37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50"/>
                  </a:lnTo>
                  <a:close/>
                  <a:moveTo>
                    <a:pt x="39" y="0"/>
                  </a:moveTo>
                  <a:cubicBezTo>
                    <a:pt x="59" y="0"/>
                    <a:pt x="71" y="12"/>
                    <a:pt x="71" y="31"/>
                  </a:cubicBezTo>
                  <a:cubicBezTo>
                    <a:pt x="71" y="46"/>
                    <a:pt x="63" y="58"/>
                    <a:pt x="50" y="62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107"/>
                    <a:pt x="73" y="108"/>
                    <a:pt x="67" y="108"/>
                  </a:cubicBezTo>
                  <a:cubicBezTo>
                    <a:pt x="62" y="108"/>
                    <a:pt x="59" y="107"/>
                    <a:pt x="59" y="107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6" y="107"/>
                    <a:pt x="13" y="108"/>
                    <a:pt x="8" y="108"/>
                  </a:cubicBezTo>
                  <a:cubicBezTo>
                    <a:pt x="3" y="108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3130" y="2225"/>
              <a:ext cx="121" cy="161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5 h 83"/>
                <a:gd name="T4" fmla="*/ 48 w 63"/>
                <a:gd name="T5" fmla="*/ 35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5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4" y="12"/>
                    <a:pt x="17" y="19"/>
                    <a:pt x="15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5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5"/>
                    <a:pt x="54" y="65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286" y="2163"/>
              <a:ext cx="118" cy="219"/>
            </a:xfrm>
            <a:custGeom>
              <a:avLst/>
              <a:gdLst>
                <a:gd name="T0" fmla="*/ 61 w 61"/>
                <a:gd name="T1" fmla="*/ 112 h 113"/>
                <a:gd name="T2" fmla="*/ 54 w 61"/>
                <a:gd name="T3" fmla="*/ 113 h 113"/>
                <a:gd name="T4" fmla="*/ 46 w 61"/>
                <a:gd name="T5" fmla="*/ 112 h 113"/>
                <a:gd name="T6" fmla="*/ 46 w 61"/>
                <a:gd name="T7" fmla="*/ 58 h 113"/>
                <a:gd name="T8" fmla="*/ 32 w 61"/>
                <a:gd name="T9" fmla="*/ 45 h 113"/>
                <a:gd name="T10" fmla="*/ 15 w 61"/>
                <a:gd name="T11" fmla="*/ 54 h 113"/>
                <a:gd name="T12" fmla="*/ 15 w 61"/>
                <a:gd name="T13" fmla="*/ 112 h 113"/>
                <a:gd name="T14" fmla="*/ 7 w 61"/>
                <a:gd name="T15" fmla="*/ 113 h 113"/>
                <a:gd name="T16" fmla="*/ 0 w 61"/>
                <a:gd name="T17" fmla="*/ 112 h 113"/>
                <a:gd name="T18" fmla="*/ 0 w 61"/>
                <a:gd name="T19" fmla="*/ 1 h 113"/>
                <a:gd name="T20" fmla="*/ 7 w 61"/>
                <a:gd name="T21" fmla="*/ 0 h 113"/>
                <a:gd name="T22" fmla="*/ 15 w 61"/>
                <a:gd name="T23" fmla="*/ 1 h 113"/>
                <a:gd name="T24" fmla="*/ 15 w 61"/>
                <a:gd name="T25" fmla="*/ 42 h 113"/>
                <a:gd name="T26" fmla="*/ 38 w 61"/>
                <a:gd name="T27" fmla="*/ 32 h 113"/>
                <a:gd name="T28" fmla="*/ 61 w 61"/>
                <a:gd name="T29" fmla="*/ 55 h 113"/>
                <a:gd name="T30" fmla="*/ 61 w 61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113">
                  <a:moveTo>
                    <a:pt x="61" y="112"/>
                  </a:moveTo>
                  <a:cubicBezTo>
                    <a:pt x="61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5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0" y="36"/>
                    <a:pt x="28" y="32"/>
                    <a:pt x="38" y="32"/>
                  </a:cubicBezTo>
                  <a:cubicBezTo>
                    <a:pt x="53" y="32"/>
                    <a:pt x="61" y="42"/>
                    <a:pt x="61" y="55"/>
                  </a:cubicBezTo>
                  <a:lnTo>
                    <a:pt x="61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3437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5 w 61"/>
                <a:gd name="T3" fmla="*/ 57 h 83"/>
                <a:gd name="T4" fmla="*/ 28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0 h 83"/>
                <a:gd name="T24" fmla="*/ 23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0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5" y="48"/>
                    <a:pt x="15" y="57"/>
                  </a:cubicBezTo>
                  <a:cubicBezTo>
                    <a:pt x="15" y="67"/>
                    <a:pt x="20" y="71"/>
                    <a:pt x="28" y="71"/>
                  </a:cubicBezTo>
                  <a:cubicBezTo>
                    <a:pt x="40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6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59" y="81"/>
                    <a:pt x="55" y="81"/>
                  </a:cubicBezTo>
                  <a:cubicBezTo>
                    <a:pt x="51" y="81"/>
                    <a:pt x="49" y="80"/>
                    <a:pt x="49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3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0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5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8" name="Freeform 38"/>
            <p:cNvSpPr>
              <a:spLocks noEditPoints="1"/>
            </p:cNvSpPr>
            <p:nvPr/>
          </p:nvSpPr>
          <p:spPr bwMode="auto">
            <a:xfrm>
              <a:off x="3597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6 w 65"/>
                <a:gd name="T15" fmla="*/ 32 h 115"/>
                <a:gd name="T16" fmla="*/ 65 w 65"/>
                <a:gd name="T17" fmla="*/ 73 h 115"/>
                <a:gd name="T18" fmla="*/ 36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6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6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9" name="Freeform 39"/>
            <p:cNvSpPr>
              <a:spLocks noEditPoints="1"/>
            </p:cNvSpPr>
            <p:nvPr/>
          </p:nvSpPr>
          <p:spPr bwMode="auto">
            <a:xfrm>
              <a:off x="3757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auto">
            <a:xfrm>
              <a:off x="3832" y="2163"/>
              <a:ext cx="29" cy="219"/>
            </a:xfrm>
            <a:custGeom>
              <a:avLst/>
              <a:gdLst>
                <a:gd name="T0" fmla="*/ 15 w 15"/>
                <a:gd name="T1" fmla="*/ 112 h 113"/>
                <a:gd name="T2" fmla="*/ 7 w 15"/>
                <a:gd name="T3" fmla="*/ 113 h 113"/>
                <a:gd name="T4" fmla="*/ 0 w 15"/>
                <a:gd name="T5" fmla="*/ 112 h 113"/>
                <a:gd name="T6" fmla="*/ 0 w 15"/>
                <a:gd name="T7" fmla="*/ 1 h 113"/>
                <a:gd name="T8" fmla="*/ 7 w 15"/>
                <a:gd name="T9" fmla="*/ 0 h 113"/>
                <a:gd name="T10" fmla="*/ 15 w 15"/>
                <a:gd name="T11" fmla="*/ 1 h 113"/>
                <a:gd name="T12" fmla="*/ 15 w 15"/>
                <a:gd name="T13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3">
                  <a:moveTo>
                    <a:pt x="15" y="112"/>
                  </a:move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Freeform 41"/>
            <p:cNvSpPr>
              <a:spLocks noEditPoints="1"/>
            </p:cNvSpPr>
            <p:nvPr/>
          </p:nvSpPr>
          <p:spPr bwMode="auto">
            <a:xfrm>
              <a:off x="3904" y="2169"/>
              <a:ext cx="31" cy="213"/>
            </a:xfrm>
            <a:custGeom>
              <a:avLst/>
              <a:gdLst>
                <a:gd name="T0" fmla="*/ 16 w 16"/>
                <a:gd name="T1" fmla="*/ 109 h 110"/>
                <a:gd name="T2" fmla="*/ 8 w 16"/>
                <a:gd name="T3" fmla="*/ 110 h 110"/>
                <a:gd name="T4" fmla="*/ 1 w 16"/>
                <a:gd name="T5" fmla="*/ 109 h 110"/>
                <a:gd name="T6" fmla="*/ 1 w 16"/>
                <a:gd name="T7" fmla="*/ 32 h 110"/>
                <a:gd name="T8" fmla="*/ 8 w 16"/>
                <a:gd name="T9" fmla="*/ 31 h 110"/>
                <a:gd name="T10" fmla="*/ 16 w 16"/>
                <a:gd name="T11" fmla="*/ 32 h 110"/>
                <a:gd name="T12" fmla="*/ 16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6" y="109"/>
                  </a:moveTo>
                  <a:cubicBezTo>
                    <a:pt x="16" y="109"/>
                    <a:pt x="13" y="110"/>
                    <a:pt x="8" y="110"/>
                  </a:cubicBezTo>
                  <a:cubicBezTo>
                    <a:pt x="3" y="110"/>
                    <a:pt x="1" y="109"/>
                    <a:pt x="1" y="109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3" y="31"/>
                    <a:pt x="8" y="31"/>
                  </a:cubicBezTo>
                  <a:cubicBezTo>
                    <a:pt x="13" y="31"/>
                    <a:pt x="16" y="32"/>
                    <a:pt x="16" y="32"/>
                  </a:cubicBezTo>
                  <a:lnTo>
                    <a:pt x="16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3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auto">
            <a:xfrm>
              <a:off x="3964" y="2196"/>
              <a:ext cx="96" cy="190"/>
            </a:xfrm>
            <a:custGeom>
              <a:avLst/>
              <a:gdLst>
                <a:gd name="T0" fmla="*/ 27 w 50"/>
                <a:gd name="T1" fmla="*/ 68 h 98"/>
                <a:gd name="T2" fmla="*/ 42 w 50"/>
                <a:gd name="T3" fmla="*/ 85 h 98"/>
                <a:gd name="T4" fmla="*/ 49 w 50"/>
                <a:gd name="T5" fmla="*/ 85 h 98"/>
                <a:gd name="T6" fmla="*/ 50 w 50"/>
                <a:gd name="T7" fmla="*/ 91 h 98"/>
                <a:gd name="T8" fmla="*/ 49 w 50"/>
                <a:gd name="T9" fmla="*/ 96 h 98"/>
                <a:gd name="T10" fmla="*/ 38 w 50"/>
                <a:gd name="T11" fmla="*/ 98 h 98"/>
                <a:gd name="T12" fmla="*/ 12 w 50"/>
                <a:gd name="T13" fmla="*/ 68 h 98"/>
                <a:gd name="T14" fmla="*/ 12 w 50"/>
                <a:gd name="T15" fmla="*/ 28 h 98"/>
                <a:gd name="T16" fmla="*/ 0 w 50"/>
                <a:gd name="T17" fmla="*/ 28 h 98"/>
                <a:gd name="T18" fmla="*/ 0 w 50"/>
                <a:gd name="T19" fmla="*/ 23 h 98"/>
                <a:gd name="T20" fmla="*/ 0 w 50"/>
                <a:gd name="T21" fmla="*/ 17 h 98"/>
                <a:gd name="T22" fmla="*/ 12 w 50"/>
                <a:gd name="T23" fmla="*/ 17 h 98"/>
                <a:gd name="T24" fmla="*/ 12 w 50"/>
                <a:gd name="T25" fmla="*/ 3 h 98"/>
                <a:gd name="T26" fmla="*/ 27 w 50"/>
                <a:gd name="T27" fmla="*/ 0 h 98"/>
                <a:gd name="T28" fmla="*/ 27 w 50"/>
                <a:gd name="T29" fmla="*/ 17 h 98"/>
                <a:gd name="T30" fmla="*/ 47 w 50"/>
                <a:gd name="T31" fmla="*/ 17 h 98"/>
                <a:gd name="T32" fmla="*/ 48 w 50"/>
                <a:gd name="T33" fmla="*/ 22 h 98"/>
                <a:gd name="T34" fmla="*/ 47 w 50"/>
                <a:gd name="T35" fmla="*/ 28 h 98"/>
                <a:gd name="T36" fmla="*/ 27 w 50"/>
                <a:gd name="T37" fmla="*/ 28 h 98"/>
                <a:gd name="T38" fmla="*/ 27 w 50"/>
                <a:gd name="T39" fmla="*/ 6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98">
                  <a:moveTo>
                    <a:pt x="27" y="68"/>
                  </a:moveTo>
                  <a:cubicBezTo>
                    <a:pt x="27" y="81"/>
                    <a:pt x="32" y="85"/>
                    <a:pt x="42" y="85"/>
                  </a:cubicBezTo>
                  <a:cubicBezTo>
                    <a:pt x="45" y="85"/>
                    <a:pt x="49" y="85"/>
                    <a:pt x="49" y="85"/>
                  </a:cubicBezTo>
                  <a:cubicBezTo>
                    <a:pt x="49" y="85"/>
                    <a:pt x="50" y="87"/>
                    <a:pt x="50" y="91"/>
                  </a:cubicBezTo>
                  <a:cubicBezTo>
                    <a:pt x="50" y="94"/>
                    <a:pt x="49" y="96"/>
                    <a:pt x="49" y="96"/>
                  </a:cubicBezTo>
                  <a:cubicBezTo>
                    <a:pt x="46" y="97"/>
                    <a:pt x="42" y="98"/>
                    <a:pt x="38" y="98"/>
                  </a:cubicBezTo>
                  <a:cubicBezTo>
                    <a:pt x="19" y="98"/>
                    <a:pt x="12" y="88"/>
                    <a:pt x="12" y="6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6"/>
                    <a:pt x="0" y="23"/>
                  </a:cubicBezTo>
                  <a:cubicBezTo>
                    <a:pt x="0" y="19"/>
                    <a:pt x="0" y="17"/>
                    <a:pt x="0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1"/>
                    <a:pt x="22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7" y="17"/>
                    <a:pt x="48" y="19"/>
                    <a:pt x="48" y="22"/>
                  </a:cubicBezTo>
                  <a:cubicBezTo>
                    <a:pt x="48" y="26"/>
                    <a:pt x="47" y="28"/>
                    <a:pt x="47" y="28"/>
                  </a:cubicBezTo>
                  <a:cubicBezTo>
                    <a:pt x="27" y="28"/>
                    <a:pt x="27" y="28"/>
                    <a:pt x="27" y="28"/>
                  </a:cubicBezTo>
                  <a:lnTo>
                    <a:pt x="27" y="68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43"/>
            <p:cNvSpPr>
              <a:spLocks noEditPoints="1"/>
            </p:cNvSpPr>
            <p:nvPr/>
          </p:nvSpPr>
          <p:spPr bwMode="auto">
            <a:xfrm>
              <a:off x="4078" y="2225"/>
              <a:ext cx="117" cy="161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7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3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6 w 61"/>
                <a:gd name="T19" fmla="*/ 81 h 83"/>
                <a:gd name="T20" fmla="*/ 50 w 61"/>
                <a:gd name="T21" fmla="*/ 80 h 83"/>
                <a:gd name="T22" fmla="*/ 47 w 61"/>
                <a:gd name="T23" fmla="*/ 70 h 83"/>
                <a:gd name="T24" fmla="*/ 24 w 61"/>
                <a:gd name="T25" fmla="*/ 83 h 83"/>
                <a:gd name="T26" fmla="*/ 0 w 61"/>
                <a:gd name="T27" fmla="*/ 57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1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3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7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3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6" y="81"/>
                  </a:cubicBezTo>
                  <a:cubicBezTo>
                    <a:pt x="52" y="81"/>
                    <a:pt x="50" y="80"/>
                    <a:pt x="50" y="8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3" y="78"/>
                    <a:pt x="35" y="83"/>
                    <a:pt x="24" y="83"/>
                  </a:cubicBezTo>
                  <a:cubicBezTo>
                    <a:pt x="9" y="83"/>
                    <a:pt x="0" y="74"/>
                    <a:pt x="0" y="57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1" y="17"/>
                    <a:pt x="11" y="17"/>
                  </a:cubicBezTo>
                  <a:cubicBezTo>
                    <a:pt x="10" y="17"/>
                    <a:pt x="9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8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auto">
            <a:xfrm>
              <a:off x="4230" y="2225"/>
              <a:ext cx="106" cy="161"/>
            </a:xfrm>
            <a:custGeom>
              <a:avLst/>
              <a:gdLst>
                <a:gd name="T0" fmla="*/ 16 w 55"/>
                <a:gd name="T1" fmla="*/ 41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4 w 55"/>
                <a:gd name="T9" fmla="*/ 83 h 83"/>
                <a:gd name="T10" fmla="*/ 0 w 55"/>
                <a:gd name="T11" fmla="*/ 41 h 83"/>
                <a:gd name="T12" fmla="*/ 34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1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4" y="70"/>
                    <a:pt x="55" y="74"/>
                    <a:pt x="55" y="78"/>
                  </a:cubicBezTo>
                  <a:cubicBezTo>
                    <a:pt x="55" y="78"/>
                    <a:pt x="49" y="83"/>
                    <a:pt x="34" y="83"/>
                  </a:cubicBezTo>
                  <a:cubicBezTo>
                    <a:pt x="12" y="83"/>
                    <a:pt x="0" y="68"/>
                    <a:pt x="0" y="41"/>
                  </a:cubicBezTo>
                  <a:cubicBezTo>
                    <a:pt x="0" y="15"/>
                    <a:pt x="12" y="0"/>
                    <a:pt x="34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1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5" name="Freeform 45"/>
            <p:cNvSpPr>
              <a:spLocks noEditPoints="1"/>
            </p:cNvSpPr>
            <p:nvPr/>
          </p:nvSpPr>
          <p:spPr bwMode="auto">
            <a:xfrm>
              <a:off x="4334" y="2169"/>
              <a:ext cx="64" cy="286"/>
            </a:xfrm>
            <a:custGeom>
              <a:avLst/>
              <a:gdLst>
                <a:gd name="T0" fmla="*/ 33 w 33"/>
                <a:gd name="T1" fmla="*/ 15 h 148"/>
                <a:gd name="T2" fmla="*/ 25 w 33"/>
                <a:gd name="T3" fmla="*/ 16 h 148"/>
                <a:gd name="T4" fmla="*/ 17 w 33"/>
                <a:gd name="T5" fmla="*/ 15 h 148"/>
                <a:gd name="T6" fmla="*/ 17 w 33"/>
                <a:gd name="T7" fmla="*/ 1 h 148"/>
                <a:gd name="T8" fmla="*/ 25 w 33"/>
                <a:gd name="T9" fmla="*/ 0 h 148"/>
                <a:gd name="T10" fmla="*/ 33 w 33"/>
                <a:gd name="T11" fmla="*/ 1 h 148"/>
                <a:gd name="T12" fmla="*/ 33 w 33"/>
                <a:gd name="T13" fmla="*/ 15 h 148"/>
                <a:gd name="T14" fmla="*/ 18 w 33"/>
                <a:gd name="T15" fmla="*/ 32 h 148"/>
                <a:gd name="T16" fmla="*/ 25 w 33"/>
                <a:gd name="T17" fmla="*/ 31 h 148"/>
                <a:gd name="T18" fmla="*/ 33 w 33"/>
                <a:gd name="T19" fmla="*/ 32 h 148"/>
                <a:gd name="T20" fmla="*/ 33 w 33"/>
                <a:gd name="T21" fmla="*/ 123 h 148"/>
                <a:gd name="T22" fmla="*/ 11 w 33"/>
                <a:gd name="T23" fmla="*/ 148 h 148"/>
                <a:gd name="T24" fmla="*/ 1 w 33"/>
                <a:gd name="T25" fmla="*/ 147 h 148"/>
                <a:gd name="T26" fmla="*/ 0 w 33"/>
                <a:gd name="T27" fmla="*/ 143 h 148"/>
                <a:gd name="T28" fmla="*/ 2 w 33"/>
                <a:gd name="T29" fmla="*/ 135 h 148"/>
                <a:gd name="T30" fmla="*/ 7 w 33"/>
                <a:gd name="T31" fmla="*/ 136 h 148"/>
                <a:gd name="T32" fmla="*/ 18 w 33"/>
                <a:gd name="T33" fmla="*/ 124 h 148"/>
                <a:gd name="T34" fmla="*/ 18 w 33"/>
                <a:gd name="T35" fmla="*/ 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148">
                  <a:moveTo>
                    <a:pt x="33" y="15"/>
                  </a:moveTo>
                  <a:cubicBezTo>
                    <a:pt x="33" y="15"/>
                    <a:pt x="30" y="16"/>
                    <a:pt x="25" y="16"/>
                  </a:cubicBezTo>
                  <a:cubicBezTo>
                    <a:pt x="20" y="16"/>
                    <a:pt x="17" y="15"/>
                    <a:pt x="17" y="15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20" y="0"/>
                    <a:pt x="25" y="0"/>
                  </a:cubicBezTo>
                  <a:cubicBezTo>
                    <a:pt x="30" y="0"/>
                    <a:pt x="33" y="1"/>
                    <a:pt x="33" y="1"/>
                  </a:cubicBezTo>
                  <a:lnTo>
                    <a:pt x="33" y="15"/>
                  </a:lnTo>
                  <a:close/>
                  <a:moveTo>
                    <a:pt x="18" y="32"/>
                  </a:moveTo>
                  <a:cubicBezTo>
                    <a:pt x="18" y="32"/>
                    <a:pt x="20" y="31"/>
                    <a:pt x="25" y="31"/>
                  </a:cubicBezTo>
                  <a:cubicBezTo>
                    <a:pt x="30" y="31"/>
                    <a:pt x="33" y="32"/>
                    <a:pt x="33" y="32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39"/>
                    <a:pt x="25" y="148"/>
                    <a:pt x="11" y="148"/>
                  </a:cubicBezTo>
                  <a:cubicBezTo>
                    <a:pt x="5" y="148"/>
                    <a:pt x="1" y="147"/>
                    <a:pt x="1" y="147"/>
                  </a:cubicBezTo>
                  <a:cubicBezTo>
                    <a:pt x="1" y="147"/>
                    <a:pt x="0" y="145"/>
                    <a:pt x="0" y="143"/>
                  </a:cubicBezTo>
                  <a:cubicBezTo>
                    <a:pt x="0" y="138"/>
                    <a:pt x="2" y="135"/>
                    <a:pt x="2" y="135"/>
                  </a:cubicBezTo>
                  <a:cubicBezTo>
                    <a:pt x="2" y="135"/>
                    <a:pt x="4" y="136"/>
                    <a:pt x="7" y="136"/>
                  </a:cubicBezTo>
                  <a:cubicBezTo>
                    <a:pt x="14" y="136"/>
                    <a:pt x="18" y="132"/>
                    <a:pt x="18" y="124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" name="Freeform 46"/>
            <p:cNvSpPr>
              <a:spLocks noEditPoints="1"/>
            </p:cNvSpPr>
            <p:nvPr/>
          </p:nvSpPr>
          <p:spPr bwMode="auto">
            <a:xfrm>
              <a:off x="4440" y="2169"/>
              <a:ext cx="31" cy="213"/>
            </a:xfrm>
            <a:custGeom>
              <a:avLst/>
              <a:gdLst>
                <a:gd name="T0" fmla="*/ 15 w 16"/>
                <a:gd name="T1" fmla="*/ 109 h 110"/>
                <a:gd name="T2" fmla="*/ 8 w 16"/>
                <a:gd name="T3" fmla="*/ 110 h 110"/>
                <a:gd name="T4" fmla="*/ 0 w 16"/>
                <a:gd name="T5" fmla="*/ 109 h 110"/>
                <a:gd name="T6" fmla="*/ 0 w 16"/>
                <a:gd name="T7" fmla="*/ 32 h 110"/>
                <a:gd name="T8" fmla="*/ 8 w 16"/>
                <a:gd name="T9" fmla="*/ 31 h 110"/>
                <a:gd name="T10" fmla="*/ 15 w 16"/>
                <a:gd name="T11" fmla="*/ 32 h 110"/>
                <a:gd name="T12" fmla="*/ 15 w 16"/>
                <a:gd name="T13" fmla="*/ 109 h 110"/>
                <a:gd name="T14" fmla="*/ 16 w 16"/>
                <a:gd name="T15" fmla="*/ 16 h 110"/>
                <a:gd name="T16" fmla="*/ 8 w 16"/>
                <a:gd name="T17" fmla="*/ 17 h 110"/>
                <a:gd name="T18" fmla="*/ 0 w 16"/>
                <a:gd name="T19" fmla="*/ 16 h 110"/>
                <a:gd name="T20" fmla="*/ 0 w 16"/>
                <a:gd name="T21" fmla="*/ 1 h 110"/>
                <a:gd name="T22" fmla="*/ 8 w 16"/>
                <a:gd name="T23" fmla="*/ 0 h 110"/>
                <a:gd name="T24" fmla="*/ 16 w 16"/>
                <a:gd name="T25" fmla="*/ 1 h 110"/>
                <a:gd name="T26" fmla="*/ 16 w 16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10">
                  <a:moveTo>
                    <a:pt x="15" y="109"/>
                  </a:moveTo>
                  <a:cubicBezTo>
                    <a:pt x="15" y="109"/>
                    <a:pt x="13" y="110"/>
                    <a:pt x="8" y="110"/>
                  </a:cubicBezTo>
                  <a:cubicBezTo>
                    <a:pt x="3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3" y="31"/>
                    <a:pt x="8" y="31"/>
                  </a:cubicBezTo>
                  <a:cubicBezTo>
                    <a:pt x="13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6" y="16"/>
                  </a:moveTo>
                  <a:cubicBezTo>
                    <a:pt x="16" y="16"/>
                    <a:pt x="13" y="17"/>
                    <a:pt x="8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lnTo>
                    <a:pt x="16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Freeform 47"/>
            <p:cNvSpPr>
              <a:spLocks noEditPoints="1"/>
            </p:cNvSpPr>
            <p:nvPr/>
          </p:nvSpPr>
          <p:spPr bwMode="auto">
            <a:xfrm>
              <a:off x="4576" y="2169"/>
              <a:ext cx="164" cy="217"/>
            </a:xfrm>
            <a:custGeom>
              <a:avLst/>
              <a:gdLst>
                <a:gd name="T0" fmla="*/ 42 w 85"/>
                <a:gd name="T1" fmla="*/ 13 h 112"/>
                <a:gd name="T2" fmla="*/ 16 w 85"/>
                <a:gd name="T3" fmla="*/ 56 h 112"/>
                <a:gd name="T4" fmla="*/ 42 w 85"/>
                <a:gd name="T5" fmla="*/ 99 h 112"/>
                <a:gd name="T6" fmla="*/ 68 w 85"/>
                <a:gd name="T7" fmla="*/ 56 h 112"/>
                <a:gd name="T8" fmla="*/ 42 w 85"/>
                <a:gd name="T9" fmla="*/ 13 h 112"/>
                <a:gd name="T10" fmla="*/ 42 w 85"/>
                <a:gd name="T11" fmla="*/ 0 h 112"/>
                <a:gd name="T12" fmla="*/ 85 w 85"/>
                <a:gd name="T13" fmla="*/ 56 h 112"/>
                <a:gd name="T14" fmla="*/ 42 w 85"/>
                <a:gd name="T15" fmla="*/ 112 h 112"/>
                <a:gd name="T16" fmla="*/ 0 w 85"/>
                <a:gd name="T17" fmla="*/ 56 h 112"/>
                <a:gd name="T18" fmla="*/ 42 w 85"/>
                <a:gd name="T1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12">
                  <a:moveTo>
                    <a:pt x="42" y="13"/>
                  </a:moveTo>
                  <a:cubicBezTo>
                    <a:pt x="26" y="13"/>
                    <a:pt x="16" y="22"/>
                    <a:pt x="16" y="56"/>
                  </a:cubicBezTo>
                  <a:cubicBezTo>
                    <a:pt x="16" y="89"/>
                    <a:pt x="26" y="99"/>
                    <a:pt x="42" y="99"/>
                  </a:cubicBezTo>
                  <a:cubicBezTo>
                    <a:pt x="58" y="99"/>
                    <a:pt x="68" y="89"/>
                    <a:pt x="68" y="56"/>
                  </a:cubicBezTo>
                  <a:cubicBezTo>
                    <a:pt x="68" y="22"/>
                    <a:pt x="58" y="13"/>
                    <a:pt x="42" y="13"/>
                  </a:cubicBezTo>
                  <a:moveTo>
                    <a:pt x="42" y="0"/>
                  </a:moveTo>
                  <a:cubicBezTo>
                    <a:pt x="68" y="0"/>
                    <a:pt x="85" y="17"/>
                    <a:pt x="85" y="56"/>
                  </a:cubicBezTo>
                  <a:cubicBezTo>
                    <a:pt x="85" y="95"/>
                    <a:pt x="68" y="112"/>
                    <a:pt x="42" y="112"/>
                  </a:cubicBezTo>
                  <a:cubicBezTo>
                    <a:pt x="16" y="112"/>
                    <a:pt x="0" y="95"/>
                    <a:pt x="0" y="56"/>
                  </a:cubicBezTo>
                  <a:cubicBezTo>
                    <a:pt x="0" y="17"/>
                    <a:pt x="16" y="0"/>
                    <a:pt x="4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auto">
            <a:xfrm>
              <a:off x="4771" y="2225"/>
              <a:ext cx="102" cy="161"/>
            </a:xfrm>
            <a:custGeom>
              <a:avLst/>
              <a:gdLst>
                <a:gd name="T0" fmla="*/ 28 w 53"/>
                <a:gd name="T1" fmla="*/ 0 h 83"/>
                <a:gd name="T2" fmla="*/ 50 w 53"/>
                <a:gd name="T3" fmla="*/ 4 h 83"/>
                <a:gd name="T4" fmla="*/ 46 w 53"/>
                <a:gd name="T5" fmla="*/ 15 h 83"/>
                <a:gd name="T6" fmla="*/ 30 w 53"/>
                <a:gd name="T7" fmla="*/ 13 h 83"/>
                <a:gd name="T8" fmla="*/ 14 w 53"/>
                <a:gd name="T9" fmla="*/ 24 h 83"/>
                <a:gd name="T10" fmla="*/ 33 w 53"/>
                <a:gd name="T11" fmla="*/ 36 h 83"/>
                <a:gd name="T12" fmla="*/ 53 w 53"/>
                <a:gd name="T13" fmla="*/ 59 h 83"/>
                <a:gd name="T14" fmla="*/ 25 w 53"/>
                <a:gd name="T15" fmla="*/ 83 h 83"/>
                <a:gd name="T16" fmla="*/ 0 w 53"/>
                <a:gd name="T17" fmla="*/ 77 h 83"/>
                <a:gd name="T18" fmla="*/ 4 w 53"/>
                <a:gd name="T19" fmla="*/ 66 h 83"/>
                <a:gd name="T20" fmla="*/ 24 w 53"/>
                <a:gd name="T21" fmla="*/ 70 h 83"/>
                <a:gd name="T22" fmla="*/ 39 w 53"/>
                <a:gd name="T23" fmla="*/ 59 h 83"/>
                <a:gd name="T24" fmla="*/ 21 w 53"/>
                <a:gd name="T25" fmla="*/ 46 h 83"/>
                <a:gd name="T26" fmla="*/ 0 w 53"/>
                <a:gd name="T27" fmla="*/ 24 h 83"/>
                <a:gd name="T28" fmla="*/ 28 w 53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83">
                  <a:moveTo>
                    <a:pt x="28" y="0"/>
                  </a:moveTo>
                  <a:cubicBezTo>
                    <a:pt x="43" y="0"/>
                    <a:pt x="50" y="4"/>
                    <a:pt x="50" y="4"/>
                  </a:cubicBezTo>
                  <a:cubicBezTo>
                    <a:pt x="50" y="8"/>
                    <a:pt x="48" y="13"/>
                    <a:pt x="46" y="15"/>
                  </a:cubicBezTo>
                  <a:cubicBezTo>
                    <a:pt x="46" y="15"/>
                    <a:pt x="38" y="13"/>
                    <a:pt x="30" y="13"/>
                  </a:cubicBezTo>
                  <a:cubicBezTo>
                    <a:pt x="20" y="13"/>
                    <a:pt x="14" y="16"/>
                    <a:pt x="14" y="24"/>
                  </a:cubicBezTo>
                  <a:cubicBezTo>
                    <a:pt x="14" y="31"/>
                    <a:pt x="24" y="33"/>
                    <a:pt x="33" y="36"/>
                  </a:cubicBezTo>
                  <a:cubicBezTo>
                    <a:pt x="43" y="39"/>
                    <a:pt x="53" y="44"/>
                    <a:pt x="53" y="59"/>
                  </a:cubicBezTo>
                  <a:cubicBezTo>
                    <a:pt x="53" y="74"/>
                    <a:pt x="44" y="83"/>
                    <a:pt x="25" y="83"/>
                  </a:cubicBezTo>
                  <a:cubicBezTo>
                    <a:pt x="9" y="83"/>
                    <a:pt x="0" y="77"/>
                    <a:pt x="0" y="77"/>
                  </a:cubicBezTo>
                  <a:cubicBezTo>
                    <a:pt x="0" y="73"/>
                    <a:pt x="1" y="69"/>
                    <a:pt x="4" y="66"/>
                  </a:cubicBezTo>
                  <a:cubicBezTo>
                    <a:pt x="4" y="66"/>
                    <a:pt x="14" y="70"/>
                    <a:pt x="24" y="70"/>
                  </a:cubicBezTo>
                  <a:cubicBezTo>
                    <a:pt x="33" y="70"/>
                    <a:pt x="39" y="66"/>
                    <a:pt x="39" y="59"/>
                  </a:cubicBezTo>
                  <a:cubicBezTo>
                    <a:pt x="39" y="51"/>
                    <a:pt x="30" y="49"/>
                    <a:pt x="21" y="46"/>
                  </a:cubicBezTo>
                  <a:cubicBezTo>
                    <a:pt x="11" y="43"/>
                    <a:pt x="0" y="39"/>
                    <a:pt x="0" y="24"/>
                  </a:cubicBezTo>
                  <a:cubicBezTo>
                    <a:pt x="0" y="10"/>
                    <a:pt x="9" y="0"/>
                    <a:pt x="28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Freeform 49"/>
            <p:cNvSpPr>
              <a:spLocks noEditPoints="1"/>
            </p:cNvSpPr>
            <p:nvPr/>
          </p:nvSpPr>
          <p:spPr bwMode="auto">
            <a:xfrm>
              <a:off x="4900" y="2153"/>
              <a:ext cx="129" cy="233"/>
            </a:xfrm>
            <a:custGeom>
              <a:avLst/>
              <a:gdLst>
                <a:gd name="T0" fmla="*/ 35 w 67"/>
                <a:gd name="T1" fmla="*/ 1 h 120"/>
                <a:gd name="T2" fmla="*/ 48 w 67"/>
                <a:gd name="T3" fmla="*/ 7 h 120"/>
                <a:gd name="T4" fmla="*/ 29 w 67"/>
                <a:gd name="T5" fmla="*/ 27 h 120"/>
                <a:gd name="T6" fmla="*/ 20 w 67"/>
                <a:gd name="T7" fmla="*/ 22 h 120"/>
                <a:gd name="T8" fmla="*/ 35 w 67"/>
                <a:gd name="T9" fmla="*/ 1 h 120"/>
                <a:gd name="T10" fmla="*/ 34 w 67"/>
                <a:gd name="T11" fmla="*/ 49 h 120"/>
                <a:gd name="T12" fmla="*/ 16 w 67"/>
                <a:gd name="T13" fmla="*/ 78 h 120"/>
                <a:gd name="T14" fmla="*/ 34 w 67"/>
                <a:gd name="T15" fmla="*/ 108 h 120"/>
                <a:gd name="T16" fmla="*/ 52 w 67"/>
                <a:gd name="T17" fmla="*/ 78 h 120"/>
                <a:gd name="T18" fmla="*/ 34 w 67"/>
                <a:gd name="T19" fmla="*/ 49 h 120"/>
                <a:gd name="T20" fmla="*/ 34 w 67"/>
                <a:gd name="T21" fmla="*/ 37 h 120"/>
                <a:gd name="T22" fmla="*/ 67 w 67"/>
                <a:gd name="T23" fmla="*/ 78 h 120"/>
                <a:gd name="T24" fmla="*/ 34 w 67"/>
                <a:gd name="T25" fmla="*/ 120 h 120"/>
                <a:gd name="T26" fmla="*/ 0 w 67"/>
                <a:gd name="T27" fmla="*/ 78 h 120"/>
                <a:gd name="T28" fmla="*/ 34 w 67"/>
                <a:gd name="T29" fmla="*/ 3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20">
                  <a:moveTo>
                    <a:pt x="35" y="1"/>
                  </a:moveTo>
                  <a:cubicBezTo>
                    <a:pt x="39" y="0"/>
                    <a:pt x="46" y="3"/>
                    <a:pt x="48" y="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5" y="26"/>
                    <a:pt x="22" y="25"/>
                    <a:pt x="20" y="22"/>
                  </a:cubicBezTo>
                  <a:lnTo>
                    <a:pt x="35" y="1"/>
                  </a:lnTo>
                  <a:close/>
                  <a:moveTo>
                    <a:pt x="34" y="49"/>
                  </a:moveTo>
                  <a:cubicBezTo>
                    <a:pt x="23" y="49"/>
                    <a:pt x="16" y="55"/>
                    <a:pt x="16" y="78"/>
                  </a:cubicBezTo>
                  <a:cubicBezTo>
                    <a:pt x="16" y="102"/>
                    <a:pt x="23" y="108"/>
                    <a:pt x="34" y="108"/>
                  </a:cubicBezTo>
                  <a:cubicBezTo>
                    <a:pt x="45" y="108"/>
                    <a:pt x="52" y="102"/>
                    <a:pt x="52" y="78"/>
                  </a:cubicBezTo>
                  <a:cubicBezTo>
                    <a:pt x="52" y="55"/>
                    <a:pt x="45" y="49"/>
                    <a:pt x="34" y="49"/>
                  </a:cubicBezTo>
                  <a:moveTo>
                    <a:pt x="34" y="37"/>
                  </a:moveTo>
                  <a:cubicBezTo>
                    <a:pt x="55" y="37"/>
                    <a:pt x="67" y="49"/>
                    <a:pt x="67" y="78"/>
                  </a:cubicBezTo>
                  <a:cubicBezTo>
                    <a:pt x="67" y="108"/>
                    <a:pt x="54" y="120"/>
                    <a:pt x="34" y="120"/>
                  </a:cubicBezTo>
                  <a:cubicBezTo>
                    <a:pt x="13" y="120"/>
                    <a:pt x="0" y="108"/>
                    <a:pt x="0" y="78"/>
                  </a:cubicBezTo>
                  <a:cubicBezTo>
                    <a:pt x="0" y="49"/>
                    <a:pt x="13" y="37"/>
                    <a:pt x="34" y="37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50"/>
            <p:cNvSpPr>
              <a:spLocks noEditPoints="1"/>
            </p:cNvSpPr>
            <p:nvPr/>
          </p:nvSpPr>
          <p:spPr bwMode="auto">
            <a:xfrm>
              <a:off x="5066" y="2163"/>
              <a:ext cx="125" cy="223"/>
            </a:xfrm>
            <a:custGeom>
              <a:avLst/>
              <a:gdLst>
                <a:gd name="T0" fmla="*/ 31 w 65"/>
                <a:gd name="T1" fmla="*/ 45 h 115"/>
                <a:gd name="T2" fmla="*/ 15 w 65"/>
                <a:gd name="T3" fmla="*/ 64 h 115"/>
                <a:gd name="T4" fmla="*/ 15 w 65"/>
                <a:gd name="T5" fmla="*/ 83 h 115"/>
                <a:gd name="T6" fmla="*/ 31 w 65"/>
                <a:gd name="T7" fmla="*/ 102 h 115"/>
                <a:gd name="T8" fmla="*/ 49 w 65"/>
                <a:gd name="T9" fmla="*/ 73 h 115"/>
                <a:gd name="T10" fmla="*/ 31 w 65"/>
                <a:gd name="T11" fmla="*/ 45 h 115"/>
                <a:gd name="T12" fmla="*/ 15 w 65"/>
                <a:gd name="T13" fmla="*/ 42 h 115"/>
                <a:gd name="T14" fmla="*/ 37 w 65"/>
                <a:gd name="T15" fmla="*/ 32 h 115"/>
                <a:gd name="T16" fmla="*/ 65 w 65"/>
                <a:gd name="T17" fmla="*/ 73 h 115"/>
                <a:gd name="T18" fmla="*/ 37 w 65"/>
                <a:gd name="T19" fmla="*/ 115 h 115"/>
                <a:gd name="T20" fmla="*/ 15 w 65"/>
                <a:gd name="T21" fmla="*/ 105 h 115"/>
                <a:gd name="T22" fmla="*/ 15 w 65"/>
                <a:gd name="T23" fmla="*/ 112 h 115"/>
                <a:gd name="T24" fmla="*/ 7 w 65"/>
                <a:gd name="T25" fmla="*/ 113 h 115"/>
                <a:gd name="T26" fmla="*/ 0 w 65"/>
                <a:gd name="T27" fmla="*/ 112 h 115"/>
                <a:gd name="T28" fmla="*/ 0 w 65"/>
                <a:gd name="T29" fmla="*/ 1 h 115"/>
                <a:gd name="T30" fmla="*/ 7 w 65"/>
                <a:gd name="T31" fmla="*/ 0 h 115"/>
                <a:gd name="T32" fmla="*/ 15 w 65"/>
                <a:gd name="T33" fmla="*/ 1 h 115"/>
                <a:gd name="T34" fmla="*/ 15 w 65"/>
                <a:gd name="T35" fmla="*/ 4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5">
                  <a:moveTo>
                    <a:pt x="31" y="45"/>
                  </a:moveTo>
                  <a:cubicBezTo>
                    <a:pt x="21" y="45"/>
                    <a:pt x="15" y="53"/>
                    <a:pt x="15" y="64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93"/>
                    <a:pt x="21" y="102"/>
                    <a:pt x="31" y="102"/>
                  </a:cubicBezTo>
                  <a:cubicBezTo>
                    <a:pt x="43" y="102"/>
                    <a:pt x="49" y="96"/>
                    <a:pt x="49" y="73"/>
                  </a:cubicBezTo>
                  <a:cubicBezTo>
                    <a:pt x="49" y="51"/>
                    <a:pt x="43" y="45"/>
                    <a:pt x="31" y="45"/>
                  </a:cubicBezTo>
                  <a:moveTo>
                    <a:pt x="15" y="42"/>
                  </a:moveTo>
                  <a:cubicBezTo>
                    <a:pt x="19" y="36"/>
                    <a:pt x="26" y="32"/>
                    <a:pt x="37" y="32"/>
                  </a:cubicBezTo>
                  <a:cubicBezTo>
                    <a:pt x="54" y="32"/>
                    <a:pt x="65" y="43"/>
                    <a:pt x="65" y="73"/>
                  </a:cubicBezTo>
                  <a:cubicBezTo>
                    <a:pt x="65" y="104"/>
                    <a:pt x="54" y="115"/>
                    <a:pt x="37" y="115"/>
                  </a:cubicBezTo>
                  <a:cubicBezTo>
                    <a:pt x="26" y="115"/>
                    <a:pt x="19" y="111"/>
                    <a:pt x="15" y="105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2" y="113"/>
                    <a:pt x="7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2" y="0"/>
                    <a:pt x="15" y="1"/>
                    <a:pt x="15" y="1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auto">
            <a:xfrm>
              <a:off x="2958" y="2523"/>
              <a:ext cx="152" cy="209"/>
            </a:xfrm>
            <a:custGeom>
              <a:avLst/>
              <a:gdLst>
                <a:gd name="T0" fmla="*/ 23 w 79"/>
                <a:gd name="T1" fmla="*/ 39 h 108"/>
                <a:gd name="T2" fmla="*/ 14 w 79"/>
                <a:gd name="T3" fmla="*/ 19 h 108"/>
                <a:gd name="T4" fmla="*/ 13 w 79"/>
                <a:gd name="T5" fmla="*/ 19 h 108"/>
                <a:gd name="T6" fmla="*/ 15 w 79"/>
                <a:gd name="T7" fmla="*/ 44 h 108"/>
                <a:gd name="T8" fmla="*/ 15 w 79"/>
                <a:gd name="T9" fmla="*/ 107 h 108"/>
                <a:gd name="T10" fmla="*/ 7 w 79"/>
                <a:gd name="T11" fmla="*/ 108 h 108"/>
                <a:gd name="T12" fmla="*/ 0 w 79"/>
                <a:gd name="T13" fmla="*/ 107 h 108"/>
                <a:gd name="T14" fmla="*/ 0 w 79"/>
                <a:gd name="T15" fmla="*/ 1 h 108"/>
                <a:gd name="T16" fmla="*/ 10 w 79"/>
                <a:gd name="T17" fmla="*/ 0 h 108"/>
                <a:gd name="T18" fmla="*/ 19 w 79"/>
                <a:gd name="T19" fmla="*/ 1 h 108"/>
                <a:gd name="T20" fmla="*/ 56 w 79"/>
                <a:gd name="T21" fmla="*/ 69 h 108"/>
                <a:gd name="T22" fmla="*/ 66 w 79"/>
                <a:gd name="T23" fmla="*/ 89 h 108"/>
                <a:gd name="T24" fmla="*/ 66 w 79"/>
                <a:gd name="T25" fmla="*/ 89 h 108"/>
                <a:gd name="T26" fmla="*/ 65 w 79"/>
                <a:gd name="T27" fmla="*/ 64 h 108"/>
                <a:gd name="T28" fmla="*/ 65 w 79"/>
                <a:gd name="T29" fmla="*/ 1 h 108"/>
                <a:gd name="T30" fmla="*/ 72 w 79"/>
                <a:gd name="T31" fmla="*/ 0 h 108"/>
                <a:gd name="T32" fmla="*/ 79 w 79"/>
                <a:gd name="T33" fmla="*/ 1 h 108"/>
                <a:gd name="T34" fmla="*/ 79 w 79"/>
                <a:gd name="T35" fmla="*/ 107 h 108"/>
                <a:gd name="T36" fmla="*/ 70 w 79"/>
                <a:gd name="T37" fmla="*/ 108 h 108"/>
                <a:gd name="T38" fmla="*/ 61 w 79"/>
                <a:gd name="T39" fmla="*/ 107 h 108"/>
                <a:gd name="T40" fmla="*/ 23 w 79"/>
                <a:gd name="T41" fmla="*/ 3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08">
                  <a:moveTo>
                    <a:pt x="23" y="39"/>
                  </a:moveTo>
                  <a:cubicBezTo>
                    <a:pt x="17" y="2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5" y="29"/>
                    <a:pt x="15" y="44"/>
                  </a:cubicBezTo>
                  <a:cubicBezTo>
                    <a:pt x="15" y="107"/>
                    <a:pt x="15" y="107"/>
                    <a:pt x="15" y="107"/>
                  </a:cubicBezTo>
                  <a:cubicBezTo>
                    <a:pt x="15" y="107"/>
                    <a:pt x="12" y="108"/>
                    <a:pt x="7" y="108"/>
                  </a:cubicBezTo>
                  <a:cubicBezTo>
                    <a:pt x="2" y="108"/>
                    <a:pt x="0" y="107"/>
                    <a:pt x="0" y="10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10" y="0"/>
                  </a:cubicBezTo>
                  <a:cubicBezTo>
                    <a:pt x="16" y="0"/>
                    <a:pt x="19" y="1"/>
                    <a:pt x="19" y="1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62" y="79"/>
                    <a:pt x="66" y="89"/>
                    <a:pt x="66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6" y="89"/>
                    <a:pt x="65" y="78"/>
                    <a:pt x="65" y="64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7" y="0"/>
                    <a:pt x="72" y="0"/>
                  </a:cubicBezTo>
                  <a:cubicBezTo>
                    <a:pt x="77" y="0"/>
                    <a:pt x="79" y="1"/>
                    <a:pt x="79" y="1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7"/>
                    <a:pt x="76" y="108"/>
                    <a:pt x="70" y="108"/>
                  </a:cubicBezTo>
                  <a:cubicBezTo>
                    <a:pt x="64" y="108"/>
                    <a:pt x="61" y="107"/>
                    <a:pt x="61" y="107"/>
                  </a:cubicBezTo>
                  <a:lnTo>
                    <a:pt x="23" y="39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3159" y="2519"/>
              <a:ext cx="29" cy="213"/>
            </a:xfrm>
            <a:custGeom>
              <a:avLst/>
              <a:gdLst>
                <a:gd name="T0" fmla="*/ 15 w 15"/>
                <a:gd name="T1" fmla="*/ 109 h 110"/>
                <a:gd name="T2" fmla="*/ 7 w 15"/>
                <a:gd name="T3" fmla="*/ 110 h 110"/>
                <a:gd name="T4" fmla="*/ 0 w 15"/>
                <a:gd name="T5" fmla="*/ 109 h 110"/>
                <a:gd name="T6" fmla="*/ 0 w 15"/>
                <a:gd name="T7" fmla="*/ 32 h 110"/>
                <a:gd name="T8" fmla="*/ 7 w 15"/>
                <a:gd name="T9" fmla="*/ 31 h 110"/>
                <a:gd name="T10" fmla="*/ 15 w 15"/>
                <a:gd name="T11" fmla="*/ 32 h 110"/>
                <a:gd name="T12" fmla="*/ 15 w 15"/>
                <a:gd name="T13" fmla="*/ 109 h 110"/>
                <a:gd name="T14" fmla="*/ 15 w 15"/>
                <a:gd name="T15" fmla="*/ 16 h 110"/>
                <a:gd name="T16" fmla="*/ 7 w 15"/>
                <a:gd name="T17" fmla="*/ 17 h 110"/>
                <a:gd name="T18" fmla="*/ 0 w 15"/>
                <a:gd name="T19" fmla="*/ 16 h 110"/>
                <a:gd name="T20" fmla="*/ 0 w 15"/>
                <a:gd name="T21" fmla="*/ 1 h 110"/>
                <a:gd name="T22" fmla="*/ 7 w 15"/>
                <a:gd name="T23" fmla="*/ 0 h 110"/>
                <a:gd name="T24" fmla="*/ 15 w 15"/>
                <a:gd name="T25" fmla="*/ 1 h 110"/>
                <a:gd name="T26" fmla="*/ 15 w 15"/>
                <a:gd name="T27" fmla="*/ 1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10">
                  <a:moveTo>
                    <a:pt x="15" y="109"/>
                  </a:moveTo>
                  <a:cubicBezTo>
                    <a:pt x="15" y="109"/>
                    <a:pt x="12" y="110"/>
                    <a:pt x="7" y="110"/>
                  </a:cubicBezTo>
                  <a:cubicBezTo>
                    <a:pt x="2" y="110"/>
                    <a:pt x="0" y="109"/>
                    <a:pt x="0" y="10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" y="31"/>
                    <a:pt x="7" y="31"/>
                  </a:cubicBezTo>
                  <a:cubicBezTo>
                    <a:pt x="12" y="31"/>
                    <a:pt x="15" y="32"/>
                    <a:pt x="15" y="32"/>
                  </a:cubicBezTo>
                  <a:lnTo>
                    <a:pt x="15" y="109"/>
                  </a:lnTo>
                  <a:close/>
                  <a:moveTo>
                    <a:pt x="15" y="16"/>
                  </a:moveTo>
                  <a:cubicBezTo>
                    <a:pt x="15" y="16"/>
                    <a:pt x="13" y="17"/>
                    <a:pt x="7" y="17"/>
                  </a:cubicBezTo>
                  <a:cubicBezTo>
                    <a:pt x="2" y="17"/>
                    <a:pt x="0" y="16"/>
                    <a:pt x="0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7" y="0"/>
                  </a:cubicBezTo>
                  <a:cubicBezTo>
                    <a:pt x="13" y="0"/>
                    <a:pt x="15" y="1"/>
                    <a:pt x="15" y="1"/>
                  </a:cubicBezTo>
                  <a:lnTo>
                    <a:pt x="15" y="1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3224" y="2576"/>
              <a:ext cx="122" cy="160"/>
            </a:xfrm>
            <a:custGeom>
              <a:avLst/>
              <a:gdLst>
                <a:gd name="T0" fmla="*/ 33 w 63"/>
                <a:gd name="T1" fmla="*/ 12 h 83"/>
                <a:gd name="T2" fmla="*/ 15 w 63"/>
                <a:gd name="T3" fmla="*/ 36 h 83"/>
                <a:gd name="T4" fmla="*/ 48 w 63"/>
                <a:gd name="T5" fmla="*/ 36 h 83"/>
                <a:gd name="T6" fmla="*/ 48 w 63"/>
                <a:gd name="T7" fmla="*/ 29 h 83"/>
                <a:gd name="T8" fmla="*/ 33 w 63"/>
                <a:gd name="T9" fmla="*/ 12 h 83"/>
                <a:gd name="T10" fmla="*/ 15 w 63"/>
                <a:gd name="T11" fmla="*/ 46 h 83"/>
                <a:gd name="T12" fmla="*/ 36 w 63"/>
                <a:gd name="T13" fmla="*/ 70 h 83"/>
                <a:gd name="T14" fmla="*/ 54 w 63"/>
                <a:gd name="T15" fmla="*/ 66 h 83"/>
                <a:gd name="T16" fmla="*/ 59 w 63"/>
                <a:gd name="T17" fmla="*/ 76 h 83"/>
                <a:gd name="T18" fmla="*/ 34 w 63"/>
                <a:gd name="T19" fmla="*/ 83 h 83"/>
                <a:gd name="T20" fmla="*/ 0 w 63"/>
                <a:gd name="T21" fmla="*/ 41 h 83"/>
                <a:gd name="T22" fmla="*/ 33 w 63"/>
                <a:gd name="T23" fmla="*/ 0 h 83"/>
                <a:gd name="T24" fmla="*/ 63 w 63"/>
                <a:gd name="T25" fmla="*/ 31 h 83"/>
                <a:gd name="T26" fmla="*/ 62 w 63"/>
                <a:gd name="T27" fmla="*/ 46 h 83"/>
                <a:gd name="T28" fmla="*/ 15 w 63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83">
                  <a:moveTo>
                    <a:pt x="33" y="12"/>
                  </a:moveTo>
                  <a:cubicBezTo>
                    <a:pt x="23" y="12"/>
                    <a:pt x="17" y="19"/>
                    <a:pt x="15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8" y="32"/>
                    <a:pt x="48" y="29"/>
                  </a:cubicBezTo>
                  <a:cubicBezTo>
                    <a:pt x="48" y="20"/>
                    <a:pt x="44" y="12"/>
                    <a:pt x="33" y="12"/>
                  </a:cubicBezTo>
                  <a:moveTo>
                    <a:pt x="15" y="46"/>
                  </a:moveTo>
                  <a:cubicBezTo>
                    <a:pt x="17" y="64"/>
                    <a:pt x="24" y="70"/>
                    <a:pt x="36" y="70"/>
                  </a:cubicBezTo>
                  <a:cubicBezTo>
                    <a:pt x="47" y="70"/>
                    <a:pt x="54" y="66"/>
                    <a:pt x="54" y="66"/>
                  </a:cubicBezTo>
                  <a:cubicBezTo>
                    <a:pt x="57" y="68"/>
                    <a:pt x="59" y="72"/>
                    <a:pt x="59" y="76"/>
                  </a:cubicBezTo>
                  <a:cubicBezTo>
                    <a:pt x="59" y="76"/>
                    <a:pt x="50" y="83"/>
                    <a:pt x="34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3" y="0"/>
                    <a:pt x="33" y="0"/>
                  </a:cubicBezTo>
                  <a:cubicBezTo>
                    <a:pt x="52" y="0"/>
                    <a:pt x="63" y="11"/>
                    <a:pt x="63" y="31"/>
                  </a:cubicBezTo>
                  <a:cubicBezTo>
                    <a:pt x="63" y="40"/>
                    <a:pt x="62" y="46"/>
                    <a:pt x="62" y="46"/>
                  </a:cubicBezTo>
                  <a:lnTo>
                    <a:pt x="15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Freeform 54"/>
            <p:cNvSpPr>
              <a:spLocks noEditPoints="1"/>
            </p:cNvSpPr>
            <p:nvPr/>
          </p:nvSpPr>
          <p:spPr bwMode="auto">
            <a:xfrm>
              <a:off x="3381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50 w 65"/>
                <a:gd name="T9" fmla="*/ 42 h 116"/>
                <a:gd name="T10" fmla="*/ 31 w 65"/>
                <a:gd name="T11" fmla="*/ 13 h 116"/>
                <a:gd name="T12" fmla="*/ 37 w 65"/>
                <a:gd name="T13" fmla="*/ 0 h 116"/>
                <a:gd name="T14" fmla="*/ 65 w 65"/>
                <a:gd name="T15" fmla="*/ 42 h 116"/>
                <a:gd name="T16" fmla="*/ 37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7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50" y="64"/>
                    <a:pt x="50" y="42"/>
                  </a:cubicBezTo>
                  <a:cubicBezTo>
                    <a:pt x="50" y="19"/>
                    <a:pt x="43" y="13"/>
                    <a:pt x="31" y="13"/>
                  </a:cubicBezTo>
                  <a:moveTo>
                    <a:pt x="37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7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7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55"/>
            <p:cNvSpPr>
              <a:spLocks noEditPoints="1"/>
            </p:cNvSpPr>
            <p:nvPr/>
          </p:nvSpPr>
          <p:spPr bwMode="auto">
            <a:xfrm>
              <a:off x="3535" y="2576"/>
              <a:ext cx="124" cy="160"/>
            </a:xfrm>
            <a:custGeom>
              <a:avLst/>
              <a:gdLst>
                <a:gd name="T0" fmla="*/ 34 w 64"/>
                <a:gd name="T1" fmla="*/ 12 h 83"/>
                <a:gd name="T2" fmla="*/ 16 w 64"/>
                <a:gd name="T3" fmla="*/ 36 h 83"/>
                <a:gd name="T4" fmla="*/ 48 w 64"/>
                <a:gd name="T5" fmla="*/ 36 h 83"/>
                <a:gd name="T6" fmla="*/ 49 w 64"/>
                <a:gd name="T7" fmla="*/ 29 h 83"/>
                <a:gd name="T8" fmla="*/ 34 w 64"/>
                <a:gd name="T9" fmla="*/ 12 h 83"/>
                <a:gd name="T10" fmla="*/ 16 w 64"/>
                <a:gd name="T11" fmla="*/ 46 h 83"/>
                <a:gd name="T12" fmla="*/ 37 w 64"/>
                <a:gd name="T13" fmla="*/ 70 h 83"/>
                <a:gd name="T14" fmla="*/ 55 w 64"/>
                <a:gd name="T15" fmla="*/ 66 h 83"/>
                <a:gd name="T16" fmla="*/ 60 w 64"/>
                <a:gd name="T17" fmla="*/ 76 h 83"/>
                <a:gd name="T18" fmla="*/ 35 w 64"/>
                <a:gd name="T19" fmla="*/ 83 h 83"/>
                <a:gd name="T20" fmla="*/ 0 w 64"/>
                <a:gd name="T21" fmla="*/ 41 h 83"/>
                <a:gd name="T22" fmla="*/ 34 w 64"/>
                <a:gd name="T23" fmla="*/ 0 h 83"/>
                <a:gd name="T24" fmla="*/ 64 w 64"/>
                <a:gd name="T25" fmla="*/ 31 h 83"/>
                <a:gd name="T26" fmla="*/ 62 w 64"/>
                <a:gd name="T27" fmla="*/ 46 h 83"/>
                <a:gd name="T28" fmla="*/ 16 w 64"/>
                <a:gd name="T29" fmla="*/ 4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83">
                  <a:moveTo>
                    <a:pt x="34" y="12"/>
                  </a:moveTo>
                  <a:cubicBezTo>
                    <a:pt x="24" y="12"/>
                    <a:pt x="17" y="19"/>
                    <a:pt x="16" y="3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48" y="34"/>
                    <a:pt x="49" y="32"/>
                    <a:pt x="49" y="29"/>
                  </a:cubicBezTo>
                  <a:cubicBezTo>
                    <a:pt x="49" y="20"/>
                    <a:pt x="45" y="12"/>
                    <a:pt x="34" y="12"/>
                  </a:cubicBezTo>
                  <a:moveTo>
                    <a:pt x="16" y="46"/>
                  </a:moveTo>
                  <a:cubicBezTo>
                    <a:pt x="17" y="64"/>
                    <a:pt x="24" y="70"/>
                    <a:pt x="37" y="70"/>
                  </a:cubicBezTo>
                  <a:cubicBezTo>
                    <a:pt x="48" y="70"/>
                    <a:pt x="55" y="66"/>
                    <a:pt x="55" y="66"/>
                  </a:cubicBezTo>
                  <a:cubicBezTo>
                    <a:pt x="57" y="68"/>
                    <a:pt x="59" y="72"/>
                    <a:pt x="60" y="76"/>
                  </a:cubicBezTo>
                  <a:cubicBezTo>
                    <a:pt x="60" y="76"/>
                    <a:pt x="51" y="83"/>
                    <a:pt x="35" y="83"/>
                  </a:cubicBezTo>
                  <a:cubicBezTo>
                    <a:pt x="11" y="83"/>
                    <a:pt x="0" y="68"/>
                    <a:pt x="0" y="41"/>
                  </a:cubicBezTo>
                  <a:cubicBezTo>
                    <a:pt x="0" y="13"/>
                    <a:pt x="14" y="0"/>
                    <a:pt x="34" y="0"/>
                  </a:cubicBezTo>
                  <a:cubicBezTo>
                    <a:pt x="53" y="0"/>
                    <a:pt x="64" y="11"/>
                    <a:pt x="64" y="31"/>
                  </a:cubicBezTo>
                  <a:cubicBezTo>
                    <a:pt x="64" y="40"/>
                    <a:pt x="62" y="46"/>
                    <a:pt x="62" y="46"/>
                  </a:cubicBezTo>
                  <a:lnTo>
                    <a:pt x="16" y="46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3678" y="2514"/>
              <a:ext cx="87" cy="218"/>
            </a:xfrm>
            <a:custGeom>
              <a:avLst/>
              <a:gdLst>
                <a:gd name="T0" fmla="*/ 22 w 45"/>
                <a:gd name="T1" fmla="*/ 0 h 113"/>
                <a:gd name="T2" fmla="*/ 30 w 45"/>
                <a:gd name="T3" fmla="*/ 1 h 113"/>
                <a:gd name="T4" fmla="*/ 30 w 45"/>
                <a:gd name="T5" fmla="*/ 43 h 113"/>
                <a:gd name="T6" fmla="*/ 40 w 45"/>
                <a:gd name="T7" fmla="*/ 37 h 113"/>
                <a:gd name="T8" fmla="*/ 43 w 45"/>
                <a:gd name="T9" fmla="*/ 40 h 113"/>
                <a:gd name="T10" fmla="*/ 45 w 45"/>
                <a:gd name="T11" fmla="*/ 45 h 113"/>
                <a:gd name="T12" fmla="*/ 30 w 45"/>
                <a:gd name="T13" fmla="*/ 54 h 113"/>
                <a:gd name="T14" fmla="*/ 30 w 45"/>
                <a:gd name="T15" fmla="*/ 112 h 113"/>
                <a:gd name="T16" fmla="*/ 22 w 45"/>
                <a:gd name="T17" fmla="*/ 113 h 113"/>
                <a:gd name="T18" fmla="*/ 15 w 45"/>
                <a:gd name="T19" fmla="*/ 112 h 113"/>
                <a:gd name="T20" fmla="*/ 15 w 45"/>
                <a:gd name="T21" fmla="*/ 62 h 113"/>
                <a:gd name="T22" fmla="*/ 5 w 45"/>
                <a:gd name="T23" fmla="*/ 68 h 113"/>
                <a:gd name="T24" fmla="*/ 2 w 45"/>
                <a:gd name="T25" fmla="*/ 65 h 113"/>
                <a:gd name="T26" fmla="*/ 0 w 45"/>
                <a:gd name="T27" fmla="*/ 60 h 113"/>
                <a:gd name="T28" fmla="*/ 15 w 45"/>
                <a:gd name="T29" fmla="*/ 52 h 113"/>
                <a:gd name="T30" fmla="*/ 15 w 45"/>
                <a:gd name="T31" fmla="*/ 1 h 113"/>
                <a:gd name="T32" fmla="*/ 22 w 45"/>
                <a:gd name="T3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113">
                  <a:moveTo>
                    <a:pt x="22" y="0"/>
                  </a:moveTo>
                  <a:cubicBezTo>
                    <a:pt x="27" y="0"/>
                    <a:pt x="30" y="1"/>
                    <a:pt x="30" y="1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2" y="38"/>
                    <a:pt x="43" y="40"/>
                  </a:cubicBezTo>
                  <a:cubicBezTo>
                    <a:pt x="45" y="43"/>
                    <a:pt x="45" y="45"/>
                    <a:pt x="45" y="45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112"/>
                    <a:pt x="30" y="112"/>
                    <a:pt x="30" y="112"/>
                  </a:cubicBezTo>
                  <a:cubicBezTo>
                    <a:pt x="30" y="112"/>
                    <a:pt x="27" y="113"/>
                    <a:pt x="22" y="113"/>
                  </a:cubicBezTo>
                  <a:cubicBezTo>
                    <a:pt x="17" y="113"/>
                    <a:pt x="15" y="112"/>
                    <a:pt x="15" y="11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4" y="68"/>
                    <a:pt x="3" y="67"/>
                    <a:pt x="2" y="65"/>
                  </a:cubicBezTo>
                  <a:cubicBezTo>
                    <a:pt x="0" y="62"/>
                    <a:pt x="0" y="60"/>
                    <a:pt x="0" y="60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7" y="0"/>
                    <a:pt x="2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auto">
            <a:xfrm>
              <a:off x="3792" y="2576"/>
              <a:ext cx="119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6 w 62"/>
                <a:gd name="T5" fmla="*/ 80 h 81"/>
                <a:gd name="T6" fmla="*/ 46 w 62"/>
                <a:gd name="T7" fmla="*/ 26 h 81"/>
                <a:gd name="T8" fmla="*/ 32 w 62"/>
                <a:gd name="T9" fmla="*/ 13 h 81"/>
                <a:gd name="T10" fmla="*/ 15 w 62"/>
                <a:gd name="T11" fmla="*/ 22 h 81"/>
                <a:gd name="T12" fmla="*/ 15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5 w 62"/>
                <a:gd name="T23" fmla="*/ 3 h 81"/>
                <a:gd name="T24" fmla="*/ 15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6" y="80"/>
                    <a:pt x="46" y="80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17"/>
                    <a:pt x="42" y="13"/>
                    <a:pt x="32" y="13"/>
                  </a:cubicBezTo>
                  <a:cubicBezTo>
                    <a:pt x="26" y="13"/>
                    <a:pt x="19" y="16"/>
                    <a:pt x="15" y="22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3946" y="2576"/>
              <a:ext cx="130" cy="160"/>
            </a:xfrm>
            <a:custGeom>
              <a:avLst/>
              <a:gdLst>
                <a:gd name="T0" fmla="*/ 33 w 67"/>
                <a:gd name="T1" fmla="*/ 12 h 83"/>
                <a:gd name="T2" fmla="*/ 15 w 67"/>
                <a:gd name="T3" fmla="*/ 42 h 83"/>
                <a:gd name="T4" fmla="*/ 33 w 67"/>
                <a:gd name="T5" fmla="*/ 71 h 83"/>
                <a:gd name="T6" fmla="*/ 51 w 67"/>
                <a:gd name="T7" fmla="*/ 42 h 83"/>
                <a:gd name="T8" fmla="*/ 33 w 67"/>
                <a:gd name="T9" fmla="*/ 12 h 83"/>
                <a:gd name="T10" fmla="*/ 33 w 67"/>
                <a:gd name="T11" fmla="*/ 0 h 83"/>
                <a:gd name="T12" fmla="*/ 67 w 67"/>
                <a:gd name="T13" fmla="*/ 42 h 83"/>
                <a:gd name="T14" fmla="*/ 33 w 67"/>
                <a:gd name="T15" fmla="*/ 83 h 83"/>
                <a:gd name="T16" fmla="*/ 0 w 67"/>
                <a:gd name="T17" fmla="*/ 42 h 83"/>
                <a:gd name="T18" fmla="*/ 33 w 67"/>
                <a:gd name="T1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83">
                  <a:moveTo>
                    <a:pt x="33" y="12"/>
                  </a:moveTo>
                  <a:cubicBezTo>
                    <a:pt x="22" y="12"/>
                    <a:pt x="15" y="18"/>
                    <a:pt x="15" y="42"/>
                  </a:cubicBezTo>
                  <a:cubicBezTo>
                    <a:pt x="15" y="65"/>
                    <a:pt x="22" y="71"/>
                    <a:pt x="33" y="71"/>
                  </a:cubicBezTo>
                  <a:cubicBezTo>
                    <a:pt x="44" y="71"/>
                    <a:pt x="51" y="65"/>
                    <a:pt x="51" y="42"/>
                  </a:cubicBezTo>
                  <a:cubicBezTo>
                    <a:pt x="51" y="18"/>
                    <a:pt x="44" y="12"/>
                    <a:pt x="33" y="12"/>
                  </a:cubicBezTo>
                  <a:moveTo>
                    <a:pt x="33" y="0"/>
                  </a:moveTo>
                  <a:cubicBezTo>
                    <a:pt x="54" y="0"/>
                    <a:pt x="67" y="12"/>
                    <a:pt x="67" y="42"/>
                  </a:cubicBezTo>
                  <a:cubicBezTo>
                    <a:pt x="67" y="71"/>
                    <a:pt x="54" y="83"/>
                    <a:pt x="33" y="83"/>
                  </a:cubicBezTo>
                  <a:cubicBezTo>
                    <a:pt x="12" y="83"/>
                    <a:pt x="0" y="71"/>
                    <a:pt x="0" y="42"/>
                  </a:cubicBezTo>
                  <a:cubicBezTo>
                    <a:pt x="0" y="12"/>
                    <a:pt x="12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>
              <a:off x="4103" y="2576"/>
              <a:ext cx="104" cy="160"/>
            </a:xfrm>
            <a:custGeom>
              <a:avLst/>
              <a:gdLst>
                <a:gd name="T0" fmla="*/ 29 w 54"/>
                <a:gd name="T1" fmla="*/ 0 h 83"/>
                <a:gd name="T2" fmla="*/ 50 w 54"/>
                <a:gd name="T3" fmla="*/ 4 h 83"/>
                <a:gd name="T4" fmla="*/ 46 w 54"/>
                <a:gd name="T5" fmla="*/ 15 h 83"/>
                <a:gd name="T6" fmla="*/ 31 w 54"/>
                <a:gd name="T7" fmla="*/ 13 h 83"/>
                <a:gd name="T8" fmla="*/ 15 w 54"/>
                <a:gd name="T9" fmla="*/ 24 h 83"/>
                <a:gd name="T10" fmla="*/ 34 w 54"/>
                <a:gd name="T11" fmla="*/ 36 h 83"/>
                <a:gd name="T12" fmla="*/ 54 w 54"/>
                <a:gd name="T13" fmla="*/ 59 h 83"/>
                <a:gd name="T14" fmla="*/ 26 w 54"/>
                <a:gd name="T15" fmla="*/ 83 h 83"/>
                <a:gd name="T16" fmla="*/ 0 w 54"/>
                <a:gd name="T17" fmla="*/ 77 h 83"/>
                <a:gd name="T18" fmla="*/ 5 w 54"/>
                <a:gd name="T19" fmla="*/ 66 h 83"/>
                <a:gd name="T20" fmla="*/ 25 w 54"/>
                <a:gd name="T21" fmla="*/ 70 h 83"/>
                <a:gd name="T22" fmla="*/ 39 w 54"/>
                <a:gd name="T23" fmla="*/ 59 h 83"/>
                <a:gd name="T24" fmla="*/ 22 w 54"/>
                <a:gd name="T25" fmla="*/ 46 h 83"/>
                <a:gd name="T26" fmla="*/ 1 w 54"/>
                <a:gd name="T27" fmla="*/ 24 h 83"/>
                <a:gd name="T28" fmla="*/ 29 w 54"/>
                <a:gd name="T2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29" y="0"/>
                  </a:moveTo>
                  <a:cubicBezTo>
                    <a:pt x="44" y="0"/>
                    <a:pt x="50" y="4"/>
                    <a:pt x="50" y="4"/>
                  </a:cubicBezTo>
                  <a:cubicBezTo>
                    <a:pt x="50" y="8"/>
                    <a:pt x="49" y="13"/>
                    <a:pt x="46" y="15"/>
                  </a:cubicBezTo>
                  <a:cubicBezTo>
                    <a:pt x="46" y="15"/>
                    <a:pt x="39" y="13"/>
                    <a:pt x="31" y="13"/>
                  </a:cubicBezTo>
                  <a:cubicBezTo>
                    <a:pt x="20" y="13"/>
                    <a:pt x="15" y="17"/>
                    <a:pt x="15" y="24"/>
                  </a:cubicBezTo>
                  <a:cubicBezTo>
                    <a:pt x="15" y="31"/>
                    <a:pt x="25" y="33"/>
                    <a:pt x="34" y="36"/>
                  </a:cubicBezTo>
                  <a:cubicBezTo>
                    <a:pt x="44" y="39"/>
                    <a:pt x="54" y="44"/>
                    <a:pt x="54" y="59"/>
                  </a:cubicBezTo>
                  <a:cubicBezTo>
                    <a:pt x="54" y="74"/>
                    <a:pt x="45" y="83"/>
                    <a:pt x="26" y="83"/>
                  </a:cubicBezTo>
                  <a:cubicBezTo>
                    <a:pt x="10" y="83"/>
                    <a:pt x="0" y="77"/>
                    <a:pt x="0" y="77"/>
                  </a:cubicBezTo>
                  <a:cubicBezTo>
                    <a:pt x="0" y="73"/>
                    <a:pt x="2" y="69"/>
                    <a:pt x="5" y="66"/>
                  </a:cubicBezTo>
                  <a:cubicBezTo>
                    <a:pt x="5" y="66"/>
                    <a:pt x="14" y="70"/>
                    <a:pt x="25" y="70"/>
                  </a:cubicBezTo>
                  <a:cubicBezTo>
                    <a:pt x="34" y="70"/>
                    <a:pt x="39" y="67"/>
                    <a:pt x="39" y="59"/>
                  </a:cubicBezTo>
                  <a:cubicBezTo>
                    <a:pt x="39" y="51"/>
                    <a:pt x="31" y="49"/>
                    <a:pt x="22" y="46"/>
                  </a:cubicBezTo>
                  <a:cubicBezTo>
                    <a:pt x="12" y="43"/>
                    <a:pt x="1" y="39"/>
                    <a:pt x="1" y="24"/>
                  </a:cubicBezTo>
                  <a:cubicBezTo>
                    <a:pt x="1" y="10"/>
                    <a:pt x="10" y="0"/>
                    <a:pt x="29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Freeform 60"/>
            <p:cNvSpPr>
              <a:spLocks noEditPoints="1"/>
            </p:cNvSpPr>
            <p:nvPr/>
          </p:nvSpPr>
          <p:spPr bwMode="auto">
            <a:xfrm>
              <a:off x="4242" y="2576"/>
              <a:ext cx="125" cy="224"/>
            </a:xfrm>
            <a:custGeom>
              <a:avLst/>
              <a:gdLst>
                <a:gd name="T0" fmla="*/ 31 w 65"/>
                <a:gd name="T1" fmla="*/ 13 h 116"/>
                <a:gd name="T2" fmla="*/ 15 w 65"/>
                <a:gd name="T3" fmla="*/ 32 h 116"/>
                <a:gd name="T4" fmla="*/ 15 w 65"/>
                <a:gd name="T5" fmla="*/ 51 h 116"/>
                <a:gd name="T6" fmla="*/ 31 w 65"/>
                <a:gd name="T7" fmla="*/ 70 h 116"/>
                <a:gd name="T8" fmla="*/ 49 w 65"/>
                <a:gd name="T9" fmla="*/ 42 h 116"/>
                <a:gd name="T10" fmla="*/ 31 w 65"/>
                <a:gd name="T11" fmla="*/ 13 h 116"/>
                <a:gd name="T12" fmla="*/ 36 w 65"/>
                <a:gd name="T13" fmla="*/ 0 h 116"/>
                <a:gd name="T14" fmla="*/ 65 w 65"/>
                <a:gd name="T15" fmla="*/ 42 h 116"/>
                <a:gd name="T16" fmla="*/ 36 w 65"/>
                <a:gd name="T17" fmla="*/ 83 h 116"/>
                <a:gd name="T18" fmla="*/ 15 w 65"/>
                <a:gd name="T19" fmla="*/ 73 h 116"/>
                <a:gd name="T20" fmla="*/ 15 w 65"/>
                <a:gd name="T21" fmla="*/ 115 h 116"/>
                <a:gd name="T22" fmla="*/ 7 w 65"/>
                <a:gd name="T23" fmla="*/ 116 h 116"/>
                <a:gd name="T24" fmla="*/ 0 w 65"/>
                <a:gd name="T25" fmla="*/ 115 h 116"/>
                <a:gd name="T26" fmla="*/ 0 w 65"/>
                <a:gd name="T27" fmla="*/ 3 h 116"/>
                <a:gd name="T28" fmla="*/ 7 w 65"/>
                <a:gd name="T29" fmla="*/ 2 h 116"/>
                <a:gd name="T30" fmla="*/ 15 w 65"/>
                <a:gd name="T31" fmla="*/ 3 h 116"/>
                <a:gd name="T32" fmla="*/ 15 w 65"/>
                <a:gd name="T33" fmla="*/ 10 h 116"/>
                <a:gd name="T34" fmla="*/ 36 w 65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16">
                  <a:moveTo>
                    <a:pt x="31" y="13"/>
                  </a:moveTo>
                  <a:cubicBezTo>
                    <a:pt x="21" y="13"/>
                    <a:pt x="15" y="22"/>
                    <a:pt x="15" y="32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62"/>
                    <a:pt x="21" y="70"/>
                    <a:pt x="31" y="70"/>
                  </a:cubicBezTo>
                  <a:cubicBezTo>
                    <a:pt x="43" y="70"/>
                    <a:pt x="49" y="64"/>
                    <a:pt x="49" y="42"/>
                  </a:cubicBezTo>
                  <a:cubicBezTo>
                    <a:pt x="49" y="19"/>
                    <a:pt x="43" y="13"/>
                    <a:pt x="31" y="13"/>
                  </a:cubicBezTo>
                  <a:moveTo>
                    <a:pt x="36" y="0"/>
                  </a:moveTo>
                  <a:cubicBezTo>
                    <a:pt x="54" y="0"/>
                    <a:pt x="65" y="11"/>
                    <a:pt x="65" y="42"/>
                  </a:cubicBezTo>
                  <a:cubicBezTo>
                    <a:pt x="65" y="72"/>
                    <a:pt x="54" y="83"/>
                    <a:pt x="36" y="83"/>
                  </a:cubicBezTo>
                  <a:cubicBezTo>
                    <a:pt x="26" y="83"/>
                    <a:pt x="19" y="79"/>
                    <a:pt x="15" y="73"/>
                  </a:cubicBezTo>
                  <a:cubicBezTo>
                    <a:pt x="15" y="115"/>
                    <a:pt x="15" y="115"/>
                    <a:pt x="15" y="115"/>
                  </a:cubicBezTo>
                  <a:cubicBezTo>
                    <a:pt x="15" y="115"/>
                    <a:pt x="12" y="116"/>
                    <a:pt x="7" y="116"/>
                  </a:cubicBezTo>
                  <a:cubicBezTo>
                    <a:pt x="2" y="116"/>
                    <a:pt x="0" y="115"/>
                    <a:pt x="0" y="11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2" y="2"/>
                    <a:pt x="7" y="2"/>
                  </a:cubicBezTo>
                  <a:cubicBezTo>
                    <a:pt x="12" y="2"/>
                    <a:pt x="15" y="3"/>
                    <a:pt x="15" y="3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9" y="4"/>
                    <a:pt x="26" y="0"/>
                    <a:pt x="36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auto">
            <a:xfrm>
              <a:off x="4404" y="2577"/>
              <a:ext cx="89" cy="155"/>
            </a:xfrm>
            <a:custGeom>
              <a:avLst/>
              <a:gdLst>
                <a:gd name="T0" fmla="*/ 33 w 46"/>
                <a:gd name="T1" fmla="*/ 0 h 80"/>
                <a:gd name="T2" fmla="*/ 46 w 46"/>
                <a:gd name="T3" fmla="*/ 3 h 80"/>
                <a:gd name="T4" fmla="*/ 40 w 46"/>
                <a:gd name="T5" fmla="*/ 16 h 80"/>
                <a:gd name="T6" fmla="*/ 30 w 46"/>
                <a:gd name="T7" fmla="*/ 13 h 80"/>
                <a:gd name="T8" fmla="*/ 15 w 46"/>
                <a:gd name="T9" fmla="*/ 24 h 80"/>
                <a:gd name="T10" fmla="*/ 15 w 46"/>
                <a:gd name="T11" fmla="*/ 79 h 80"/>
                <a:gd name="T12" fmla="*/ 7 w 46"/>
                <a:gd name="T13" fmla="*/ 80 h 80"/>
                <a:gd name="T14" fmla="*/ 0 w 46"/>
                <a:gd name="T15" fmla="*/ 79 h 80"/>
                <a:gd name="T16" fmla="*/ 0 w 46"/>
                <a:gd name="T17" fmla="*/ 2 h 80"/>
                <a:gd name="T18" fmla="*/ 7 w 46"/>
                <a:gd name="T19" fmla="*/ 1 h 80"/>
                <a:gd name="T20" fmla="*/ 15 w 46"/>
                <a:gd name="T21" fmla="*/ 2 h 80"/>
                <a:gd name="T22" fmla="*/ 15 w 46"/>
                <a:gd name="T23" fmla="*/ 12 h 80"/>
                <a:gd name="T24" fmla="*/ 33 w 46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80">
                  <a:moveTo>
                    <a:pt x="33" y="0"/>
                  </a:moveTo>
                  <a:cubicBezTo>
                    <a:pt x="39" y="0"/>
                    <a:pt x="43" y="1"/>
                    <a:pt x="46" y="3"/>
                  </a:cubicBezTo>
                  <a:cubicBezTo>
                    <a:pt x="46" y="9"/>
                    <a:pt x="44" y="13"/>
                    <a:pt x="40" y="16"/>
                  </a:cubicBezTo>
                  <a:cubicBezTo>
                    <a:pt x="37" y="14"/>
                    <a:pt x="34" y="13"/>
                    <a:pt x="30" y="13"/>
                  </a:cubicBezTo>
                  <a:cubicBezTo>
                    <a:pt x="24" y="13"/>
                    <a:pt x="19" y="17"/>
                    <a:pt x="15" y="24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15" y="79"/>
                    <a:pt x="12" y="80"/>
                    <a:pt x="7" y="80"/>
                  </a:cubicBezTo>
                  <a:cubicBezTo>
                    <a:pt x="2" y="80"/>
                    <a:pt x="0" y="79"/>
                    <a:pt x="0" y="7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2" y="1"/>
                    <a:pt x="7" y="1"/>
                  </a:cubicBezTo>
                  <a:cubicBezTo>
                    <a:pt x="12" y="1"/>
                    <a:pt x="15" y="2"/>
                    <a:pt x="15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3"/>
                    <a:pt x="27" y="0"/>
                    <a:pt x="33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Freeform 62"/>
            <p:cNvSpPr>
              <a:spLocks noEditPoints="1"/>
            </p:cNvSpPr>
            <p:nvPr/>
          </p:nvSpPr>
          <p:spPr bwMode="auto">
            <a:xfrm>
              <a:off x="4506" y="2576"/>
              <a:ext cx="118" cy="160"/>
            </a:xfrm>
            <a:custGeom>
              <a:avLst/>
              <a:gdLst>
                <a:gd name="T0" fmla="*/ 31 w 61"/>
                <a:gd name="T1" fmla="*/ 44 h 83"/>
                <a:gd name="T2" fmla="*/ 16 w 61"/>
                <a:gd name="T3" fmla="*/ 58 h 83"/>
                <a:gd name="T4" fmla="*/ 29 w 61"/>
                <a:gd name="T5" fmla="*/ 71 h 83"/>
                <a:gd name="T6" fmla="*/ 46 w 61"/>
                <a:gd name="T7" fmla="*/ 50 h 83"/>
                <a:gd name="T8" fmla="*/ 46 w 61"/>
                <a:gd name="T9" fmla="*/ 45 h 83"/>
                <a:gd name="T10" fmla="*/ 31 w 61"/>
                <a:gd name="T11" fmla="*/ 44 h 83"/>
                <a:gd name="T12" fmla="*/ 32 w 61"/>
                <a:gd name="T13" fmla="*/ 0 h 83"/>
                <a:gd name="T14" fmla="*/ 61 w 61"/>
                <a:gd name="T15" fmla="*/ 30 h 83"/>
                <a:gd name="T16" fmla="*/ 61 w 61"/>
                <a:gd name="T17" fmla="*/ 80 h 83"/>
                <a:gd name="T18" fmla="*/ 55 w 61"/>
                <a:gd name="T19" fmla="*/ 81 h 83"/>
                <a:gd name="T20" fmla="*/ 49 w 61"/>
                <a:gd name="T21" fmla="*/ 80 h 83"/>
                <a:gd name="T22" fmla="*/ 47 w 61"/>
                <a:gd name="T23" fmla="*/ 71 h 83"/>
                <a:gd name="T24" fmla="*/ 23 w 61"/>
                <a:gd name="T25" fmla="*/ 83 h 83"/>
                <a:gd name="T26" fmla="*/ 0 w 61"/>
                <a:gd name="T27" fmla="*/ 58 h 83"/>
                <a:gd name="T28" fmla="*/ 29 w 61"/>
                <a:gd name="T29" fmla="*/ 34 h 83"/>
                <a:gd name="T30" fmla="*/ 46 w 61"/>
                <a:gd name="T31" fmla="*/ 35 h 83"/>
                <a:gd name="T32" fmla="*/ 46 w 61"/>
                <a:gd name="T33" fmla="*/ 29 h 83"/>
                <a:gd name="T34" fmla="*/ 31 w 61"/>
                <a:gd name="T35" fmla="*/ 13 h 83"/>
                <a:gd name="T36" fmla="*/ 10 w 61"/>
                <a:gd name="T37" fmla="*/ 17 h 83"/>
                <a:gd name="T38" fmla="*/ 7 w 61"/>
                <a:gd name="T39" fmla="*/ 12 h 83"/>
                <a:gd name="T40" fmla="*/ 6 w 61"/>
                <a:gd name="T41" fmla="*/ 6 h 83"/>
                <a:gd name="T42" fmla="*/ 32 w 61"/>
                <a:gd name="T4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" h="83">
                  <a:moveTo>
                    <a:pt x="31" y="44"/>
                  </a:moveTo>
                  <a:cubicBezTo>
                    <a:pt x="21" y="44"/>
                    <a:pt x="16" y="48"/>
                    <a:pt x="16" y="58"/>
                  </a:cubicBezTo>
                  <a:cubicBezTo>
                    <a:pt x="16" y="67"/>
                    <a:pt x="21" y="71"/>
                    <a:pt x="29" y="71"/>
                  </a:cubicBezTo>
                  <a:cubicBezTo>
                    <a:pt x="41" y="71"/>
                    <a:pt x="46" y="61"/>
                    <a:pt x="46" y="50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3" y="45"/>
                    <a:pt x="37" y="44"/>
                    <a:pt x="31" y="44"/>
                  </a:cubicBezTo>
                  <a:moveTo>
                    <a:pt x="32" y="0"/>
                  </a:moveTo>
                  <a:cubicBezTo>
                    <a:pt x="54" y="0"/>
                    <a:pt x="61" y="10"/>
                    <a:pt x="61" y="3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61" y="80"/>
                    <a:pt x="60" y="81"/>
                    <a:pt x="55" y="81"/>
                  </a:cubicBezTo>
                  <a:cubicBezTo>
                    <a:pt x="52" y="81"/>
                    <a:pt x="49" y="80"/>
                    <a:pt x="49" y="80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3" y="79"/>
                    <a:pt x="35" y="83"/>
                    <a:pt x="23" y="83"/>
                  </a:cubicBezTo>
                  <a:cubicBezTo>
                    <a:pt x="9" y="83"/>
                    <a:pt x="0" y="75"/>
                    <a:pt x="0" y="58"/>
                  </a:cubicBezTo>
                  <a:cubicBezTo>
                    <a:pt x="0" y="41"/>
                    <a:pt x="10" y="34"/>
                    <a:pt x="29" y="34"/>
                  </a:cubicBezTo>
                  <a:cubicBezTo>
                    <a:pt x="36" y="34"/>
                    <a:pt x="42" y="34"/>
                    <a:pt x="46" y="35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19"/>
                    <a:pt x="42" y="13"/>
                    <a:pt x="31" y="13"/>
                  </a:cubicBezTo>
                  <a:cubicBezTo>
                    <a:pt x="20" y="13"/>
                    <a:pt x="10" y="17"/>
                    <a:pt x="10" y="17"/>
                  </a:cubicBezTo>
                  <a:cubicBezTo>
                    <a:pt x="10" y="17"/>
                    <a:pt x="8" y="15"/>
                    <a:pt x="7" y="12"/>
                  </a:cubicBezTo>
                  <a:cubicBezTo>
                    <a:pt x="6" y="9"/>
                    <a:pt x="6" y="6"/>
                    <a:pt x="6" y="6"/>
                  </a:cubicBezTo>
                  <a:cubicBezTo>
                    <a:pt x="6" y="6"/>
                    <a:pt x="17" y="0"/>
                    <a:pt x="32" y="0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auto">
            <a:xfrm>
              <a:off x="4651" y="2579"/>
              <a:ext cx="218" cy="153"/>
            </a:xfrm>
            <a:custGeom>
              <a:avLst/>
              <a:gdLst>
                <a:gd name="T0" fmla="*/ 61 w 113"/>
                <a:gd name="T1" fmla="*/ 37 h 79"/>
                <a:gd name="T2" fmla="*/ 57 w 113"/>
                <a:gd name="T3" fmla="*/ 16 h 79"/>
                <a:gd name="T4" fmla="*/ 56 w 113"/>
                <a:gd name="T5" fmla="*/ 16 h 79"/>
                <a:gd name="T6" fmla="*/ 52 w 113"/>
                <a:gd name="T7" fmla="*/ 37 h 79"/>
                <a:gd name="T8" fmla="*/ 40 w 113"/>
                <a:gd name="T9" fmla="*/ 78 h 79"/>
                <a:gd name="T10" fmla="*/ 31 w 113"/>
                <a:gd name="T11" fmla="*/ 79 h 79"/>
                <a:gd name="T12" fmla="*/ 23 w 113"/>
                <a:gd name="T13" fmla="*/ 78 h 79"/>
                <a:gd name="T14" fmla="*/ 0 w 113"/>
                <a:gd name="T15" fmla="*/ 1 h 79"/>
                <a:gd name="T16" fmla="*/ 7 w 113"/>
                <a:gd name="T17" fmla="*/ 0 h 79"/>
                <a:gd name="T18" fmla="*/ 14 w 113"/>
                <a:gd name="T19" fmla="*/ 1 h 79"/>
                <a:gd name="T20" fmla="*/ 28 w 113"/>
                <a:gd name="T21" fmla="*/ 49 h 79"/>
                <a:gd name="T22" fmla="*/ 31 w 113"/>
                <a:gd name="T23" fmla="*/ 64 h 79"/>
                <a:gd name="T24" fmla="*/ 32 w 113"/>
                <a:gd name="T25" fmla="*/ 64 h 79"/>
                <a:gd name="T26" fmla="*/ 35 w 113"/>
                <a:gd name="T27" fmla="*/ 49 h 79"/>
                <a:gd name="T28" fmla="*/ 49 w 113"/>
                <a:gd name="T29" fmla="*/ 1 h 79"/>
                <a:gd name="T30" fmla="*/ 57 w 113"/>
                <a:gd name="T31" fmla="*/ 0 h 79"/>
                <a:gd name="T32" fmla="*/ 65 w 113"/>
                <a:gd name="T33" fmla="*/ 1 h 79"/>
                <a:gd name="T34" fmla="*/ 78 w 113"/>
                <a:gd name="T35" fmla="*/ 49 h 79"/>
                <a:gd name="T36" fmla="*/ 81 w 113"/>
                <a:gd name="T37" fmla="*/ 64 h 79"/>
                <a:gd name="T38" fmla="*/ 82 w 113"/>
                <a:gd name="T39" fmla="*/ 64 h 79"/>
                <a:gd name="T40" fmla="*/ 85 w 113"/>
                <a:gd name="T41" fmla="*/ 49 h 79"/>
                <a:gd name="T42" fmla="*/ 99 w 113"/>
                <a:gd name="T43" fmla="*/ 1 h 79"/>
                <a:gd name="T44" fmla="*/ 106 w 113"/>
                <a:gd name="T45" fmla="*/ 0 h 79"/>
                <a:gd name="T46" fmla="*/ 113 w 113"/>
                <a:gd name="T47" fmla="*/ 1 h 79"/>
                <a:gd name="T48" fmla="*/ 90 w 113"/>
                <a:gd name="T49" fmla="*/ 78 h 79"/>
                <a:gd name="T50" fmla="*/ 81 w 113"/>
                <a:gd name="T51" fmla="*/ 79 h 79"/>
                <a:gd name="T52" fmla="*/ 72 w 113"/>
                <a:gd name="T53" fmla="*/ 78 h 79"/>
                <a:gd name="T54" fmla="*/ 61 w 113"/>
                <a:gd name="T55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79">
                  <a:moveTo>
                    <a:pt x="61" y="37"/>
                  </a:moveTo>
                  <a:cubicBezTo>
                    <a:pt x="58" y="27"/>
                    <a:pt x="57" y="20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20"/>
                    <a:pt x="55" y="27"/>
                    <a:pt x="52" y="37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38" y="79"/>
                    <a:pt x="35" y="79"/>
                    <a:pt x="31" y="79"/>
                  </a:cubicBezTo>
                  <a:cubicBezTo>
                    <a:pt x="28" y="79"/>
                    <a:pt x="25" y="79"/>
                    <a:pt x="23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3" y="0"/>
                    <a:pt x="14" y="1"/>
                    <a:pt x="14" y="1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30" y="56"/>
                    <a:pt x="31" y="61"/>
                    <a:pt x="3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2" y="61"/>
                    <a:pt x="33" y="56"/>
                    <a:pt x="35" y="4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1"/>
                    <a:pt x="53" y="0"/>
                    <a:pt x="57" y="0"/>
                  </a:cubicBezTo>
                  <a:cubicBezTo>
                    <a:pt x="62" y="0"/>
                    <a:pt x="65" y="1"/>
                    <a:pt x="65" y="1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80" y="56"/>
                    <a:pt x="81" y="61"/>
                    <a:pt x="81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1"/>
                    <a:pt x="83" y="56"/>
                    <a:pt x="85" y="49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102" y="0"/>
                    <a:pt x="106" y="0"/>
                  </a:cubicBezTo>
                  <a:cubicBezTo>
                    <a:pt x="111" y="0"/>
                    <a:pt x="113" y="1"/>
                    <a:pt x="113" y="1"/>
                  </a:cubicBezTo>
                  <a:cubicBezTo>
                    <a:pt x="90" y="78"/>
                    <a:pt x="90" y="78"/>
                    <a:pt x="90" y="78"/>
                  </a:cubicBezTo>
                  <a:cubicBezTo>
                    <a:pt x="87" y="79"/>
                    <a:pt x="84" y="79"/>
                    <a:pt x="81" y="79"/>
                  </a:cubicBezTo>
                  <a:cubicBezTo>
                    <a:pt x="78" y="79"/>
                    <a:pt x="75" y="79"/>
                    <a:pt x="72" y="78"/>
                  </a:cubicBezTo>
                  <a:lnTo>
                    <a:pt x="61" y="37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auto">
            <a:xfrm>
              <a:off x="4896" y="2576"/>
              <a:ext cx="120" cy="156"/>
            </a:xfrm>
            <a:custGeom>
              <a:avLst/>
              <a:gdLst>
                <a:gd name="T0" fmla="*/ 62 w 62"/>
                <a:gd name="T1" fmla="*/ 80 h 81"/>
                <a:gd name="T2" fmla="*/ 54 w 62"/>
                <a:gd name="T3" fmla="*/ 81 h 81"/>
                <a:gd name="T4" fmla="*/ 47 w 62"/>
                <a:gd name="T5" fmla="*/ 80 h 81"/>
                <a:gd name="T6" fmla="*/ 47 w 62"/>
                <a:gd name="T7" fmla="*/ 26 h 81"/>
                <a:gd name="T8" fmla="*/ 33 w 62"/>
                <a:gd name="T9" fmla="*/ 13 h 81"/>
                <a:gd name="T10" fmla="*/ 16 w 62"/>
                <a:gd name="T11" fmla="*/ 22 h 81"/>
                <a:gd name="T12" fmla="*/ 16 w 62"/>
                <a:gd name="T13" fmla="*/ 80 h 81"/>
                <a:gd name="T14" fmla="*/ 8 w 62"/>
                <a:gd name="T15" fmla="*/ 81 h 81"/>
                <a:gd name="T16" fmla="*/ 0 w 62"/>
                <a:gd name="T17" fmla="*/ 80 h 81"/>
                <a:gd name="T18" fmla="*/ 0 w 62"/>
                <a:gd name="T19" fmla="*/ 3 h 81"/>
                <a:gd name="T20" fmla="*/ 8 w 62"/>
                <a:gd name="T21" fmla="*/ 2 h 81"/>
                <a:gd name="T22" fmla="*/ 16 w 62"/>
                <a:gd name="T23" fmla="*/ 3 h 81"/>
                <a:gd name="T24" fmla="*/ 16 w 62"/>
                <a:gd name="T25" fmla="*/ 10 h 81"/>
                <a:gd name="T26" fmla="*/ 38 w 62"/>
                <a:gd name="T27" fmla="*/ 0 h 81"/>
                <a:gd name="T28" fmla="*/ 62 w 62"/>
                <a:gd name="T29" fmla="*/ 23 h 81"/>
                <a:gd name="T30" fmla="*/ 62 w 62"/>
                <a:gd name="T3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81">
                  <a:moveTo>
                    <a:pt x="62" y="80"/>
                  </a:moveTo>
                  <a:cubicBezTo>
                    <a:pt x="62" y="80"/>
                    <a:pt x="59" y="81"/>
                    <a:pt x="54" y="81"/>
                  </a:cubicBezTo>
                  <a:cubicBezTo>
                    <a:pt x="49" y="81"/>
                    <a:pt x="47" y="80"/>
                    <a:pt x="47" y="8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17"/>
                    <a:pt x="42" y="13"/>
                    <a:pt x="33" y="13"/>
                  </a:cubicBezTo>
                  <a:cubicBezTo>
                    <a:pt x="26" y="13"/>
                    <a:pt x="19" y="16"/>
                    <a:pt x="16" y="22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3" y="81"/>
                    <a:pt x="8" y="81"/>
                  </a:cubicBezTo>
                  <a:cubicBezTo>
                    <a:pt x="3" y="81"/>
                    <a:pt x="0" y="80"/>
                    <a:pt x="0" y="8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2"/>
                    <a:pt x="8" y="2"/>
                  </a:cubicBezTo>
                  <a:cubicBezTo>
                    <a:pt x="13" y="2"/>
                    <a:pt x="16" y="3"/>
                    <a:pt x="16" y="3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21" y="4"/>
                    <a:pt x="29" y="0"/>
                    <a:pt x="38" y="0"/>
                  </a:cubicBezTo>
                  <a:cubicBezTo>
                    <a:pt x="53" y="0"/>
                    <a:pt x="62" y="10"/>
                    <a:pt x="62" y="23"/>
                  </a:cubicBezTo>
                  <a:lnTo>
                    <a:pt x="62" y="80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auto">
            <a:xfrm>
              <a:off x="5039" y="2579"/>
              <a:ext cx="141" cy="227"/>
            </a:xfrm>
            <a:custGeom>
              <a:avLst/>
              <a:gdLst>
                <a:gd name="T0" fmla="*/ 44 w 73"/>
                <a:gd name="T1" fmla="*/ 91 h 117"/>
                <a:gd name="T2" fmla="*/ 17 w 73"/>
                <a:gd name="T3" fmla="*/ 117 h 117"/>
                <a:gd name="T4" fmla="*/ 9 w 73"/>
                <a:gd name="T5" fmla="*/ 116 h 117"/>
                <a:gd name="T6" fmla="*/ 8 w 73"/>
                <a:gd name="T7" fmla="*/ 110 h 117"/>
                <a:gd name="T8" fmla="*/ 9 w 73"/>
                <a:gd name="T9" fmla="*/ 104 h 117"/>
                <a:gd name="T10" fmla="*/ 16 w 73"/>
                <a:gd name="T11" fmla="*/ 105 h 117"/>
                <a:gd name="T12" fmla="*/ 31 w 73"/>
                <a:gd name="T13" fmla="*/ 88 h 117"/>
                <a:gd name="T14" fmla="*/ 34 w 73"/>
                <a:gd name="T15" fmla="*/ 79 h 117"/>
                <a:gd name="T16" fmla="*/ 29 w 73"/>
                <a:gd name="T17" fmla="*/ 78 h 117"/>
                <a:gd name="T18" fmla="*/ 0 w 73"/>
                <a:gd name="T19" fmla="*/ 1 h 117"/>
                <a:gd name="T20" fmla="*/ 8 w 73"/>
                <a:gd name="T21" fmla="*/ 0 h 117"/>
                <a:gd name="T22" fmla="*/ 16 w 73"/>
                <a:gd name="T23" fmla="*/ 1 h 117"/>
                <a:gd name="T24" fmla="*/ 33 w 73"/>
                <a:gd name="T25" fmla="*/ 47 h 117"/>
                <a:gd name="T26" fmla="*/ 39 w 73"/>
                <a:gd name="T27" fmla="*/ 65 h 117"/>
                <a:gd name="T28" fmla="*/ 39 w 73"/>
                <a:gd name="T29" fmla="*/ 65 h 117"/>
                <a:gd name="T30" fmla="*/ 44 w 73"/>
                <a:gd name="T31" fmla="*/ 47 h 117"/>
                <a:gd name="T32" fmla="*/ 59 w 73"/>
                <a:gd name="T33" fmla="*/ 1 h 117"/>
                <a:gd name="T34" fmla="*/ 66 w 73"/>
                <a:gd name="T35" fmla="*/ 0 h 117"/>
                <a:gd name="T36" fmla="*/ 73 w 73"/>
                <a:gd name="T37" fmla="*/ 1 h 117"/>
                <a:gd name="T38" fmla="*/ 44 w 73"/>
                <a:gd name="T39" fmla="*/ 9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" h="117">
                  <a:moveTo>
                    <a:pt x="44" y="91"/>
                  </a:moveTo>
                  <a:cubicBezTo>
                    <a:pt x="39" y="108"/>
                    <a:pt x="34" y="117"/>
                    <a:pt x="17" y="117"/>
                  </a:cubicBezTo>
                  <a:cubicBezTo>
                    <a:pt x="12" y="117"/>
                    <a:pt x="9" y="116"/>
                    <a:pt x="9" y="116"/>
                  </a:cubicBezTo>
                  <a:cubicBezTo>
                    <a:pt x="9" y="115"/>
                    <a:pt x="8" y="113"/>
                    <a:pt x="8" y="110"/>
                  </a:cubicBezTo>
                  <a:cubicBezTo>
                    <a:pt x="8" y="107"/>
                    <a:pt x="9" y="104"/>
                    <a:pt x="9" y="104"/>
                  </a:cubicBezTo>
                  <a:cubicBezTo>
                    <a:pt x="9" y="104"/>
                    <a:pt x="12" y="105"/>
                    <a:pt x="16" y="105"/>
                  </a:cubicBezTo>
                  <a:cubicBezTo>
                    <a:pt x="23" y="105"/>
                    <a:pt x="26" y="103"/>
                    <a:pt x="31" y="88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2" y="79"/>
                    <a:pt x="31" y="79"/>
                    <a:pt x="29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6" y="1"/>
                    <a:pt x="16" y="1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37" y="57"/>
                    <a:pt x="39" y="65"/>
                    <a:pt x="39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9" y="65"/>
                    <a:pt x="41" y="57"/>
                    <a:pt x="44" y="47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1"/>
                    <a:pt x="61" y="0"/>
                    <a:pt x="66" y="0"/>
                  </a:cubicBezTo>
                  <a:cubicBezTo>
                    <a:pt x="71" y="0"/>
                    <a:pt x="73" y="1"/>
                    <a:pt x="73" y="1"/>
                  </a:cubicBezTo>
                  <a:lnTo>
                    <a:pt x="44" y="91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auto">
            <a:xfrm>
              <a:off x="5201" y="2576"/>
              <a:ext cx="106" cy="160"/>
            </a:xfrm>
            <a:custGeom>
              <a:avLst/>
              <a:gdLst>
                <a:gd name="T0" fmla="*/ 16 w 55"/>
                <a:gd name="T1" fmla="*/ 42 h 83"/>
                <a:gd name="T2" fmla="*/ 37 w 55"/>
                <a:gd name="T3" fmla="*/ 70 h 83"/>
                <a:gd name="T4" fmla="*/ 51 w 55"/>
                <a:gd name="T5" fmla="*/ 67 h 83"/>
                <a:gd name="T6" fmla="*/ 55 w 55"/>
                <a:gd name="T7" fmla="*/ 78 h 83"/>
                <a:gd name="T8" fmla="*/ 33 w 55"/>
                <a:gd name="T9" fmla="*/ 83 h 83"/>
                <a:gd name="T10" fmla="*/ 0 w 55"/>
                <a:gd name="T11" fmla="*/ 42 h 83"/>
                <a:gd name="T12" fmla="*/ 33 w 55"/>
                <a:gd name="T13" fmla="*/ 0 h 83"/>
                <a:gd name="T14" fmla="*/ 54 w 55"/>
                <a:gd name="T15" fmla="*/ 4 h 83"/>
                <a:gd name="T16" fmla="*/ 49 w 55"/>
                <a:gd name="T17" fmla="*/ 15 h 83"/>
                <a:gd name="T18" fmla="*/ 36 w 55"/>
                <a:gd name="T19" fmla="*/ 13 h 83"/>
                <a:gd name="T20" fmla="*/ 16 w 55"/>
                <a:gd name="T21" fmla="*/ 4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83">
                  <a:moveTo>
                    <a:pt x="16" y="42"/>
                  </a:moveTo>
                  <a:cubicBezTo>
                    <a:pt x="16" y="61"/>
                    <a:pt x="22" y="70"/>
                    <a:pt x="37" y="70"/>
                  </a:cubicBezTo>
                  <a:cubicBezTo>
                    <a:pt x="45" y="70"/>
                    <a:pt x="51" y="67"/>
                    <a:pt x="51" y="67"/>
                  </a:cubicBezTo>
                  <a:cubicBezTo>
                    <a:pt x="53" y="70"/>
                    <a:pt x="55" y="74"/>
                    <a:pt x="55" y="78"/>
                  </a:cubicBezTo>
                  <a:cubicBezTo>
                    <a:pt x="55" y="78"/>
                    <a:pt x="49" y="83"/>
                    <a:pt x="33" y="83"/>
                  </a:cubicBezTo>
                  <a:cubicBezTo>
                    <a:pt x="11" y="83"/>
                    <a:pt x="0" y="68"/>
                    <a:pt x="0" y="42"/>
                  </a:cubicBezTo>
                  <a:cubicBezTo>
                    <a:pt x="0" y="15"/>
                    <a:pt x="11" y="0"/>
                    <a:pt x="33" y="0"/>
                  </a:cubicBezTo>
                  <a:cubicBezTo>
                    <a:pt x="48" y="0"/>
                    <a:pt x="54" y="4"/>
                    <a:pt x="54" y="4"/>
                  </a:cubicBezTo>
                  <a:cubicBezTo>
                    <a:pt x="54" y="8"/>
                    <a:pt x="52" y="12"/>
                    <a:pt x="49" y="15"/>
                  </a:cubicBezTo>
                  <a:cubicBezTo>
                    <a:pt x="49" y="15"/>
                    <a:pt x="44" y="13"/>
                    <a:pt x="36" y="13"/>
                  </a:cubicBezTo>
                  <a:cubicBezTo>
                    <a:pt x="22" y="13"/>
                    <a:pt x="16" y="22"/>
                    <a:pt x="16" y="42"/>
                  </a:cubicBezTo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auto">
            <a:xfrm>
              <a:off x="5338" y="2514"/>
              <a:ext cx="120" cy="218"/>
            </a:xfrm>
            <a:custGeom>
              <a:avLst/>
              <a:gdLst>
                <a:gd name="T0" fmla="*/ 62 w 62"/>
                <a:gd name="T1" fmla="*/ 112 h 113"/>
                <a:gd name="T2" fmla="*/ 54 w 62"/>
                <a:gd name="T3" fmla="*/ 113 h 113"/>
                <a:gd name="T4" fmla="*/ 46 w 62"/>
                <a:gd name="T5" fmla="*/ 112 h 113"/>
                <a:gd name="T6" fmla="*/ 46 w 62"/>
                <a:gd name="T7" fmla="*/ 58 h 113"/>
                <a:gd name="T8" fmla="*/ 32 w 62"/>
                <a:gd name="T9" fmla="*/ 45 h 113"/>
                <a:gd name="T10" fmla="*/ 15 w 62"/>
                <a:gd name="T11" fmla="*/ 54 h 113"/>
                <a:gd name="T12" fmla="*/ 15 w 62"/>
                <a:gd name="T13" fmla="*/ 112 h 113"/>
                <a:gd name="T14" fmla="*/ 8 w 62"/>
                <a:gd name="T15" fmla="*/ 113 h 113"/>
                <a:gd name="T16" fmla="*/ 0 w 62"/>
                <a:gd name="T17" fmla="*/ 112 h 113"/>
                <a:gd name="T18" fmla="*/ 0 w 62"/>
                <a:gd name="T19" fmla="*/ 1 h 113"/>
                <a:gd name="T20" fmla="*/ 8 w 62"/>
                <a:gd name="T21" fmla="*/ 0 h 113"/>
                <a:gd name="T22" fmla="*/ 15 w 62"/>
                <a:gd name="T23" fmla="*/ 1 h 113"/>
                <a:gd name="T24" fmla="*/ 15 w 62"/>
                <a:gd name="T25" fmla="*/ 42 h 113"/>
                <a:gd name="T26" fmla="*/ 38 w 62"/>
                <a:gd name="T27" fmla="*/ 32 h 113"/>
                <a:gd name="T28" fmla="*/ 62 w 62"/>
                <a:gd name="T29" fmla="*/ 55 h 113"/>
                <a:gd name="T30" fmla="*/ 62 w 62"/>
                <a:gd name="T31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113">
                  <a:moveTo>
                    <a:pt x="62" y="112"/>
                  </a:moveTo>
                  <a:cubicBezTo>
                    <a:pt x="62" y="112"/>
                    <a:pt x="59" y="113"/>
                    <a:pt x="54" y="113"/>
                  </a:cubicBezTo>
                  <a:cubicBezTo>
                    <a:pt x="49" y="113"/>
                    <a:pt x="46" y="112"/>
                    <a:pt x="46" y="112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46" y="49"/>
                    <a:pt x="42" y="45"/>
                    <a:pt x="32" y="45"/>
                  </a:cubicBezTo>
                  <a:cubicBezTo>
                    <a:pt x="26" y="45"/>
                    <a:pt x="19" y="48"/>
                    <a:pt x="15" y="54"/>
                  </a:cubicBezTo>
                  <a:cubicBezTo>
                    <a:pt x="15" y="112"/>
                    <a:pt x="15" y="112"/>
                    <a:pt x="15" y="112"/>
                  </a:cubicBezTo>
                  <a:cubicBezTo>
                    <a:pt x="15" y="112"/>
                    <a:pt x="13" y="113"/>
                    <a:pt x="8" y="113"/>
                  </a:cubicBezTo>
                  <a:cubicBezTo>
                    <a:pt x="2" y="113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3" y="0"/>
                    <a:pt x="15" y="1"/>
                    <a:pt x="15" y="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21" y="36"/>
                    <a:pt x="29" y="32"/>
                    <a:pt x="38" y="32"/>
                  </a:cubicBezTo>
                  <a:cubicBezTo>
                    <a:pt x="53" y="32"/>
                    <a:pt x="62" y="42"/>
                    <a:pt x="62" y="55"/>
                  </a:cubicBezTo>
                  <a:lnTo>
                    <a:pt x="62" y="112"/>
                  </a:lnTo>
                  <a:close/>
                </a:path>
              </a:pathLst>
            </a:custGeom>
            <a:solidFill>
              <a:srgbClr val="5356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auto">
            <a:xfrm>
              <a:off x="2190" y="2151"/>
              <a:ext cx="52" cy="581"/>
            </a:xfrm>
            <a:custGeom>
              <a:avLst/>
              <a:gdLst>
                <a:gd name="T0" fmla="*/ 14 w 27"/>
                <a:gd name="T1" fmla="*/ 0 h 300"/>
                <a:gd name="T2" fmla="*/ 0 w 27"/>
                <a:gd name="T3" fmla="*/ 14 h 300"/>
                <a:gd name="T4" fmla="*/ 0 w 27"/>
                <a:gd name="T5" fmla="*/ 286 h 300"/>
                <a:gd name="T6" fmla="*/ 14 w 27"/>
                <a:gd name="T7" fmla="*/ 300 h 300"/>
                <a:gd name="T8" fmla="*/ 27 w 27"/>
                <a:gd name="T9" fmla="*/ 286 h 300"/>
                <a:gd name="T10" fmla="*/ 27 w 27"/>
                <a:gd name="T11" fmla="*/ 14 h 300"/>
                <a:gd name="T12" fmla="*/ 14 w 27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300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293"/>
                    <a:pt x="6" y="300"/>
                    <a:pt x="14" y="300"/>
                  </a:cubicBezTo>
                  <a:cubicBezTo>
                    <a:pt x="21" y="300"/>
                    <a:pt x="27" y="293"/>
                    <a:pt x="27" y="286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9" name="Freeform 69"/>
            <p:cNvSpPr>
              <a:spLocks noEditPoints="1"/>
            </p:cNvSpPr>
            <p:nvPr/>
          </p:nvSpPr>
          <p:spPr bwMode="auto">
            <a:xfrm>
              <a:off x="2265" y="2016"/>
              <a:ext cx="461" cy="715"/>
            </a:xfrm>
            <a:custGeom>
              <a:avLst/>
              <a:gdLst>
                <a:gd name="T0" fmla="*/ 66 w 239"/>
                <a:gd name="T1" fmla="*/ 238 h 369"/>
                <a:gd name="T2" fmla="*/ 204 w 239"/>
                <a:gd name="T3" fmla="*/ 101 h 369"/>
                <a:gd name="T4" fmla="*/ 66 w 239"/>
                <a:gd name="T5" fmla="*/ 238 h 369"/>
                <a:gd name="T6" fmla="*/ 223 w 239"/>
                <a:gd name="T7" fmla="*/ 68 h 369"/>
                <a:gd name="T8" fmla="*/ 49 w 239"/>
                <a:gd name="T9" fmla="*/ 207 h 369"/>
                <a:gd name="T10" fmla="*/ 81 w 239"/>
                <a:gd name="T11" fmla="*/ 21 h 369"/>
                <a:gd name="T12" fmla="*/ 74 w 239"/>
                <a:gd name="T13" fmla="*/ 3 h 369"/>
                <a:gd name="T14" fmla="*/ 55 w 239"/>
                <a:gd name="T15" fmla="*/ 10 h 369"/>
                <a:gd name="T16" fmla="*/ 55 w 239"/>
                <a:gd name="T17" fmla="*/ 363 h 369"/>
                <a:gd name="T18" fmla="*/ 67 w 239"/>
                <a:gd name="T19" fmla="*/ 369 h 369"/>
                <a:gd name="T20" fmla="*/ 74 w 239"/>
                <a:gd name="T21" fmla="*/ 367 h 369"/>
                <a:gd name="T22" fmla="*/ 79 w 239"/>
                <a:gd name="T23" fmla="*/ 348 h 369"/>
                <a:gd name="T24" fmla="*/ 54 w 239"/>
                <a:gd name="T25" fmla="*/ 269 h 369"/>
                <a:gd name="T26" fmla="*/ 238 w 239"/>
                <a:gd name="T27" fmla="*/ 86 h 369"/>
                <a:gd name="T28" fmla="*/ 238 w 239"/>
                <a:gd name="T29" fmla="*/ 86 h 369"/>
                <a:gd name="T30" fmla="*/ 239 w 239"/>
                <a:gd name="T31" fmla="*/ 80 h 369"/>
                <a:gd name="T32" fmla="*/ 223 w 239"/>
                <a:gd name="T33" fmla="*/ 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" h="369">
                  <a:moveTo>
                    <a:pt x="66" y="238"/>
                  </a:moveTo>
                  <a:cubicBezTo>
                    <a:pt x="90" y="168"/>
                    <a:pt x="140" y="119"/>
                    <a:pt x="204" y="101"/>
                  </a:cubicBezTo>
                  <a:cubicBezTo>
                    <a:pt x="182" y="159"/>
                    <a:pt x="137" y="218"/>
                    <a:pt x="66" y="238"/>
                  </a:cubicBezTo>
                  <a:moveTo>
                    <a:pt x="223" y="68"/>
                  </a:moveTo>
                  <a:cubicBezTo>
                    <a:pt x="145" y="80"/>
                    <a:pt x="82" y="131"/>
                    <a:pt x="49" y="207"/>
                  </a:cubicBezTo>
                  <a:cubicBezTo>
                    <a:pt x="47" y="145"/>
                    <a:pt x="56" y="77"/>
                    <a:pt x="81" y="21"/>
                  </a:cubicBezTo>
                  <a:cubicBezTo>
                    <a:pt x="84" y="14"/>
                    <a:pt x="81" y="6"/>
                    <a:pt x="74" y="3"/>
                  </a:cubicBezTo>
                  <a:cubicBezTo>
                    <a:pt x="67" y="0"/>
                    <a:pt x="59" y="3"/>
                    <a:pt x="55" y="10"/>
                  </a:cubicBezTo>
                  <a:cubicBezTo>
                    <a:pt x="0" y="132"/>
                    <a:pt x="18" y="302"/>
                    <a:pt x="55" y="363"/>
                  </a:cubicBezTo>
                  <a:cubicBezTo>
                    <a:pt x="58" y="367"/>
                    <a:pt x="62" y="369"/>
                    <a:pt x="67" y="369"/>
                  </a:cubicBezTo>
                  <a:cubicBezTo>
                    <a:pt x="70" y="369"/>
                    <a:pt x="72" y="369"/>
                    <a:pt x="74" y="367"/>
                  </a:cubicBezTo>
                  <a:cubicBezTo>
                    <a:pt x="81" y="363"/>
                    <a:pt x="83" y="355"/>
                    <a:pt x="79" y="348"/>
                  </a:cubicBezTo>
                  <a:cubicBezTo>
                    <a:pt x="68" y="330"/>
                    <a:pt x="60" y="304"/>
                    <a:pt x="54" y="269"/>
                  </a:cubicBezTo>
                  <a:cubicBezTo>
                    <a:pt x="157" y="251"/>
                    <a:pt x="217" y="163"/>
                    <a:pt x="238" y="86"/>
                  </a:cubicBezTo>
                  <a:cubicBezTo>
                    <a:pt x="238" y="86"/>
                    <a:pt x="238" y="86"/>
                    <a:pt x="238" y="86"/>
                  </a:cubicBezTo>
                  <a:cubicBezTo>
                    <a:pt x="239" y="84"/>
                    <a:pt x="239" y="82"/>
                    <a:pt x="239" y="80"/>
                  </a:cubicBezTo>
                  <a:cubicBezTo>
                    <a:pt x="237" y="73"/>
                    <a:pt x="230" y="67"/>
                    <a:pt x="223" y="68"/>
                  </a:cubicBezTo>
                </a:path>
              </a:pathLst>
            </a:custGeom>
            <a:solidFill>
              <a:srgbClr val="48A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auto">
            <a:xfrm>
              <a:off x="2147" y="2196"/>
              <a:ext cx="274" cy="104"/>
            </a:xfrm>
            <a:custGeom>
              <a:avLst/>
              <a:gdLst>
                <a:gd name="T0" fmla="*/ 15 w 142"/>
                <a:gd name="T1" fmla="*/ 54 h 54"/>
                <a:gd name="T2" fmla="*/ 1 w 142"/>
                <a:gd name="T3" fmla="*/ 43 h 54"/>
                <a:gd name="T4" fmla="*/ 12 w 142"/>
                <a:gd name="T5" fmla="*/ 26 h 54"/>
                <a:gd name="T6" fmla="*/ 124 w 142"/>
                <a:gd name="T7" fmla="*/ 2 h 54"/>
                <a:gd name="T8" fmla="*/ 141 w 142"/>
                <a:gd name="T9" fmla="*/ 12 h 54"/>
                <a:gd name="T10" fmla="*/ 130 w 142"/>
                <a:gd name="T11" fmla="*/ 29 h 54"/>
                <a:gd name="T12" fmla="*/ 18 w 142"/>
                <a:gd name="T13" fmla="*/ 54 h 54"/>
                <a:gd name="T14" fmla="*/ 15 w 142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54">
                  <a:moveTo>
                    <a:pt x="15" y="54"/>
                  </a:moveTo>
                  <a:cubicBezTo>
                    <a:pt x="8" y="54"/>
                    <a:pt x="3" y="50"/>
                    <a:pt x="1" y="43"/>
                  </a:cubicBezTo>
                  <a:cubicBezTo>
                    <a:pt x="0" y="36"/>
                    <a:pt x="4" y="28"/>
                    <a:pt x="12" y="26"/>
                  </a:cubicBezTo>
                  <a:cubicBezTo>
                    <a:pt x="124" y="2"/>
                    <a:pt x="124" y="2"/>
                    <a:pt x="124" y="2"/>
                  </a:cubicBezTo>
                  <a:cubicBezTo>
                    <a:pt x="132" y="0"/>
                    <a:pt x="139" y="5"/>
                    <a:pt x="141" y="12"/>
                  </a:cubicBezTo>
                  <a:cubicBezTo>
                    <a:pt x="142" y="20"/>
                    <a:pt x="138" y="27"/>
                    <a:pt x="130" y="2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7" y="54"/>
                    <a:pt x="16" y="54"/>
                    <a:pt x="15" y="54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Freeform 71"/>
            <p:cNvSpPr>
              <a:spLocks noEditPoints="1"/>
            </p:cNvSpPr>
            <p:nvPr/>
          </p:nvSpPr>
          <p:spPr bwMode="auto">
            <a:xfrm>
              <a:off x="2184" y="1508"/>
              <a:ext cx="575" cy="568"/>
            </a:xfrm>
            <a:custGeom>
              <a:avLst/>
              <a:gdLst>
                <a:gd name="T0" fmla="*/ 241 w 298"/>
                <a:gd name="T1" fmla="*/ 185 h 293"/>
                <a:gd name="T2" fmla="*/ 138 w 298"/>
                <a:gd name="T3" fmla="*/ 266 h 293"/>
                <a:gd name="T4" fmla="*/ 112 w 298"/>
                <a:gd name="T5" fmla="*/ 262 h 293"/>
                <a:gd name="T6" fmla="*/ 47 w 298"/>
                <a:gd name="T7" fmla="*/ 214 h 293"/>
                <a:gd name="T8" fmla="*/ 35 w 298"/>
                <a:gd name="T9" fmla="*/ 134 h 293"/>
                <a:gd name="T10" fmla="*/ 56 w 298"/>
                <a:gd name="T11" fmla="*/ 51 h 293"/>
                <a:gd name="T12" fmla="*/ 82 w 298"/>
                <a:gd name="T13" fmla="*/ 94 h 293"/>
                <a:gd name="T14" fmla="*/ 91 w 298"/>
                <a:gd name="T15" fmla="*/ 101 h 293"/>
                <a:gd name="T16" fmla="*/ 101 w 298"/>
                <a:gd name="T17" fmla="*/ 99 h 293"/>
                <a:gd name="T18" fmla="*/ 162 w 298"/>
                <a:gd name="T19" fmla="*/ 63 h 293"/>
                <a:gd name="T20" fmla="*/ 191 w 298"/>
                <a:gd name="T21" fmla="*/ 111 h 293"/>
                <a:gd name="T22" fmla="*/ 131 w 298"/>
                <a:gd name="T23" fmla="*/ 148 h 293"/>
                <a:gd name="T24" fmla="*/ 126 w 298"/>
                <a:gd name="T25" fmla="*/ 167 h 293"/>
                <a:gd name="T26" fmla="*/ 138 w 298"/>
                <a:gd name="T27" fmla="*/ 174 h 293"/>
                <a:gd name="T28" fmla="*/ 145 w 298"/>
                <a:gd name="T29" fmla="*/ 172 h 293"/>
                <a:gd name="T30" fmla="*/ 218 w 298"/>
                <a:gd name="T31" fmla="*/ 128 h 293"/>
                <a:gd name="T32" fmla="*/ 218 w 298"/>
                <a:gd name="T33" fmla="*/ 128 h 293"/>
                <a:gd name="T34" fmla="*/ 261 w 298"/>
                <a:gd name="T35" fmla="*/ 102 h 293"/>
                <a:gd name="T36" fmla="*/ 241 w 298"/>
                <a:gd name="T37" fmla="*/ 185 h 293"/>
                <a:gd name="T38" fmla="*/ 291 w 298"/>
                <a:gd name="T39" fmla="*/ 61 h 293"/>
                <a:gd name="T40" fmla="*/ 276 w 298"/>
                <a:gd name="T41" fmla="*/ 60 h 293"/>
                <a:gd name="T42" fmla="*/ 215 w 298"/>
                <a:gd name="T43" fmla="*/ 97 h 293"/>
                <a:gd name="T44" fmla="*/ 179 w 298"/>
                <a:gd name="T45" fmla="*/ 36 h 293"/>
                <a:gd name="T46" fmla="*/ 170 w 298"/>
                <a:gd name="T47" fmla="*/ 30 h 293"/>
                <a:gd name="T48" fmla="*/ 160 w 298"/>
                <a:gd name="T49" fmla="*/ 32 h 293"/>
                <a:gd name="T50" fmla="*/ 99 w 298"/>
                <a:gd name="T51" fmla="*/ 68 h 293"/>
                <a:gd name="T52" fmla="*/ 62 w 298"/>
                <a:gd name="T53" fmla="*/ 8 h 293"/>
                <a:gd name="T54" fmla="*/ 48 w 298"/>
                <a:gd name="T55" fmla="*/ 1 h 293"/>
                <a:gd name="T56" fmla="*/ 37 w 298"/>
                <a:gd name="T57" fmla="*/ 11 h 293"/>
                <a:gd name="T58" fmla="*/ 8 w 298"/>
                <a:gd name="T59" fmla="*/ 128 h 293"/>
                <a:gd name="T60" fmla="*/ 23 w 298"/>
                <a:gd name="T61" fmla="*/ 229 h 293"/>
                <a:gd name="T62" fmla="*/ 106 w 298"/>
                <a:gd name="T63" fmla="*/ 289 h 293"/>
                <a:gd name="T64" fmla="*/ 138 w 298"/>
                <a:gd name="T65" fmla="*/ 293 h 293"/>
                <a:gd name="T66" fmla="*/ 268 w 298"/>
                <a:gd name="T67" fmla="*/ 192 h 293"/>
                <a:gd name="T68" fmla="*/ 296 w 298"/>
                <a:gd name="T69" fmla="*/ 76 h 293"/>
                <a:gd name="T70" fmla="*/ 291 w 298"/>
                <a:gd name="T71" fmla="*/ 6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8" h="293">
                  <a:moveTo>
                    <a:pt x="241" y="185"/>
                  </a:moveTo>
                  <a:cubicBezTo>
                    <a:pt x="229" y="233"/>
                    <a:pt x="187" y="266"/>
                    <a:pt x="138" y="266"/>
                  </a:cubicBezTo>
                  <a:cubicBezTo>
                    <a:pt x="129" y="266"/>
                    <a:pt x="121" y="265"/>
                    <a:pt x="112" y="262"/>
                  </a:cubicBezTo>
                  <a:cubicBezTo>
                    <a:pt x="85" y="256"/>
                    <a:pt x="62" y="239"/>
                    <a:pt x="47" y="214"/>
                  </a:cubicBezTo>
                  <a:cubicBezTo>
                    <a:pt x="33" y="190"/>
                    <a:pt x="28" y="162"/>
                    <a:pt x="35" y="134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4" y="98"/>
                    <a:pt x="87" y="100"/>
                    <a:pt x="91" y="101"/>
                  </a:cubicBezTo>
                  <a:cubicBezTo>
                    <a:pt x="94" y="102"/>
                    <a:pt x="98" y="101"/>
                    <a:pt x="101" y="99"/>
                  </a:cubicBezTo>
                  <a:cubicBezTo>
                    <a:pt x="162" y="63"/>
                    <a:pt x="162" y="63"/>
                    <a:pt x="162" y="63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4" y="152"/>
                    <a:pt x="122" y="160"/>
                    <a:pt x="126" y="167"/>
                  </a:cubicBezTo>
                  <a:cubicBezTo>
                    <a:pt x="129" y="171"/>
                    <a:pt x="133" y="174"/>
                    <a:pt x="138" y="174"/>
                  </a:cubicBezTo>
                  <a:cubicBezTo>
                    <a:pt x="140" y="174"/>
                    <a:pt x="143" y="173"/>
                    <a:pt x="145" y="172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18" y="128"/>
                    <a:pt x="218" y="128"/>
                    <a:pt x="218" y="128"/>
                  </a:cubicBezTo>
                  <a:cubicBezTo>
                    <a:pt x="261" y="102"/>
                    <a:pt x="261" y="102"/>
                    <a:pt x="261" y="102"/>
                  </a:cubicBezTo>
                  <a:lnTo>
                    <a:pt x="241" y="185"/>
                  </a:lnTo>
                  <a:close/>
                  <a:moveTo>
                    <a:pt x="291" y="61"/>
                  </a:moveTo>
                  <a:cubicBezTo>
                    <a:pt x="287" y="58"/>
                    <a:pt x="280" y="58"/>
                    <a:pt x="276" y="60"/>
                  </a:cubicBezTo>
                  <a:cubicBezTo>
                    <a:pt x="215" y="97"/>
                    <a:pt x="215" y="97"/>
                    <a:pt x="215" y="97"/>
                  </a:cubicBezTo>
                  <a:cubicBezTo>
                    <a:pt x="179" y="36"/>
                    <a:pt x="179" y="36"/>
                    <a:pt x="179" y="36"/>
                  </a:cubicBezTo>
                  <a:cubicBezTo>
                    <a:pt x="177" y="33"/>
                    <a:pt x="174" y="31"/>
                    <a:pt x="170" y="30"/>
                  </a:cubicBezTo>
                  <a:cubicBezTo>
                    <a:pt x="166" y="29"/>
                    <a:pt x="163" y="30"/>
                    <a:pt x="160" y="32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0" y="3"/>
                    <a:pt x="54" y="0"/>
                    <a:pt x="48" y="1"/>
                  </a:cubicBezTo>
                  <a:cubicBezTo>
                    <a:pt x="43" y="2"/>
                    <a:pt x="38" y="6"/>
                    <a:pt x="37" y="11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0" y="162"/>
                    <a:pt x="5" y="198"/>
                    <a:pt x="23" y="229"/>
                  </a:cubicBezTo>
                  <a:cubicBezTo>
                    <a:pt x="42" y="259"/>
                    <a:pt x="71" y="281"/>
                    <a:pt x="106" y="289"/>
                  </a:cubicBezTo>
                  <a:cubicBezTo>
                    <a:pt x="116" y="292"/>
                    <a:pt x="127" y="293"/>
                    <a:pt x="138" y="293"/>
                  </a:cubicBezTo>
                  <a:cubicBezTo>
                    <a:pt x="199" y="293"/>
                    <a:pt x="253" y="252"/>
                    <a:pt x="268" y="192"/>
                  </a:cubicBezTo>
                  <a:cubicBezTo>
                    <a:pt x="296" y="76"/>
                    <a:pt x="296" y="76"/>
                    <a:pt x="296" y="76"/>
                  </a:cubicBezTo>
                  <a:cubicBezTo>
                    <a:pt x="298" y="70"/>
                    <a:pt x="296" y="65"/>
                    <a:pt x="291" y="61"/>
                  </a:cubicBezTo>
                </a:path>
              </a:pathLst>
            </a:custGeom>
            <a:solidFill>
              <a:srgbClr val="CB3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</p:grpSp>
      <p:sp>
        <p:nvSpPr>
          <p:cNvPr id="67" name="Trójkąt równoramienny 66"/>
          <p:cNvSpPr/>
          <p:nvPr userDrawn="1"/>
        </p:nvSpPr>
        <p:spPr>
          <a:xfrm rot="16200000">
            <a:off x="10216896" y="5943600"/>
            <a:ext cx="2121408" cy="1828800"/>
          </a:xfrm>
          <a:prstGeom prst="triangle">
            <a:avLst/>
          </a:prstGeom>
          <a:solidFill>
            <a:srgbClr val="48A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8" name="Trójkąt równoramienny 67"/>
          <p:cNvSpPr/>
          <p:nvPr userDrawn="1"/>
        </p:nvSpPr>
        <p:spPr>
          <a:xfrm rot="5400000">
            <a:off x="-1187698" y="5105401"/>
            <a:ext cx="2121408" cy="1828800"/>
          </a:xfrm>
          <a:prstGeom prst="triangle">
            <a:avLst/>
          </a:prstGeom>
          <a:solidFill>
            <a:srgbClr val="CB3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                   </a:t>
            </a:r>
          </a:p>
        </p:txBody>
      </p:sp>
      <p:sp>
        <p:nvSpPr>
          <p:cNvPr id="71" name="Content Placeholder 2"/>
          <p:cNvSpPr>
            <a:spLocks noGrp="1"/>
          </p:cNvSpPr>
          <p:nvPr>
            <p:ph sz="half" idx="1"/>
          </p:nvPr>
        </p:nvSpPr>
        <p:spPr>
          <a:xfrm>
            <a:off x="6007100" y="1486917"/>
            <a:ext cx="5651500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4" name="Content Placeholder 2"/>
          <p:cNvSpPr>
            <a:spLocks noGrp="1"/>
          </p:cNvSpPr>
          <p:nvPr>
            <p:ph sz="half" idx="10"/>
          </p:nvPr>
        </p:nvSpPr>
        <p:spPr>
          <a:xfrm>
            <a:off x="478586" y="1486917"/>
            <a:ext cx="5109414" cy="4341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2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1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1" r:id="rId2"/>
    <p:sldLayoutId id="2147483655" r:id="rId3"/>
    <p:sldLayoutId id="2147483657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61825" y="1664604"/>
            <a:ext cx="10868350" cy="499057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3200" b="1" dirty="0">
                <a:latin typeface="+mn-lt"/>
              </a:rPr>
              <a:t>Program „STABILNE ZATRUDNIENIE – osoby niepełnosprawne </a:t>
            </a:r>
            <a:br>
              <a:rPr lang="pl-PL" sz="3200" b="1" dirty="0">
                <a:latin typeface="+mn-lt"/>
              </a:rPr>
            </a:br>
            <a:r>
              <a:rPr lang="pl-PL" sz="3200" b="1" dirty="0">
                <a:latin typeface="+mn-lt"/>
              </a:rPr>
              <a:t>w administracji i służbie publicznej”</a:t>
            </a:r>
            <a:br>
              <a:rPr lang="pl-PL" sz="3200" b="1" dirty="0">
                <a:latin typeface="+mn-lt"/>
              </a:rPr>
            </a:br>
            <a:br>
              <a:rPr lang="pl-PL" sz="1100" dirty="0">
                <a:latin typeface="+mn-lt"/>
              </a:rPr>
            </a:br>
            <a:br>
              <a:rPr lang="pl-PL" sz="1100" dirty="0">
                <a:latin typeface="+mn-lt"/>
              </a:rPr>
            </a:br>
            <a:r>
              <a:rPr lang="pl-PL" sz="2000" b="1" dirty="0"/>
              <a:t>przyjęty w grudniu 2016 r. </a:t>
            </a:r>
            <a:br>
              <a:rPr lang="pl-PL" sz="2000" b="1" dirty="0"/>
            </a:br>
            <a:r>
              <a:rPr lang="pl-PL" sz="2000" b="1" dirty="0"/>
              <a:t> </a:t>
            </a:r>
            <a:br>
              <a:rPr lang="pl-PL" sz="2000" b="1" dirty="0"/>
            </a:br>
            <a:r>
              <a:rPr lang="pl-PL" sz="2000" b="1" dirty="0">
                <a:solidFill>
                  <a:srgbClr val="009900"/>
                </a:solidFill>
              </a:rPr>
              <a:t>od 20 marca 2019 r. </a:t>
            </a:r>
            <a:br>
              <a:rPr lang="pl-PL" sz="2000" b="1" dirty="0">
                <a:solidFill>
                  <a:srgbClr val="009900"/>
                </a:solidFill>
              </a:rPr>
            </a:br>
            <a:r>
              <a:rPr lang="pl-PL" sz="2000" b="1" dirty="0">
                <a:solidFill>
                  <a:srgbClr val="009900"/>
                </a:solidFill>
              </a:rPr>
              <a:t>zawiera nowy Moduł II „Staże zawodowe”</a:t>
            </a:r>
            <a:br>
              <a:rPr lang="pl-PL" sz="2000" b="1" dirty="0">
                <a:solidFill>
                  <a:srgbClr val="009900"/>
                </a:solidFill>
              </a:rPr>
            </a:br>
            <a:br>
              <a:rPr lang="pl-PL" b="1" dirty="0">
                <a:latin typeface="+mn-lt"/>
              </a:rPr>
            </a:b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1600" b="1" dirty="0">
                <a:latin typeface="+mn-lt"/>
              </a:rPr>
              <a:t>Warszawa 2019</a:t>
            </a:r>
          </a:p>
        </p:txBody>
      </p:sp>
    </p:spTree>
    <p:extLst>
      <p:ext uri="{BB962C8B-B14F-4D97-AF65-F5344CB8AC3E}">
        <p14:creationId xmlns:p14="http://schemas.microsoft.com/office/powerpoint/2010/main" val="14890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478585" y="1703480"/>
            <a:ext cx="11183146" cy="5675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3200" b="1" dirty="0"/>
              <a:t>Program „STABILNE ZATRUDNIENIE” – cel programu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4"/>
          </p:nvPr>
        </p:nvSpPr>
        <p:spPr>
          <a:xfrm>
            <a:off x="1124948" y="2447169"/>
            <a:ext cx="9942103" cy="1794081"/>
          </a:xfrm>
        </p:spPr>
        <p:txBody>
          <a:bodyPr anchor="ctr">
            <a:noAutofit/>
          </a:bodyPr>
          <a:lstStyle/>
          <a:p>
            <a:pPr marL="447675" indent="-3556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Celem programu „STABILNE ZATRUDNIENIE jest podniesienie wskaźnika zatrudnienia </a:t>
            </a:r>
            <a:br>
              <a:rPr lang="pl-PL" sz="2000" dirty="0"/>
            </a:br>
            <a:r>
              <a:rPr lang="pl-PL" sz="2000" dirty="0"/>
              <a:t>osób niepełnosprawnych w administracji publicznej.</a:t>
            </a:r>
          </a:p>
          <a:p>
            <a:pPr marL="447675" indent="-355600" algn="just">
              <a:buFont typeface="Wingdings" panose="05000000000000000000" pitchFamily="2" charset="2"/>
              <a:buChar char="ü"/>
            </a:pPr>
            <a:r>
              <a:rPr lang="pl-PL" sz="2000" b="1" dirty="0">
                <a:solidFill>
                  <a:srgbClr val="009900"/>
                </a:solidFill>
              </a:rPr>
              <a:t>Zaplanowane w programie działania wpisują się w Program Rządowy „Dostępność Plus 2018-2025”, który zakłada eliminację barier w dostępie osób niepełnosprawnych do stabilnego zatrudnienia.</a:t>
            </a:r>
          </a:p>
        </p:txBody>
      </p:sp>
    </p:spTree>
    <p:extLst>
      <p:ext uri="{BB962C8B-B14F-4D97-AF65-F5344CB8AC3E}">
        <p14:creationId xmlns:p14="http://schemas.microsoft.com/office/powerpoint/2010/main" val="101319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>
            <a:spLocks noGrp="1"/>
          </p:cNvSpPr>
          <p:nvPr>
            <p:ph idx="14"/>
          </p:nvPr>
        </p:nvSpPr>
        <p:spPr>
          <a:xfrm>
            <a:off x="1150790" y="2451760"/>
            <a:ext cx="9890420" cy="384898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2000" dirty="0"/>
              <a:t>Program realizowany jest w oparciu o dwa moduły:</a:t>
            </a:r>
          </a:p>
          <a:p>
            <a:pPr marL="361950" lvl="0" indent="-361950" algn="just">
              <a:buFont typeface="Wingdings" panose="05000000000000000000" pitchFamily="2" charset="2"/>
              <a:buChar char="ü"/>
            </a:pPr>
            <a:r>
              <a:rPr lang="pl-PL" sz="2000" b="1" dirty="0"/>
              <a:t>moduł I „Instytucje” </a:t>
            </a:r>
            <a:r>
              <a:rPr lang="pl-PL" sz="2000" dirty="0"/>
              <a:t>– adresowany do organów i instytucji wykonujących zadania </a:t>
            </a:r>
            <a:br>
              <a:rPr lang="pl-PL" sz="2000" dirty="0"/>
            </a:br>
            <a:r>
              <a:rPr lang="pl-PL" sz="2000" dirty="0"/>
              <a:t>z zakresu administracji publicznej, jednostek samorządu terytorialnego oraz państwowych i samorządowych instytucji kultury, które w ramach programu zatrudnią osoby niepełnosprawne;</a:t>
            </a:r>
          </a:p>
          <a:p>
            <a:pPr marL="361950" lvl="0" indent="-361950" algn="just">
              <a:buFont typeface="Wingdings" panose="05000000000000000000" pitchFamily="2" charset="2"/>
              <a:buChar char="ü"/>
            </a:pPr>
            <a:r>
              <a:rPr lang="pl-PL" sz="2000" b="1" dirty="0"/>
              <a:t>moduł II „Staże zawodowe</a:t>
            </a:r>
            <a:r>
              <a:rPr lang="pl-PL" sz="2000" dirty="0"/>
              <a:t>” – adresowany do naczelnych, centralnych oraz terenowych organów administracji rządowej, które w ramach programu przyjmą osoby niepełnosprawne na staż.</a:t>
            </a:r>
          </a:p>
          <a:p>
            <a:pPr marL="0" indent="0" algn="just">
              <a:buNone/>
            </a:pPr>
            <a:r>
              <a:rPr lang="pl-PL" sz="2000" dirty="0"/>
              <a:t>Organy administracji rządowej mogą jednocześnie uczestniczyć w dwóch modułach. 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4" name="Tytuł 82">
            <a:extLst>
              <a:ext uri="{FF2B5EF4-FFF2-40B4-BE49-F238E27FC236}">
                <a16:creationId xmlns:a16="http://schemas.microsoft.com/office/drawing/2014/main" id="{490260E8-9507-4E55-9FEF-E56B877CD2E4}"/>
              </a:ext>
            </a:extLst>
          </p:cNvPr>
          <p:cNvSpPr txBox="1">
            <a:spLocks/>
          </p:cNvSpPr>
          <p:nvPr/>
        </p:nvSpPr>
        <p:spPr>
          <a:xfrm>
            <a:off x="478585" y="1703480"/>
            <a:ext cx="11183146" cy="5675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565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/>
              <a:t>Program „STABILNE ZATRUDNIENIE” – moduły realizacji programu</a:t>
            </a:r>
          </a:p>
        </p:txBody>
      </p:sp>
    </p:spTree>
    <p:extLst>
      <p:ext uri="{BB962C8B-B14F-4D97-AF65-F5344CB8AC3E}">
        <p14:creationId xmlns:p14="http://schemas.microsoft.com/office/powerpoint/2010/main" val="371332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265134" y="1268413"/>
            <a:ext cx="11661732" cy="5675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3200" b="1" dirty="0"/>
              <a:t>Program „STABILNE ZATRUDNIENIE” – (nowy moduł „Staże zawodowe”)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4"/>
          </p:nvPr>
        </p:nvSpPr>
        <p:spPr>
          <a:xfrm>
            <a:off x="433387" y="1725524"/>
            <a:ext cx="11325225" cy="2934663"/>
          </a:xfrm>
        </p:spPr>
        <p:txBody>
          <a:bodyPr anchor="ctr"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/>
              <a:t>W ramach modułu II „Staże zawodowe” celami szczegółowymi programu są:</a:t>
            </a:r>
          </a:p>
          <a:p>
            <a:pPr marL="625475" lvl="1" indent="-36195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realizacja staży zawodowych przez </a:t>
            </a:r>
            <a:r>
              <a:rPr lang="pl-PL" sz="2000" b="1" dirty="0">
                <a:solidFill>
                  <a:srgbClr val="009900"/>
                </a:solidFill>
              </a:rPr>
              <a:t>600</a:t>
            </a:r>
            <a:r>
              <a:rPr lang="pl-PL" sz="2000" dirty="0"/>
              <a:t> osób niepełnosprawnych;</a:t>
            </a:r>
          </a:p>
          <a:p>
            <a:pPr marL="625475" lvl="1" indent="-36195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zdobycie przez </a:t>
            </a:r>
            <a:r>
              <a:rPr lang="pl-PL" sz="2000" b="1" dirty="0">
                <a:solidFill>
                  <a:srgbClr val="009900"/>
                </a:solidFill>
              </a:rPr>
              <a:t>600</a:t>
            </a:r>
            <a:r>
              <a:rPr lang="pl-PL" sz="2000" dirty="0"/>
              <a:t> osób niepełnosprawnych doświadczenia zawodowego i poznanie specyfiki pracy </a:t>
            </a:r>
            <a:br>
              <a:rPr lang="pl-PL" sz="2000" dirty="0"/>
            </a:br>
            <a:r>
              <a:rPr lang="pl-PL" sz="2000" dirty="0"/>
              <a:t>w urzędzie;</a:t>
            </a:r>
          </a:p>
          <a:p>
            <a:pPr marL="625475" lvl="1" indent="-36195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pozyskanie przez pracodawców potencjalnych współpracowników w ramach stosunku pracy;</a:t>
            </a:r>
          </a:p>
          <a:p>
            <a:pPr marL="625475" lvl="1" indent="-361950" algn="just">
              <a:spcBef>
                <a:spcPts val="600"/>
              </a:spcBef>
              <a:buClr>
                <a:srgbClr val="48A23F"/>
              </a:buClr>
              <a:buFont typeface="Wingdings" panose="05000000000000000000" pitchFamily="2" charset="2"/>
              <a:buChar char="ü"/>
            </a:pPr>
            <a:r>
              <a:rPr lang="pl-PL" sz="2000" dirty="0"/>
              <a:t>przełamanie barier i fałszywych przekonań dotyczących zatrudniania i współpracy z osobami niepełnosprawnymi.</a:t>
            </a:r>
          </a:p>
        </p:txBody>
      </p:sp>
    </p:spTree>
    <p:extLst>
      <p:ext uri="{BB962C8B-B14F-4D97-AF65-F5344CB8AC3E}">
        <p14:creationId xmlns:p14="http://schemas.microsoft.com/office/powerpoint/2010/main" val="351614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>
            <a:spLocks noGrp="1"/>
          </p:cNvSpPr>
          <p:nvPr>
            <p:ph idx="14"/>
          </p:nvPr>
        </p:nvSpPr>
        <p:spPr>
          <a:xfrm>
            <a:off x="1009648" y="1733186"/>
            <a:ext cx="10172701" cy="4827182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pl-PL" sz="2000" dirty="0"/>
              <a:t>W ramach </a:t>
            </a:r>
            <a:r>
              <a:rPr lang="pl-PL" sz="2000" b="1" dirty="0"/>
              <a:t>modułu II „Staże zawodowe”</a:t>
            </a:r>
            <a:r>
              <a:rPr lang="pl-PL" sz="2000" dirty="0"/>
              <a:t> organizacje pozarządowe wyłonione w drodze konkursu będą organizowały staże w poszczególnych naczelnych, centralnych i terenowych organach administracji rządowej, z uwzględnieniem m.in. następujących działań: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przygotowanie i wdrożenie indywidualnego planu drogi zawodowej beneficjenta ostatecznego;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doradztwo zawodowe na rzecz beneficjenta ostatecznego;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uzyskanie przez beneficjenta ostatecznego kwalifikacji / umiejętności zawodowych oraz pracowniczych, w tym poprzez realizację kursów, warsztatów lub szkoleń zawodowych;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zapewnienie beneficjentowi ostatecznemu wsparcia asystenta / trenera pracy w okresie do pierwszych 3 miesięcy stażu zawodowego;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dofinansowanie kosztów dojazdów beneficjenta ostatecznego do i z zakładu pracy, w okresie do pierwszych 3 miesięcy stażu zawodowego;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wypłatę stypendium dla beneficjenta ostatecznego skierowanego na staż zawodowy;</a:t>
            </a:r>
          </a:p>
          <a:p>
            <a:pPr marL="355600" lvl="0" indent="-3556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000" dirty="0"/>
              <a:t>szkolenia i warsztaty dla pracowników instytucji, w zakresie umiejętności współpracy z osobami niepełnosprawnymi.</a:t>
            </a:r>
          </a:p>
        </p:txBody>
      </p:sp>
      <p:sp>
        <p:nvSpPr>
          <p:cNvPr id="6" name="Tytuł 82">
            <a:extLst>
              <a:ext uri="{FF2B5EF4-FFF2-40B4-BE49-F238E27FC236}">
                <a16:creationId xmlns:a16="http://schemas.microsoft.com/office/drawing/2014/main" id="{67A414BC-5B9C-4D3F-BFA3-CF1514E8A831}"/>
              </a:ext>
            </a:extLst>
          </p:cNvPr>
          <p:cNvSpPr txBox="1">
            <a:spLocks/>
          </p:cNvSpPr>
          <p:nvPr/>
        </p:nvSpPr>
        <p:spPr>
          <a:xfrm>
            <a:off x="504426" y="1165598"/>
            <a:ext cx="11183146" cy="5675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565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/>
              <a:t>Program „STABILNE ZATRUDNIENIE” – zakres wsparcia w module II</a:t>
            </a:r>
          </a:p>
        </p:txBody>
      </p:sp>
    </p:spTree>
    <p:extLst>
      <p:ext uri="{BB962C8B-B14F-4D97-AF65-F5344CB8AC3E}">
        <p14:creationId xmlns:p14="http://schemas.microsoft.com/office/powerpoint/2010/main" val="150029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>
            <a:spLocks noGrp="1"/>
          </p:cNvSpPr>
          <p:nvPr>
            <p:ph idx="14"/>
          </p:nvPr>
        </p:nvSpPr>
        <p:spPr>
          <a:xfrm>
            <a:off x="1124948" y="2271068"/>
            <a:ext cx="9942104" cy="3656086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pl-PL" sz="2000" b="1" dirty="0"/>
              <a:t>Beneficjentami ostatecznymi</a:t>
            </a:r>
            <a:r>
              <a:rPr lang="pl-PL" sz="2000" dirty="0"/>
              <a:t> są osoby w wieku aktywności zawodowej (tj. osoby, które </a:t>
            </a:r>
            <a:br>
              <a:rPr lang="pl-PL" sz="2000" dirty="0"/>
            </a:br>
            <a:r>
              <a:rPr lang="pl-PL" sz="2000" dirty="0"/>
              <a:t>nie osiągnęły wieku emerytalnego) z orzeczonym znacznym, umiarkowanym lub lekkim stopniem niepełnosprawności (lub orzeczeniem równoważnym) pozostające bez zatrudnienia, na rzecz których prowadzone są działania aktywizacyjne w ramach obu modułów programu. Ten sam beneficjent ostateczny może zostać objęty wsparciem w ramach obu modułów programu.</a:t>
            </a:r>
          </a:p>
          <a:p>
            <a:pPr marL="0" indent="0" algn="just">
              <a:buNone/>
            </a:pPr>
            <a:r>
              <a:rPr lang="pl-PL" sz="2000" dirty="0"/>
              <a:t>W przypadku modułu I „Instytucje” okres zatrudnienia beneficjenta ostatecznego musi wynosić co najmniej 12 miesięcy.</a:t>
            </a:r>
          </a:p>
          <a:p>
            <a:pPr marL="0" indent="0" algn="just">
              <a:buNone/>
            </a:pPr>
            <a:r>
              <a:rPr lang="pl-PL" sz="2000" dirty="0"/>
              <a:t>W przypadku modułu II „Staże zawodowe” okres realizacji stażu zawodowego przez beneficjenta ostatecznego musi wynosić co najmniej 3 miesiące, jednak nie dłużej niż 12 miesięcy.</a:t>
            </a:r>
          </a:p>
        </p:txBody>
      </p:sp>
      <p:sp>
        <p:nvSpPr>
          <p:cNvPr id="4" name="Tytuł 82">
            <a:extLst>
              <a:ext uri="{FF2B5EF4-FFF2-40B4-BE49-F238E27FC236}">
                <a16:creationId xmlns:a16="http://schemas.microsoft.com/office/drawing/2014/main" id="{F96DE81A-B2C3-467A-9AB6-B1948317115B}"/>
              </a:ext>
            </a:extLst>
          </p:cNvPr>
          <p:cNvSpPr txBox="1">
            <a:spLocks/>
          </p:cNvSpPr>
          <p:nvPr/>
        </p:nvSpPr>
        <p:spPr>
          <a:xfrm>
            <a:off x="478585" y="1703480"/>
            <a:ext cx="11183146" cy="5675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565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3200" b="1" dirty="0"/>
              <a:t>Program „STABILNE ZATRUDNIENIE” – beneficjenci ostateczni</a:t>
            </a:r>
          </a:p>
        </p:txBody>
      </p:sp>
    </p:spTree>
    <p:extLst>
      <p:ext uri="{BB962C8B-B14F-4D97-AF65-F5344CB8AC3E}">
        <p14:creationId xmlns:p14="http://schemas.microsoft.com/office/powerpoint/2010/main" val="16527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ytuł 82"/>
          <p:cNvSpPr>
            <a:spLocks noGrp="1"/>
          </p:cNvSpPr>
          <p:nvPr>
            <p:ph type="title"/>
          </p:nvPr>
        </p:nvSpPr>
        <p:spPr>
          <a:xfrm>
            <a:off x="234150" y="1094367"/>
            <a:ext cx="11723700" cy="5675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3200" b="1" dirty="0"/>
              <a:t>Program „STABILNE ZATRUDNIENIE” – (nowy moduł „Staże zawodowe”)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4"/>
          </p:nvPr>
        </p:nvSpPr>
        <p:spPr>
          <a:xfrm>
            <a:off x="433387" y="1731016"/>
            <a:ext cx="11325225" cy="4741334"/>
          </a:xfrm>
        </p:spPr>
        <p:txBody>
          <a:bodyPr anchor="ctr"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000" dirty="0"/>
              <a:t>Każdego roku realizacji modułu II „Staże zawodowe” PFRON będzie gromadził informacje o zaplanowanej liczbie miejsc stażowych dla osób niepełnosprawnych, w poszczególnych naczelnych, centralnych </a:t>
            </a:r>
            <a:br>
              <a:rPr lang="pl-PL" sz="2000" dirty="0"/>
            </a:br>
            <a:r>
              <a:rPr lang="pl-PL" sz="2000" dirty="0"/>
              <a:t>i terenowych organach administracji rządowej.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009900"/>
                </a:solidFill>
              </a:rPr>
              <a:t>Już na przełomie maja i czerwca 2019 roku PFRON przekaże do centralnych i terenowych organów administracji rządowej zaproszenia do udziału w module II programu „Staże zawodowe”, wraz z prośbą o zadeklarowanie liczby miejsc stażowych dla osób niepełnosprawnych, w poszczególnych organach administracji rządowej.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000" dirty="0"/>
              <a:t>Na postawie zgłoszeń z instytucji PFRON przygotuje </a:t>
            </a:r>
            <a:r>
              <a:rPr lang="pl-PL" sz="2000" b="1" dirty="0">
                <a:solidFill>
                  <a:srgbClr val="009900"/>
                </a:solidFill>
              </a:rPr>
              <a:t>listę pracodawców</a:t>
            </a:r>
            <a:r>
              <a:rPr lang="pl-PL" sz="2000" dirty="0"/>
              <a:t>, którzy przyjmą na staż zawodowy beneficjentów ostatecznych wraz z określeniem liczby miejsc pracy w poszczególnych instytucjach, </a:t>
            </a:r>
            <a:br>
              <a:rPr lang="pl-PL" sz="2000" dirty="0"/>
            </a:br>
            <a:r>
              <a:rPr lang="pl-PL" sz="2000" dirty="0"/>
              <a:t>na których beneficjenci będą odbywali staż.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pl-PL" sz="2000" dirty="0"/>
              <a:t>Dofinansowanie działań aktywizacyjnych w ramach modułu II „Staże zawodowe” nastąpi </a:t>
            </a:r>
            <a:br>
              <a:rPr lang="pl-PL" sz="2000" dirty="0"/>
            </a:br>
            <a:r>
              <a:rPr lang="pl-PL" sz="2000" dirty="0"/>
              <a:t>po przeprowadzeniu </a:t>
            </a:r>
            <a:r>
              <a:rPr lang="pl-PL" sz="2000" b="1" dirty="0">
                <a:solidFill>
                  <a:srgbClr val="009900"/>
                </a:solidFill>
              </a:rPr>
              <a:t>otwartego konkursu dla organizacji pozarządowych</a:t>
            </a:r>
            <a:r>
              <a:rPr lang="pl-PL" sz="2000" dirty="0"/>
              <a:t>, których zadaniem będzie  zorganizowanie staży dla osób niepełnosprawnych w poszczególnych naczelnych, centralnych </a:t>
            </a:r>
            <a:br>
              <a:rPr lang="pl-PL" sz="2000" dirty="0"/>
            </a:br>
            <a:r>
              <a:rPr lang="pl-PL" sz="2000" dirty="0"/>
              <a:t>i terenowych organach administracji rządowej.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3592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2C8006CE-8D1C-486F-9FAA-70B373696FC6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1631591686"/>
              </p:ext>
            </p:extLst>
          </p:nvPr>
        </p:nvGraphicFramePr>
        <p:xfrm>
          <a:off x="903875" y="1657191"/>
          <a:ext cx="10384250" cy="2838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5066">
                  <a:extLst>
                    <a:ext uri="{9D8B030D-6E8A-4147-A177-3AD203B41FA5}">
                      <a16:colId xmlns:a16="http://schemas.microsoft.com/office/drawing/2014/main" val="2874629499"/>
                    </a:ext>
                  </a:extLst>
                </a:gridCol>
                <a:gridCol w="8589184">
                  <a:extLst>
                    <a:ext uri="{9D8B030D-6E8A-4147-A177-3AD203B41FA5}">
                      <a16:colId xmlns:a16="http://schemas.microsoft.com/office/drawing/2014/main" val="919443223"/>
                    </a:ext>
                  </a:extLst>
                </a:gridCol>
              </a:tblGrid>
              <a:tr h="20459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Termin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Czynności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286060"/>
                  </a:ext>
                </a:extLst>
              </a:tr>
              <a:tr h="30282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Kwiecień 2019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Analiza uwag i propozycji zmian zgłoszonych w ramach konsultacji społecznych do opracowanego projektu procedur realizacji programu „STABILNE ZATRUDNIENIE”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2354691"/>
                  </a:ext>
                </a:extLst>
              </a:tr>
              <a:tr h="29094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 2019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Przyjęcie przez Zarząd PFRON procedur realizacji programu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017388"/>
                  </a:ext>
                </a:extLst>
              </a:tr>
              <a:tr h="29094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Maj 2019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Przekazanie do centralnych i terenowych organów administracji rządowej zaproszenia do udziału w module II programu „Staże zawodowe”, wraz z prośbą </a:t>
                      </a:r>
                      <a:br>
                        <a:rPr lang="pl-PL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zadeklarowanie liczby miejsc stażowych dla osób niepełnosprawnych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136569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Czerwiec 2019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Ustalenie list miejsc stażowych dla osób niepełnosprawnych, w poszczególnych organach administracji rządowej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6964540"/>
                  </a:ext>
                </a:extLst>
              </a:tr>
              <a:tr h="24344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Czerwiec 2019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Ogłoszenie konkursu dla organizacji pozarządowych zainteresowanych organizacją i obsługą staży w poszczególnych organach administracji rządowej zgodnie ze złożonymi </a:t>
                      </a:r>
                      <a:r>
                        <a:rPr lang="pl-PL" sz="1000" dirty="0" err="1">
                          <a:effectLst/>
                        </a:rPr>
                        <a:t>zapotrzebowaniami</a:t>
                      </a:r>
                      <a:r>
                        <a:rPr lang="pl-PL" sz="1000" dirty="0">
                          <a:effectLst/>
                        </a:rPr>
                        <a:t> 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9715210"/>
                  </a:ext>
                </a:extLst>
              </a:tr>
              <a:tr h="26719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Czerwiec-Lipiec 2019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Nabór wniosków organizacji pozarządowych w ramach konkursu ogłoszonego w module II „Staże zawodowe”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5940853"/>
                  </a:ext>
                </a:extLst>
              </a:tr>
              <a:tr h="2315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>
                          <a:effectLst/>
                        </a:rPr>
                        <a:t>Wrzesień 2019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Zawieranie umów z organizacjami pozarządowymi wybranymi w drodze konkursu na realizację działań w ramach modułu II „Staże zawodowe”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120197"/>
                  </a:ext>
                </a:extLst>
              </a:tr>
              <a:tr h="27313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>
                          <a:effectLst/>
                        </a:rPr>
                        <a:t>W trybie ciągłym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Realizacja modułu I „Instytucje” (rozpatrywanie wniosków, podejmowanie decyzji, zawieranie i rozliczanie umów)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6449050"/>
                  </a:ext>
                </a:extLst>
              </a:tr>
              <a:tr h="40919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>
                          <a:effectLst/>
                        </a:rPr>
                        <a:t>W trybie ciągłym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00" dirty="0">
                          <a:effectLst/>
                        </a:rPr>
                        <a:t>Prowadzenie działań promocyjnych dotyczących programu (opracowanie materiałów informacyjnych, organizacja spotkań informacyjno-promocyjnych, prowadzenie konsultacji)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3971624"/>
                  </a:ext>
                </a:extLst>
              </a:tr>
            </a:tbl>
          </a:graphicData>
        </a:graphic>
      </p:graphicFrame>
      <p:sp>
        <p:nvSpPr>
          <p:cNvPr id="4" name="Tytuł 82">
            <a:extLst>
              <a:ext uri="{FF2B5EF4-FFF2-40B4-BE49-F238E27FC236}">
                <a16:creationId xmlns:a16="http://schemas.microsoft.com/office/drawing/2014/main" id="{A278178B-C6E2-418A-AFBA-6F07DAFF2266}"/>
              </a:ext>
            </a:extLst>
          </p:cNvPr>
          <p:cNvSpPr txBox="1">
            <a:spLocks/>
          </p:cNvSpPr>
          <p:nvPr/>
        </p:nvSpPr>
        <p:spPr>
          <a:xfrm>
            <a:off x="2494844" y="467389"/>
            <a:ext cx="8692445" cy="6502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565A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2800" b="1" dirty="0"/>
              <a:t>Program „STABILNE ZATRUDNIENIE” – harmonogram działań</a:t>
            </a:r>
          </a:p>
        </p:txBody>
      </p:sp>
    </p:spTree>
    <p:extLst>
      <p:ext uri="{BB962C8B-B14F-4D97-AF65-F5344CB8AC3E}">
        <p14:creationId xmlns:p14="http://schemas.microsoft.com/office/powerpoint/2010/main" val="19585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Państwowy Fundusz Rehabilitacji Osób Niepełnosprawnych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Al. Jana Pawła II 13,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/>
              <a:t>00-828 Warszawa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b="1" dirty="0"/>
              <a:t>tel. 22 50 55 500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pl-PL" b="1" dirty="0"/>
              <a:t>www.pfron.org.pl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b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0"/>
          </p:nvPr>
        </p:nvSpPr>
        <p:spPr/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600" b="1" dirty="0"/>
              <a:t>DZIĘKUJĘ ZA UWAGĘ!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212116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rgbClr val="53565A"/>
      </a:dk1>
      <a:lt1>
        <a:sysClr val="window" lastClr="FFFFFF"/>
      </a:lt1>
      <a:dk2>
        <a:srgbClr val="53565A"/>
      </a:dk2>
      <a:lt2>
        <a:srgbClr val="E7E6E6"/>
      </a:lt2>
      <a:accent1>
        <a:srgbClr val="48A23F"/>
      </a:accent1>
      <a:accent2>
        <a:srgbClr val="CB333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1656</TotalTime>
  <Words>466</Words>
  <Application>Microsoft Office PowerPoint</Application>
  <PresentationFormat>Panoramiczny</PresentationFormat>
  <Paragraphs>60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Program „STABILNE ZATRUDNIENIE – osoby niepełnosprawne  w administracji i służbie publicznej”   przyjęty w grudniu 2016 r.    od 20 marca 2019 r.  zawiera nowy Moduł II „Staże zawodowe”   Warszawa 2019</vt:lpstr>
      <vt:lpstr>Program „STABILNE ZATRUDNIENIE” – cel programu</vt:lpstr>
      <vt:lpstr>Prezentacja programu PowerPoint</vt:lpstr>
      <vt:lpstr>Program „STABILNE ZATRUDNIENIE” – (nowy moduł „Staże zawodowe”)</vt:lpstr>
      <vt:lpstr>Prezentacja programu PowerPoint</vt:lpstr>
      <vt:lpstr>Prezentacja programu PowerPoint</vt:lpstr>
      <vt:lpstr>Program „STABILNE ZATRUDNIENIE” – (nowy moduł „Staże zawodowe”)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Marcin</dc:creator>
  <cp:lastModifiedBy>Miroslaw Izdebski</cp:lastModifiedBy>
  <cp:revision>146</cp:revision>
  <cp:lastPrinted>2019-05-09T06:54:03Z</cp:lastPrinted>
  <dcterms:created xsi:type="dcterms:W3CDTF">2017-02-09T14:40:32Z</dcterms:created>
  <dcterms:modified xsi:type="dcterms:W3CDTF">2019-05-09T07:22:32Z</dcterms:modified>
</cp:coreProperties>
</file>