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9"/>
  </p:notesMasterIdLst>
  <p:sldIdLst>
    <p:sldId id="257" r:id="rId2"/>
    <p:sldId id="300" r:id="rId3"/>
    <p:sldId id="301" r:id="rId4"/>
    <p:sldId id="306" r:id="rId5"/>
    <p:sldId id="304" r:id="rId6"/>
    <p:sldId id="344" r:id="rId7"/>
    <p:sldId id="334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5" r:id="rId16"/>
    <p:sldId id="346" r:id="rId17"/>
    <p:sldId id="347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ata Jaworska" initials="AJ" lastIdx="1" clrIdx="0">
    <p:extLst>
      <p:ext uri="{19B8F6BF-5375-455C-9EA6-DF929625EA0E}">
        <p15:presenceInfo xmlns:p15="http://schemas.microsoft.com/office/powerpoint/2012/main" userId="S-1-5-21-1644749857-4167005408-139124366-184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94598" autoAdjust="0"/>
  </p:normalViewPr>
  <p:slideViewPr>
    <p:cSldViewPr>
      <p:cViewPr varScale="1">
        <p:scale>
          <a:sx n="84" d="100"/>
          <a:sy n="84" d="100"/>
        </p:scale>
        <p:origin x="4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ACAC6D-A907-4CFB-8037-6A8F40452BDC}" type="doc">
      <dgm:prSet loTypeId="urn:microsoft.com/office/officeart/2005/8/layout/chevron1" loCatId="process" qsTypeId="urn:microsoft.com/office/officeart/2005/8/quickstyle/simple1" qsCatId="simple" csTypeId="urn:microsoft.com/office/officeart/2005/8/colors/accent6_4" csCatId="accent6" phldr="1"/>
      <dgm:spPr/>
    </dgm:pt>
    <dgm:pt modelId="{5083A5EB-2CC3-422D-89E3-6BDB4A2BD491}">
      <dgm:prSet phldrT="[Tekst]" custT="1"/>
      <dgm:spPr>
        <a:xfrm>
          <a:off x="0" y="0"/>
          <a:ext cx="1884594" cy="599439"/>
        </a:xfrm>
        <a:solidFill>
          <a:srgbClr val="3374C3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l-PL" sz="1800" dirty="0">
              <a:solidFill>
                <a:sysClr val="window" lastClr="FFFFFF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wskaźnik realizacji</a:t>
          </a:r>
        </a:p>
      </dgm:t>
    </dgm:pt>
    <dgm:pt modelId="{E36A319D-D728-41AE-B94D-AE2501793500}" type="parTrans" cxnId="{611871DA-2BF1-43AD-BB4F-A3A870071DAB}">
      <dgm:prSet/>
      <dgm:spPr/>
      <dgm:t>
        <a:bodyPr/>
        <a:lstStyle/>
        <a:p>
          <a:endParaRPr lang="pl-PL" sz="1400"/>
        </a:p>
      </dgm:t>
    </dgm:pt>
    <dgm:pt modelId="{1047A07C-F850-4141-ACE3-0FFF9802D628}" type="sibTrans" cxnId="{611871DA-2BF1-43AD-BB4F-A3A870071DAB}">
      <dgm:prSet/>
      <dgm:spPr/>
      <dgm:t>
        <a:bodyPr/>
        <a:lstStyle/>
        <a:p>
          <a:endParaRPr lang="pl-PL" sz="1400"/>
        </a:p>
      </dgm:t>
    </dgm:pt>
    <dgm:pt modelId="{7F289EA5-7817-4FD5-B2C3-3BF5BD932FA6}">
      <dgm:prSet phldrT="[Tekst]" custT="1"/>
      <dgm:spPr>
        <a:xfrm>
          <a:off x="1460316" y="0"/>
          <a:ext cx="4248983" cy="599439"/>
        </a:xfrm>
        <a:solidFill>
          <a:sysClr val="window" lastClr="FFFFFF"/>
        </a:solidFill>
        <a:ln w="25400" cap="flat" cmpd="sng" algn="ctr">
          <a:solidFill>
            <a:srgbClr val="6F9FD9">
              <a:lumMod val="75000"/>
            </a:srgbClr>
          </a:solidFill>
          <a:prstDash val="solid"/>
        </a:ln>
        <a:effectLst/>
      </dgm:spPr>
      <dgm:t>
        <a:bodyPr/>
        <a:lstStyle/>
        <a:p>
          <a:r>
            <a:rPr lang="pl-PL" sz="18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Współczynnik aktywności zawodowej osób niepełnosprawnych w wieku produkcyjnym</a:t>
          </a:r>
        </a:p>
      </dgm:t>
    </dgm:pt>
    <dgm:pt modelId="{2FDC05E9-A34E-4F58-9A77-4F2FCC9A8B9E}" type="parTrans" cxnId="{39798601-A953-4507-9B9A-F0C77DB9D952}">
      <dgm:prSet/>
      <dgm:spPr/>
      <dgm:t>
        <a:bodyPr/>
        <a:lstStyle/>
        <a:p>
          <a:endParaRPr lang="pl-PL" sz="1400"/>
        </a:p>
      </dgm:t>
    </dgm:pt>
    <dgm:pt modelId="{0B4A45BC-207A-4927-99D4-1035818FF0F1}" type="sibTrans" cxnId="{39798601-A953-4507-9B9A-F0C77DB9D952}">
      <dgm:prSet/>
      <dgm:spPr/>
      <dgm:t>
        <a:bodyPr/>
        <a:lstStyle/>
        <a:p>
          <a:endParaRPr lang="pl-PL" sz="1400"/>
        </a:p>
      </dgm:t>
    </dgm:pt>
    <dgm:pt modelId="{0CFABE01-C08D-484A-B9D6-9C7082E52EB6}" type="pres">
      <dgm:prSet presAssocID="{C7ACAC6D-A907-4CFB-8037-6A8F40452BDC}" presName="Name0" presStyleCnt="0">
        <dgm:presLayoutVars>
          <dgm:dir/>
          <dgm:animLvl val="lvl"/>
          <dgm:resizeHandles val="exact"/>
        </dgm:presLayoutVars>
      </dgm:prSet>
      <dgm:spPr/>
    </dgm:pt>
    <dgm:pt modelId="{1EBEF259-CED6-46BE-ADE3-7C284F3E4B11}" type="pres">
      <dgm:prSet presAssocID="{5083A5EB-2CC3-422D-89E3-6BDB4A2BD491}" presName="parTxOnly" presStyleLbl="node1" presStyleIdx="0" presStyleCnt="2" custScaleX="44354" custLinFactNeighborX="14362" custLinFactNeighborY="100000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pl-PL"/>
        </a:p>
      </dgm:t>
    </dgm:pt>
    <dgm:pt modelId="{B448DBF7-305F-45AA-A825-91A52E05E38A}" type="pres">
      <dgm:prSet presAssocID="{1047A07C-F850-4141-ACE3-0FFF9802D628}" presName="parTxOnlySpace" presStyleCnt="0"/>
      <dgm:spPr/>
    </dgm:pt>
    <dgm:pt modelId="{FDBD1140-BACC-415F-BE62-95643DAB8B45}" type="pres">
      <dgm:prSet presAssocID="{7F289EA5-7817-4FD5-B2C3-3BF5BD932FA6}" presName="parTxOnly" presStyleLbl="node1" presStyleIdx="1" presStyleCnt="2" custLinFactNeighborX="-22570" custLinFactNeighborY="9845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pl-PL"/>
        </a:p>
      </dgm:t>
    </dgm:pt>
  </dgm:ptLst>
  <dgm:cxnLst>
    <dgm:cxn modelId="{D4D4617D-4C0C-4C67-BCAE-EA59A7387131}" type="presOf" srcId="{5083A5EB-2CC3-422D-89E3-6BDB4A2BD491}" destId="{1EBEF259-CED6-46BE-ADE3-7C284F3E4B11}" srcOrd="0" destOrd="0" presId="urn:microsoft.com/office/officeart/2005/8/layout/chevron1"/>
    <dgm:cxn modelId="{569F7BEF-5319-4A23-AF9A-9EEB7020A4A5}" type="presOf" srcId="{7F289EA5-7817-4FD5-B2C3-3BF5BD932FA6}" destId="{FDBD1140-BACC-415F-BE62-95643DAB8B45}" srcOrd="0" destOrd="0" presId="urn:microsoft.com/office/officeart/2005/8/layout/chevron1"/>
    <dgm:cxn modelId="{51175590-C55B-4749-9183-FFDFB87F323D}" type="presOf" srcId="{C7ACAC6D-A907-4CFB-8037-6A8F40452BDC}" destId="{0CFABE01-C08D-484A-B9D6-9C7082E52EB6}" srcOrd="0" destOrd="0" presId="urn:microsoft.com/office/officeart/2005/8/layout/chevron1"/>
    <dgm:cxn modelId="{39798601-A953-4507-9B9A-F0C77DB9D952}" srcId="{C7ACAC6D-A907-4CFB-8037-6A8F40452BDC}" destId="{7F289EA5-7817-4FD5-B2C3-3BF5BD932FA6}" srcOrd="1" destOrd="0" parTransId="{2FDC05E9-A34E-4F58-9A77-4F2FCC9A8B9E}" sibTransId="{0B4A45BC-207A-4927-99D4-1035818FF0F1}"/>
    <dgm:cxn modelId="{611871DA-2BF1-43AD-BB4F-A3A870071DAB}" srcId="{C7ACAC6D-A907-4CFB-8037-6A8F40452BDC}" destId="{5083A5EB-2CC3-422D-89E3-6BDB4A2BD491}" srcOrd="0" destOrd="0" parTransId="{E36A319D-D728-41AE-B94D-AE2501793500}" sibTransId="{1047A07C-F850-4141-ACE3-0FFF9802D628}"/>
    <dgm:cxn modelId="{6A6D57E4-7CC7-48E4-A140-96949CA9A5E3}" type="presParOf" srcId="{0CFABE01-C08D-484A-B9D6-9C7082E52EB6}" destId="{1EBEF259-CED6-46BE-ADE3-7C284F3E4B11}" srcOrd="0" destOrd="0" presId="urn:microsoft.com/office/officeart/2005/8/layout/chevron1"/>
    <dgm:cxn modelId="{17593DB0-92C8-4AD1-B6FA-F37FFCC7B29F}" type="presParOf" srcId="{0CFABE01-C08D-484A-B9D6-9C7082E52EB6}" destId="{B448DBF7-305F-45AA-A825-91A52E05E38A}" srcOrd="1" destOrd="0" presId="urn:microsoft.com/office/officeart/2005/8/layout/chevron1"/>
    <dgm:cxn modelId="{01DD8BB1-8AC6-4F18-877D-50C57DC5C0F4}" type="presParOf" srcId="{0CFABE01-C08D-484A-B9D6-9C7082E52EB6}" destId="{FDBD1140-BACC-415F-BE62-95643DAB8B4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A194E7-EB04-4FB7-B27F-23D0680F7C51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6739844-05F6-431B-A4F5-B9BB1E6C5FD3}">
      <dgm:prSet phldrT="[Tekst]" custT="1"/>
      <dgm:spPr/>
      <dgm:t>
        <a:bodyPr/>
        <a:lstStyle/>
        <a:p>
          <a:pPr algn="ctr"/>
          <a:r>
            <a:rPr lang="pl-PL" sz="2000" dirty="0"/>
            <a:t>Wartość bazowa</a:t>
          </a:r>
          <a:br>
            <a:rPr lang="pl-PL" sz="2000" dirty="0"/>
          </a:br>
          <a:r>
            <a:rPr lang="pl-PL" sz="2000" dirty="0"/>
            <a:t>2018</a:t>
          </a:r>
        </a:p>
      </dgm:t>
    </dgm:pt>
    <dgm:pt modelId="{FA497029-2105-4854-972A-1941FEF75662}" type="parTrans" cxnId="{0C1BC920-2633-4B64-A813-566482F4242C}">
      <dgm:prSet/>
      <dgm:spPr/>
      <dgm:t>
        <a:bodyPr/>
        <a:lstStyle/>
        <a:p>
          <a:endParaRPr lang="pl-PL"/>
        </a:p>
      </dgm:t>
    </dgm:pt>
    <dgm:pt modelId="{E72F7EF8-E917-4860-80BA-0B3A1CE91B55}" type="sibTrans" cxnId="{0C1BC920-2633-4B64-A813-566482F4242C}">
      <dgm:prSet/>
      <dgm:spPr/>
      <dgm:t>
        <a:bodyPr/>
        <a:lstStyle/>
        <a:p>
          <a:endParaRPr lang="pl-PL"/>
        </a:p>
      </dgm:t>
    </dgm:pt>
    <dgm:pt modelId="{5762FFE9-C135-480F-BD3A-EC9BE5EA9DF1}">
      <dgm:prSet phldrT="[Tekst]"/>
      <dgm:spPr/>
      <dgm:t>
        <a:bodyPr/>
        <a:lstStyle/>
        <a:p>
          <a:pPr algn="ctr">
            <a:buNone/>
          </a:pPr>
          <a:r>
            <a:rPr lang="pl-PL" b="1" dirty="0">
              <a:solidFill>
                <a:srgbClr val="FF0000"/>
              </a:solidFill>
            </a:rPr>
            <a:t>28,3%</a:t>
          </a:r>
        </a:p>
      </dgm:t>
    </dgm:pt>
    <dgm:pt modelId="{100F9215-7ACB-42DA-B0B1-CDFCD5FCA1D5}" type="parTrans" cxnId="{4AABF5E1-6D8F-4B3D-BA77-4E0349D53EB8}">
      <dgm:prSet/>
      <dgm:spPr/>
      <dgm:t>
        <a:bodyPr/>
        <a:lstStyle/>
        <a:p>
          <a:endParaRPr lang="pl-PL"/>
        </a:p>
      </dgm:t>
    </dgm:pt>
    <dgm:pt modelId="{F4B4636B-45AB-46DB-B69F-BC12E4601605}" type="sibTrans" cxnId="{4AABF5E1-6D8F-4B3D-BA77-4E0349D53EB8}">
      <dgm:prSet/>
      <dgm:spPr/>
      <dgm:t>
        <a:bodyPr/>
        <a:lstStyle/>
        <a:p>
          <a:endParaRPr lang="pl-PL"/>
        </a:p>
      </dgm:t>
    </dgm:pt>
    <dgm:pt modelId="{794AD76A-FC55-46BD-A3BD-95E7C48B22D6}">
      <dgm:prSet phldrT="[Tekst]" custT="1"/>
      <dgm:spPr/>
      <dgm:t>
        <a:bodyPr/>
        <a:lstStyle/>
        <a:p>
          <a:pPr algn="ctr"/>
          <a:r>
            <a:rPr lang="pl-PL" sz="2000" dirty="0"/>
            <a:t>Wartość pośrednia</a:t>
          </a:r>
          <a:br>
            <a:rPr lang="pl-PL" sz="2000" dirty="0"/>
          </a:br>
          <a:r>
            <a:rPr lang="pl-PL" sz="2000" dirty="0"/>
            <a:t>2025</a:t>
          </a:r>
        </a:p>
      </dgm:t>
    </dgm:pt>
    <dgm:pt modelId="{06E15BE8-2635-45C7-A6AD-729DAD16BE29}" type="parTrans" cxnId="{343E83D7-FD97-45D0-84A6-AFB6E22E0FE3}">
      <dgm:prSet/>
      <dgm:spPr/>
      <dgm:t>
        <a:bodyPr/>
        <a:lstStyle/>
        <a:p>
          <a:endParaRPr lang="pl-PL"/>
        </a:p>
      </dgm:t>
    </dgm:pt>
    <dgm:pt modelId="{AA4C9C38-725B-405C-A5A5-9274FD44746B}" type="sibTrans" cxnId="{343E83D7-FD97-45D0-84A6-AFB6E22E0FE3}">
      <dgm:prSet/>
      <dgm:spPr/>
      <dgm:t>
        <a:bodyPr/>
        <a:lstStyle/>
        <a:p>
          <a:endParaRPr lang="pl-PL"/>
        </a:p>
      </dgm:t>
    </dgm:pt>
    <dgm:pt modelId="{67210346-D34C-4FCB-B705-4F8A64CFED4B}">
      <dgm:prSet phldrT="[Tekst]"/>
      <dgm:spPr/>
      <dgm:t>
        <a:bodyPr/>
        <a:lstStyle/>
        <a:p>
          <a:pPr algn="ctr">
            <a:buNone/>
          </a:pPr>
          <a:r>
            <a:rPr lang="pl-PL" b="1" dirty="0">
              <a:solidFill>
                <a:srgbClr val="FFC000"/>
              </a:solidFill>
            </a:rPr>
            <a:t>35%</a:t>
          </a:r>
        </a:p>
      </dgm:t>
    </dgm:pt>
    <dgm:pt modelId="{51C8F563-89EB-43CE-9257-C1240799B4A7}" type="parTrans" cxnId="{2518A0F8-B2C7-4819-A378-8A894B14F093}">
      <dgm:prSet/>
      <dgm:spPr/>
      <dgm:t>
        <a:bodyPr/>
        <a:lstStyle/>
        <a:p>
          <a:endParaRPr lang="pl-PL"/>
        </a:p>
      </dgm:t>
    </dgm:pt>
    <dgm:pt modelId="{48A94CCC-2C99-4C4B-ABDA-C3C8D7FA5299}" type="sibTrans" cxnId="{2518A0F8-B2C7-4819-A378-8A894B14F093}">
      <dgm:prSet/>
      <dgm:spPr/>
      <dgm:t>
        <a:bodyPr/>
        <a:lstStyle/>
        <a:p>
          <a:endParaRPr lang="pl-PL"/>
        </a:p>
      </dgm:t>
    </dgm:pt>
    <dgm:pt modelId="{B4377034-BFCD-468E-B0A2-B021FA7F76B7}">
      <dgm:prSet phldrT="[Tekst]" custT="1"/>
      <dgm:spPr/>
      <dgm:t>
        <a:bodyPr/>
        <a:lstStyle/>
        <a:p>
          <a:pPr algn="ctr"/>
          <a:r>
            <a:rPr lang="pl-PL" sz="2000" dirty="0"/>
            <a:t>Wartość docelowa</a:t>
          </a:r>
          <a:br>
            <a:rPr lang="pl-PL" sz="2000" dirty="0"/>
          </a:br>
          <a:r>
            <a:rPr lang="pl-PL" sz="2000" dirty="0"/>
            <a:t>2030</a:t>
          </a:r>
        </a:p>
      </dgm:t>
    </dgm:pt>
    <dgm:pt modelId="{B5067C15-59C5-4516-85F7-DA3675E9031B}" type="parTrans" cxnId="{3EE1CF4F-E4D9-415A-9F81-BBBA7DE3CE07}">
      <dgm:prSet/>
      <dgm:spPr/>
      <dgm:t>
        <a:bodyPr/>
        <a:lstStyle/>
        <a:p>
          <a:endParaRPr lang="pl-PL"/>
        </a:p>
      </dgm:t>
    </dgm:pt>
    <dgm:pt modelId="{798FB7A8-6F60-4E50-88BC-B8D8616CEFCA}" type="sibTrans" cxnId="{3EE1CF4F-E4D9-415A-9F81-BBBA7DE3CE07}">
      <dgm:prSet/>
      <dgm:spPr/>
      <dgm:t>
        <a:bodyPr/>
        <a:lstStyle/>
        <a:p>
          <a:endParaRPr lang="pl-PL"/>
        </a:p>
      </dgm:t>
    </dgm:pt>
    <dgm:pt modelId="{6792E405-2156-4408-8F2E-6BCE036E98FC}">
      <dgm:prSet phldrT="[Tekst]"/>
      <dgm:spPr/>
      <dgm:t>
        <a:bodyPr/>
        <a:lstStyle/>
        <a:p>
          <a:pPr algn="ctr">
            <a:buNone/>
          </a:pPr>
          <a:r>
            <a:rPr lang="pl-PL" b="1" dirty="0">
              <a:solidFill>
                <a:srgbClr val="00B050"/>
              </a:solidFill>
            </a:rPr>
            <a:t>45%</a:t>
          </a:r>
        </a:p>
      </dgm:t>
    </dgm:pt>
    <dgm:pt modelId="{3C49E986-25E1-42EA-83DE-C65BF67A559F}" type="parTrans" cxnId="{1633F8E7-8C96-4753-8748-77917EA642F7}">
      <dgm:prSet/>
      <dgm:spPr/>
      <dgm:t>
        <a:bodyPr/>
        <a:lstStyle/>
        <a:p>
          <a:endParaRPr lang="pl-PL"/>
        </a:p>
      </dgm:t>
    </dgm:pt>
    <dgm:pt modelId="{C89761A9-DDD3-4F6C-9562-62552C044D6A}" type="sibTrans" cxnId="{1633F8E7-8C96-4753-8748-77917EA642F7}">
      <dgm:prSet/>
      <dgm:spPr/>
      <dgm:t>
        <a:bodyPr/>
        <a:lstStyle/>
        <a:p>
          <a:endParaRPr lang="pl-PL"/>
        </a:p>
      </dgm:t>
    </dgm:pt>
    <dgm:pt modelId="{4E387729-C98C-46FE-9D14-A64D19EBFFF8}" type="pres">
      <dgm:prSet presAssocID="{CFA194E7-EB04-4FB7-B27F-23D0680F7C5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19EF274-CA54-4F6B-922D-111FA1A61B79}" type="pres">
      <dgm:prSet presAssocID="{E6739844-05F6-431B-A4F5-B9BB1E6C5FD3}" presName="composite" presStyleCnt="0"/>
      <dgm:spPr/>
    </dgm:pt>
    <dgm:pt modelId="{C06B2C1F-A732-43E8-AC2D-F134D4C91FB5}" type="pres">
      <dgm:prSet presAssocID="{E6739844-05F6-431B-A4F5-B9BB1E6C5FD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51D5C6-3769-44B0-9130-9EFA80CBBAD8}" type="pres">
      <dgm:prSet presAssocID="{E6739844-05F6-431B-A4F5-B9BB1E6C5FD3}" presName="parSh" presStyleLbl="node1" presStyleIdx="0" presStyleCnt="3" custScaleX="133100" custScaleY="133100"/>
      <dgm:spPr/>
      <dgm:t>
        <a:bodyPr/>
        <a:lstStyle/>
        <a:p>
          <a:endParaRPr lang="pl-PL"/>
        </a:p>
      </dgm:t>
    </dgm:pt>
    <dgm:pt modelId="{E7E4B2EB-0F28-41D4-AABF-DF567FF1D65C}" type="pres">
      <dgm:prSet presAssocID="{E6739844-05F6-431B-A4F5-B9BB1E6C5FD3}" presName="desTx" presStyleLbl="fgAcc1" presStyleIdx="0" presStyleCnt="3" custScaleX="133100" custScaleY="7983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EDD88D-A5E9-4023-8EF8-0D81E138E4B7}" type="pres">
      <dgm:prSet presAssocID="{E72F7EF8-E917-4860-80BA-0B3A1CE91B55}" presName="sibTrans" presStyleLbl="sibTrans2D1" presStyleIdx="0" presStyleCnt="2"/>
      <dgm:spPr/>
      <dgm:t>
        <a:bodyPr/>
        <a:lstStyle/>
        <a:p>
          <a:endParaRPr lang="pl-PL"/>
        </a:p>
      </dgm:t>
    </dgm:pt>
    <dgm:pt modelId="{E137D6CC-B828-4ECF-A72B-559D3915858E}" type="pres">
      <dgm:prSet presAssocID="{E72F7EF8-E917-4860-80BA-0B3A1CE91B55}" presName="connTx" presStyleLbl="sibTrans2D1" presStyleIdx="0" presStyleCnt="2"/>
      <dgm:spPr/>
      <dgm:t>
        <a:bodyPr/>
        <a:lstStyle/>
        <a:p>
          <a:endParaRPr lang="pl-PL"/>
        </a:p>
      </dgm:t>
    </dgm:pt>
    <dgm:pt modelId="{603F1B70-140E-4C6B-BDB6-EBA9D52F2D05}" type="pres">
      <dgm:prSet presAssocID="{794AD76A-FC55-46BD-A3BD-95E7C48B22D6}" presName="composite" presStyleCnt="0"/>
      <dgm:spPr/>
    </dgm:pt>
    <dgm:pt modelId="{DA99C816-FF50-4AD3-A832-2673BDC58DD0}" type="pres">
      <dgm:prSet presAssocID="{794AD76A-FC55-46BD-A3BD-95E7C48B22D6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FDA15C-093B-4814-A4A8-E7D2D2A73A7F}" type="pres">
      <dgm:prSet presAssocID="{794AD76A-FC55-46BD-A3BD-95E7C48B22D6}" presName="parSh" presStyleLbl="node1" presStyleIdx="1" presStyleCnt="3" custScaleX="133100" custScaleY="133100"/>
      <dgm:spPr/>
      <dgm:t>
        <a:bodyPr/>
        <a:lstStyle/>
        <a:p>
          <a:endParaRPr lang="pl-PL"/>
        </a:p>
      </dgm:t>
    </dgm:pt>
    <dgm:pt modelId="{365C82B2-5C8F-4171-8DCD-23A9895D3043}" type="pres">
      <dgm:prSet presAssocID="{794AD76A-FC55-46BD-A3BD-95E7C48B22D6}" presName="desTx" presStyleLbl="fgAcc1" presStyleIdx="1" presStyleCnt="3" custScaleX="133100" custScaleY="7983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1EF4B0-6102-41A9-A512-F5EE1FF05917}" type="pres">
      <dgm:prSet presAssocID="{AA4C9C38-725B-405C-A5A5-9274FD44746B}" presName="sibTrans" presStyleLbl="sibTrans2D1" presStyleIdx="1" presStyleCnt="2"/>
      <dgm:spPr/>
      <dgm:t>
        <a:bodyPr/>
        <a:lstStyle/>
        <a:p>
          <a:endParaRPr lang="pl-PL"/>
        </a:p>
      </dgm:t>
    </dgm:pt>
    <dgm:pt modelId="{B062F19B-461E-4EF5-8130-9143BE1ED1AA}" type="pres">
      <dgm:prSet presAssocID="{AA4C9C38-725B-405C-A5A5-9274FD44746B}" presName="connTx" presStyleLbl="sibTrans2D1" presStyleIdx="1" presStyleCnt="2"/>
      <dgm:spPr/>
      <dgm:t>
        <a:bodyPr/>
        <a:lstStyle/>
        <a:p>
          <a:endParaRPr lang="pl-PL"/>
        </a:p>
      </dgm:t>
    </dgm:pt>
    <dgm:pt modelId="{60F68DF7-809A-41EB-B728-914473CBA55F}" type="pres">
      <dgm:prSet presAssocID="{B4377034-BFCD-468E-B0A2-B021FA7F76B7}" presName="composite" presStyleCnt="0"/>
      <dgm:spPr/>
    </dgm:pt>
    <dgm:pt modelId="{3E89FE92-81FE-4D6C-8F7B-2A7EF613D605}" type="pres">
      <dgm:prSet presAssocID="{B4377034-BFCD-468E-B0A2-B021FA7F76B7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2EDF16-08E5-42EA-8DC9-3D1EFBC3078B}" type="pres">
      <dgm:prSet presAssocID="{B4377034-BFCD-468E-B0A2-B021FA7F76B7}" presName="parSh" presStyleLbl="node1" presStyleIdx="2" presStyleCnt="3" custScaleX="133100" custScaleY="133100"/>
      <dgm:spPr/>
      <dgm:t>
        <a:bodyPr/>
        <a:lstStyle/>
        <a:p>
          <a:endParaRPr lang="pl-PL"/>
        </a:p>
      </dgm:t>
    </dgm:pt>
    <dgm:pt modelId="{55F61323-7489-4696-ACB1-21343466EBCA}" type="pres">
      <dgm:prSet presAssocID="{B4377034-BFCD-468E-B0A2-B021FA7F76B7}" presName="desTx" presStyleLbl="fgAcc1" presStyleIdx="2" presStyleCnt="3" custScaleX="133100" custScaleY="79838" custLinFactNeighborX="-9116" custLinFactNeighborY="-279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43E83D7-FD97-45D0-84A6-AFB6E22E0FE3}" srcId="{CFA194E7-EB04-4FB7-B27F-23D0680F7C51}" destId="{794AD76A-FC55-46BD-A3BD-95E7C48B22D6}" srcOrd="1" destOrd="0" parTransId="{06E15BE8-2635-45C7-A6AD-729DAD16BE29}" sibTransId="{AA4C9C38-725B-405C-A5A5-9274FD44746B}"/>
    <dgm:cxn modelId="{5D550828-5214-416B-A273-1BB25E91886F}" type="presOf" srcId="{E72F7EF8-E917-4860-80BA-0B3A1CE91B55}" destId="{E137D6CC-B828-4ECF-A72B-559D3915858E}" srcOrd="1" destOrd="0" presId="urn:microsoft.com/office/officeart/2005/8/layout/process3"/>
    <dgm:cxn modelId="{7C18C1B0-F720-49FA-89D9-B0B7ED2D1096}" type="presOf" srcId="{794AD76A-FC55-46BD-A3BD-95E7C48B22D6}" destId="{DA99C816-FF50-4AD3-A832-2673BDC58DD0}" srcOrd="0" destOrd="0" presId="urn:microsoft.com/office/officeart/2005/8/layout/process3"/>
    <dgm:cxn modelId="{6BB90D44-257E-4171-8436-CD235DCDDD6D}" type="presOf" srcId="{794AD76A-FC55-46BD-A3BD-95E7C48B22D6}" destId="{2BFDA15C-093B-4814-A4A8-E7D2D2A73A7F}" srcOrd="1" destOrd="0" presId="urn:microsoft.com/office/officeart/2005/8/layout/process3"/>
    <dgm:cxn modelId="{6E54BD4B-0784-47FC-948E-F7B9EA11F716}" type="presOf" srcId="{AA4C9C38-725B-405C-A5A5-9274FD44746B}" destId="{B062F19B-461E-4EF5-8130-9143BE1ED1AA}" srcOrd="1" destOrd="0" presId="urn:microsoft.com/office/officeart/2005/8/layout/process3"/>
    <dgm:cxn modelId="{E1DF40ED-5D5E-41A4-B269-566CA1F688EA}" type="presOf" srcId="{B4377034-BFCD-468E-B0A2-B021FA7F76B7}" destId="{3E89FE92-81FE-4D6C-8F7B-2A7EF613D605}" srcOrd="0" destOrd="0" presId="urn:microsoft.com/office/officeart/2005/8/layout/process3"/>
    <dgm:cxn modelId="{A93E2523-7C01-4693-99DA-7E25953183D4}" type="presOf" srcId="{E6739844-05F6-431B-A4F5-B9BB1E6C5FD3}" destId="{C06B2C1F-A732-43E8-AC2D-F134D4C91FB5}" srcOrd="0" destOrd="0" presId="urn:microsoft.com/office/officeart/2005/8/layout/process3"/>
    <dgm:cxn modelId="{B6AF7D24-4EC9-44CA-8AD0-6DAAACED1B7B}" type="presOf" srcId="{E6739844-05F6-431B-A4F5-B9BB1E6C5FD3}" destId="{AC51D5C6-3769-44B0-9130-9EFA80CBBAD8}" srcOrd="1" destOrd="0" presId="urn:microsoft.com/office/officeart/2005/8/layout/process3"/>
    <dgm:cxn modelId="{B8E82477-A2CB-4BC5-9C9E-A097F99780C3}" type="presOf" srcId="{6792E405-2156-4408-8F2E-6BCE036E98FC}" destId="{55F61323-7489-4696-ACB1-21343466EBCA}" srcOrd="0" destOrd="0" presId="urn:microsoft.com/office/officeart/2005/8/layout/process3"/>
    <dgm:cxn modelId="{8481FCF6-CA16-4B3D-BB01-EDDEAA182BFA}" type="presOf" srcId="{B4377034-BFCD-468E-B0A2-B021FA7F76B7}" destId="{652EDF16-08E5-42EA-8DC9-3D1EFBC3078B}" srcOrd="1" destOrd="0" presId="urn:microsoft.com/office/officeart/2005/8/layout/process3"/>
    <dgm:cxn modelId="{1633F8E7-8C96-4753-8748-77917EA642F7}" srcId="{B4377034-BFCD-468E-B0A2-B021FA7F76B7}" destId="{6792E405-2156-4408-8F2E-6BCE036E98FC}" srcOrd="0" destOrd="0" parTransId="{3C49E986-25E1-42EA-83DE-C65BF67A559F}" sibTransId="{C89761A9-DDD3-4F6C-9562-62552C044D6A}"/>
    <dgm:cxn modelId="{3EE1CF4F-E4D9-415A-9F81-BBBA7DE3CE07}" srcId="{CFA194E7-EB04-4FB7-B27F-23D0680F7C51}" destId="{B4377034-BFCD-468E-B0A2-B021FA7F76B7}" srcOrd="2" destOrd="0" parTransId="{B5067C15-59C5-4516-85F7-DA3675E9031B}" sibTransId="{798FB7A8-6F60-4E50-88BC-B8D8616CEFCA}"/>
    <dgm:cxn modelId="{47B1D434-9AB1-494E-BFE0-7AB0AFE783A4}" type="presOf" srcId="{CFA194E7-EB04-4FB7-B27F-23D0680F7C51}" destId="{4E387729-C98C-46FE-9D14-A64D19EBFFF8}" srcOrd="0" destOrd="0" presId="urn:microsoft.com/office/officeart/2005/8/layout/process3"/>
    <dgm:cxn modelId="{0C1BC920-2633-4B64-A813-566482F4242C}" srcId="{CFA194E7-EB04-4FB7-B27F-23D0680F7C51}" destId="{E6739844-05F6-431B-A4F5-B9BB1E6C5FD3}" srcOrd="0" destOrd="0" parTransId="{FA497029-2105-4854-972A-1941FEF75662}" sibTransId="{E72F7EF8-E917-4860-80BA-0B3A1CE91B55}"/>
    <dgm:cxn modelId="{2518A0F8-B2C7-4819-A378-8A894B14F093}" srcId="{794AD76A-FC55-46BD-A3BD-95E7C48B22D6}" destId="{67210346-D34C-4FCB-B705-4F8A64CFED4B}" srcOrd="0" destOrd="0" parTransId="{51C8F563-89EB-43CE-9257-C1240799B4A7}" sibTransId="{48A94CCC-2C99-4C4B-ABDA-C3C8D7FA5299}"/>
    <dgm:cxn modelId="{FC357EED-CA45-4F0A-9052-E055E7BB4C08}" type="presOf" srcId="{5762FFE9-C135-480F-BD3A-EC9BE5EA9DF1}" destId="{E7E4B2EB-0F28-41D4-AABF-DF567FF1D65C}" srcOrd="0" destOrd="0" presId="urn:microsoft.com/office/officeart/2005/8/layout/process3"/>
    <dgm:cxn modelId="{D1B96155-B683-455A-B683-5BAC4F585605}" type="presOf" srcId="{E72F7EF8-E917-4860-80BA-0B3A1CE91B55}" destId="{03EDD88D-A5E9-4023-8EF8-0D81E138E4B7}" srcOrd="0" destOrd="0" presId="urn:microsoft.com/office/officeart/2005/8/layout/process3"/>
    <dgm:cxn modelId="{6895C391-1DBD-47C3-BAFA-DFD298CC9D76}" type="presOf" srcId="{AA4C9C38-725B-405C-A5A5-9274FD44746B}" destId="{7E1EF4B0-6102-41A9-A512-F5EE1FF05917}" srcOrd="0" destOrd="0" presId="urn:microsoft.com/office/officeart/2005/8/layout/process3"/>
    <dgm:cxn modelId="{0DCEDCBE-5ECA-43E2-BE5B-077BA4326A12}" type="presOf" srcId="{67210346-D34C-4FCB-B705-4F8A64CFED4B}" destId="{365C82B2-5C8F-4171-8DCD-23A9895D3043}" srcOrd="0" destOrd="0" presId="urn:microsoft.com/office/officeart/2005/8/layout/process3"/>
    <dgm:cxn modelId="{4AABF5E1-6D8F-4B3D-BA77-4E0349D53EB8}" srcId="{E6739844-05F6-431B-A4F5-B9BB1E6C5FD3}" destId="{5762FFE9-C135-480F-BD3A-EC9BE5EA9DF1}" srcOrd="0" destOrd="0" parTransId="{100F9215-7ACB-42DA-B0B1-CDFCD5FCA1D5}" sibTransId="{F4B4636B-45AB-46DB-B69F-BC12E4601605}"/>
    <dgm:cxn modelId="{E3C8DC2E-8ED3-4FB8-A8CC-63E7FD97FDF1}" type="presParOf" srcId="{4E387729-C98C-46FE-9D14-A64D19EBFFF8}" destId="{019EF274-CA54-4F6B-922D-111FA1A61B79}" srcOrd="0" destOrd="0" presId="urn:microsoft.com/office/officeart/2005/8/layout/process3"/>
    <dgm:cxn modelId="{79AD3E65-BBE0-4034-912F-CEFAC1675967}" type="presParOf" srcId="{019EF274-CA54-4F6B-922D-111FA1A61B79}" destId="{C06B2C1F-A732-43E8-AC2D-F134D4C91FB5}" srcOrd="0" destOrd="0" presId="urn:microsoft.com/office/officeart/2005/8/layout/process3"/>
    <dgm:cxn modelId="{AF956C4F-26EF-4B12-A73D-326B4E6C530A}" type="presParOf" srcId="{019EF274-CA54-4F6B-922D-111FA1A61B79}" destId="{AC51D5C6-3769-44B0-9130-9EFA80CBBAD8}" srcOrd="1" destOrd="0" presId="urn:microsoft.com/office/officeart/2005/8/layout/process3"/>
    <dgm:cxn modelId="{F5243C2F-1646-4ABA-9B80-89E5A46D1084}" type="presParOf" srcId="{019EF274-CA54-4F6B-922D-111FA1A61B79}" destId="{E7E4B2EB-0F28-41D4-AABF-DF567FF1D65C}" srcOrd="2" destOrd="0" presId="urn:microsoft.com/office/officeart/2005/8/layout/process3"/>
    <dgm:cxn modelId="{DED8D884-E99B-4B51-BFE8-5A65AB4C226A}" type="presParOf" srcId="{4E387729-C98C-46FE-9D14-A64D19EBFFF8}" destId="{03EDD88D-A5E9-4023-8EF8-0D81E138E4B7}" srcOrd="1" destOrd="0" presId="urn:microsoft.com/office/officeart/2005/8/layout/process3"/>
    <dgm:cxn modelId="{B3C6B3AD-6609-4913-A6F3-28FA006CBC53}" type="presParOf" srcId="{03EDD88D-A5E9-4023-8EF8-0D81E138E4B7}" destId="{E137D6CC-B828-4ECF-A72B-559D3915858E}" srcOrd="0" destOrd="0" presId="urn:microsoft.com/office/officeart/2005/8/layout/process3"/>
    <dgm:cxn modelId="{88B47B6D-81AB-4D99-8D91-59B6050AF61A}" type="presParOf" srcId="{4E387729-C98C-46FE-9D14-A64D19EBFFF8}" destId="{603F1B70-140E-4C6B-BDB6-EBA9D52F2D05}" srcOrd="2" destOrd="0" presId="urn:microsoft.com/office/officeart/2005/8/layout/process3"/>
    <dgm:cxn modelId="{507EB499-C576-4EA6-B0D8-E512BF20DE92}" type="presParOf" srcId="{603F1B70-140E-4C6B-BDB6-EBA9D52F2D05}" destId="{DA99C816-FF50-4AD3-A832-2673BDC58DD0}" srcOrd="0" destOrd="0" presId="urn:microsoft.com/office/officeart/2005/8/layout/process3"/>
    <dgm:cxn modelId="{75048CD8-2914-4EAD-9EBC-48EBABC2A043}" type="presParOf" srcId="{603F1B70-140E-4C6B-BDB6-EBA9D52F2D05}" destId="{2BFDA15C-093B-4814-A4A8-E7D2D2A73A7F}" srcOrd="1" destOrd="0" presId="urn:microsoft.com/office/officeart/2005/8/layout/process3"/>
    <dgm:cxn modelId="{8665C10B-8A48-48E9-9FCD-B2BBFCC21E4A}" type="presParOf" srcId="{603F1B70-140E-4C6B-BDB6-EBA9D52F2D05}" destId="{365C82B2-5C8F-4171-8DCD-23A9895D3043}" srcOrd="2" destOrd="0" presId="urn:microsoft.com/office/officeart/2005/8/layout/process3"/>
    <dgm:cxn modelId="{1383DD02-02EA-43B0-AEF0-7F1F52263235}" type="presParOf" srcId="{4E387729-C98C-46FE-9D14-A64D19EBFFF8}" destId="{7E1EF4B0-6102-41A9-A512-F5EE1FF05917}" srcOrd="3" destOrd="0" presId="urn:microsoft.com/office/officeart/2005/8/layout/process3"/>
    <dgm:cxn modelId="{8568B2A6-C1A9-465E-BB30-D83F61D7575E}" type="presParOf" srcId="{7E1EF4B0-6102-41A9-A512-F5EE1FF05917}" destId="{B062F19B-461E-4EF5-8130-9143BE1ED1AA}" srcOrd="0" destOrd="0" presId="urn:microsoft.com/office/officeart/2005/8/layout/process3"/>
    <dgm:cxn modelId="{61F19552-6911-46C1-B81E-E5A39508CF63}" type="presParOf" srcId="{4E387729-C98C-46FE-9D14-A64D19EBFFF8}" destId="{60F68DF7-809A-41EB-B728-914473CBA55F}" srcOrd="4" destOrd="0" presId="urn:microsoft.com/office/officeart/2005/8/layout/process3"/>
    <dgm:cxn modelId="{94C06922-2443-47B9-A7EC-0BD1F428B888}" type="presParOf" srcId="{60F68DF7-809A-41EB-B728-914473CBA55F}" destId="{3E89FE92-81FE-4D6C-8F7B-2A7EF613D605}" srcOrd="0" destOrd="0" presId="urn:microsoft.com/office/officeart/2005/8/layout/process3"/>
    <dgm:cxn modelId="{D74DB196-5847-4910-92D1-5B59EEDB6556}" type="presParOf" srcId="{60F68DF7-809A-41EB-B728-914473CBA55F}" destId="{652EDF16-08E5-42EA-8DC9-3D1EFBC3078B}" srcOrd="1" destOrd="0" presId="urn:microsoft.com/office/officeart/2005/8/layout/process3"/>
    <dgm:cxn modelId="{2435603E-58BF-46EE-A517-95A75009BE32}" type="presParOf" srcId="{60F68DF7-809A-41EB-B728-914473CBA55F}" destId="{55F61323-7489-4696-ACB1-21343466EBC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AB7D30-636D-4F96-A98F-6B149C078CE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DE111E5-44AF-4C2B-86AB-9CF77CAA6337}">
      <dgm:prSet phldrT="[Tekst]"/>
      <dgm:spPr/>
      <dgm:t>
        <a:bodyPr/>
        <a:lstStyle/>
        <a:p>
          <a:r>
            <a:rPr lang="pl-PL" dirty="0"/>
            <a:t>I. Niezależne życie </a:t>
          </a:r>
        </a:p>
      </dgm:t>
      <dgm:extLst>
        <a:ext uri="{E40237B7-FDA0-4F09-8148-C483321AD2D9}">
          <dgm14:cNvPr xmlns:dgm14="http://schemas.microsoft.com/office/drawing/2010/diagram" id="0" name="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/>
        </a:ext>
      </dgm:extLst>
    </dgm:pt>
    <dgm:pt modelId="{0AC60D9E-1BDA-4A03-A38A-5F3C5CBDB2C6}" type="parTrans" cxnId="{4FFB98F9-BE17-4086-9578-28944F851D39}">
      <dgm:prSet/>
      <dgm:spPr/>
      <dgm:t>
        <a:bodyPr/>
        <a:lstStyle/>
        <a:p>
          <a:endParaRPr lang="pl-PL"/>
        </a:p>
      </dgm:t>
    </dgm:pt>
    <dgm:pt modelId="{BD17B0B3-30B0-4F9D-A490-72C75EC51626}" type="sibTrans" cxnId="{4FFB98F9-BE17-4086-9578-28944F851D39}">
      <dgm:prSet/>
      <dgm:spPr/>
      <dgm:t>
        <a:bodyPr/>
        <a:lstStyle/>
        <a:p>
          <a:endParaRPr lang="pl-PL"/>
        </a:p>
      </dgm:t>
    </dgm:pt>
    <dgm:pt modelId="{35C13AFD-64A2-483E-81C4-510188B46783}">
      <dgm:prSet/>
      <dgm:spPr/>
      <dgm:t>
        <a:bodyPr/>
        <a:lstStyle/>
        <a:p>
          <a:r>
            <a:rPr lang="pl-PL" dirty="0"/>
            <a:t>II. Dostępność </a:t>
          </a:r>
        </a:p>
      </dgm:t>
      <dgm:extLst>
        <a:ext uri="{E40237B7-FDA0-4F09-8148-C483321AD2D9}">
          <dgm14:cNvPr xmlns:dgm14="http://schemas.microsoft.com/office/drawing/2010/diagram" id="0" name="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/>
        </a:ext>
      </dgm:extLst>
    </dgm:pt>
    <dgm:pt modelId="{BA38B2A7-E649-4E6F-BEFA-2985F480BF2D}" type="sibTrans" cxnId="{3AE3A5E9-438B-4FCE-A9D9-07C230C307A5}">
      <dgm:prSet/>
      <dgm:spPr/>
      <dgm:t>
        <a:bodyPr/>
        <a:lstStyle/>
        <a:p>
          <a:endParaRPr lang="pl-PL"/>
        </a:p>
      </dgm:t>
    </dgm:pt>
    <dgm:pt modelId="{D56788A7-88CD-4DDD-B33E-FF1FBEC0E6EB}" type="parTrans" cxnId="{3AE3A5E9-438B-4FCE-A9D9-07C230C307A5}">
      <dgm:prSet/>
      <dgm:spPr/>
      <dgm:t>
        <a:bodyPr/>
        <a:lstStyle/>
        <a:p>
          <a:endParaRPr lang="pl-PL"/>
        </a:p>
      </dgm:t>
    </dgm:pt>
    <dgm:pt modelId="{55AB5CB7-04C5-4A7E-8EB1-6FD86FAB8A15}">
      <dgm:prSet/>
      <dgm:spPr/>
      <dgm:t>
        <a:bodyPr/>
        <a:lstStyle/>
        <a:p>
          <a:r>
            <a:rPr lang="pl-PL" dirty="0"/>
            <a:t>III. Edukacja </a:t>
          </a:r>
        </a:p>
      </dgm:t>
      <dgm:extLst>
        <a:ext uri="{E40237B7-FDA0-4F09-8148-C483321AD2D9}">
          <dgm14:cNvPr xmlns:dgm14="http://schemas.microsoft.com/office/drawing/2010/diagram" id="0" name="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/>
        </a:ext>
      </dgm:extLst>
    </dgm:pt>
    <dgm:pt modelId="{862F1460-0ED5-44B4-925A-3A8BE6281C06}" type="sibTrans" cxnId="{EFD17CBF-BFB1-4292-A612-4E80BC554BFF}">
      <dgm:prSet/>
      <dgm:spPr/>
      <dgm:t>
        <a:bodyPr/>
        <a:lstStyle/>
        <a:p>
          <a:endParaRPr lang="pl-PL"/>
        </a:p>
      </dgm:t>
    </dgm:pt>
    <dgm:pt modelId="{A51C91D6-65D6-4A51-B28F-481311A1BEE5}" type="parTrans" cxnId="{EFD17CBF-BFB1-4292-A612-4E80BC554BFF}">
      <dgm:prSet/>
      <dgm:spPr/>
      <dgm:t>
        <a:bodyPr/>
        <a:lstStyle/>
        <a:p>
          <a:endParaRPr lang="pl-PL"/>
        </a:p>
      </dgm:t>
    </dgm:pt>
    <dgm:pt modelId="{0EE0F73D-E8C2-4D3C-8ED8-6CA4E48B2415}">
      <dgm:prSet/>
      <dgm:spPr/>
      <dgm:t>
        <a:bodyPr/>
        <a:lstStyle/>
        <a:p>
          <a:r>
            <a:rPr lang="pl-PL" dirty="0"/>
            <a:t>IV. Praca </a:t>
          </a:r>
        </a:p>
      </dgm:t>
      <dgm:extLst>
        <a:ext uri="{E40237B7-FDA0-4F09-8148-C483321AD2D9}">
          <dgm14:cNvPr xmlns:dgm14="http://schemas.microsoft.com/office/drawing/2010/diagram" id="0" name="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/>
        </a:ext>
      </dgm:extLst>
    </dgm:pt>
    <dgm:pt modelId="{88620F63-59E4-474B-8E7E-987A051249C1}" type="sibTrans" cxnId="{574F0B97-9F87-4FE1-8587-1EE7739C86C6}">
      <dgm:prSet/>
      <dgm:spPr/>
      <dgm:t>
        <a:bodyPr/>
        <a:lstStyle/>
        <a:p>
          <a:endParaRPr lang="pl-PL"/>
        </a:p>
      </dgm:t>
    </dgm:pt>
    <dgm:pt modelId="{4D77C1FE-EC7E-43E4-8D48-CB4BE8CF13F3}" type="parTrans" cxnId="{574F0B97-9F87-4FE1-8587-1EE7739C86C6}">
      <dgm:prSet/>
      <dgm:spPr/>
      <dgm:t>
        <a:bodyPr/>
        <a:lstStyle/>
        <a:p>
          <a:endParaRPr lang="pl-PL"/>
        </a:p>
      </dgm:t>
    </dgm:pt>
    <dgm:pt modelId="{819EF633-A121-48AF-920E-3EE4DFDB03FD}">
      <dgm:prSet/>
      <dgm:spPr/>
      <dgm:t>
        <a:bodyPr/>
        <a:lstStyle/>
        <a:p>
          <a:r>
            <a:rPr lang="pl-PL" dirty="0"/>
            <a:t>V. Warunki życia i ochrona socjalna</a:t>
          </a:r>
        </a:p>
      </dgm:t>
      <dgm:extLst>
        <a:ext uri="{E40237B7-FDA0-4F09-8148-C483321AD2D9}">
          <dgm14:cNvPr xmlns:dgm14="http://schemas.microsoft.com/office/drawing/2010/diagram" id="0" name="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/>
        </a:ext>
      </dgm:extLst>
    </dgm:pt>
    <dgm:pt modelId="{9B7522E5-4F0C-4E27-8295-044AB2156D49}" type="sibTrans" cxnId="{DD4D61F2-0B40-43B5-850B-F69C36A2B0C9}">
      <dgm:prSet/>
      <dgm:spPr/>
      <dgm:t>
        <a:bodyPr/>
        <a:lstStyle/>
        <a:p>
          <a:endParaRPr lang="pl-PL"/>
        </a:p>
      </dgm:t>
    </dgm:pt>
    <dgm:pt modelId="{0EFF10A3-C155-44CC-856D-AD2C050E51BF}" type="parTrans" cxnId="{DD4D61F2-0B40-43B5-850B-F69C36A2B0C9}">
      <dgm:prSet/>
      <dgm:spPr/>
      <dgm:t>
        <a:bodyPr/>
        <a:lstStyle/>
        <a:p>
          <a:endParaRPr lang="pl-PL"/>
        </a:p>
      </dgm:t>
    </dgm:pt>
    <dgm:pt modelId="{5B09D13E-398A-4DC5-9D4D-95673632A826}">
      <dgm:prSet/>
      <dgm:spPr/>
      <dgm:t>
        <a:bodyPr/>
        <a:lstStyle/>
        <a:p>
          <a:r>
            <a:rPr lang="pl-PL" dirty="0"/>
            <a:t>VI. Zdrowie</a:t>
          </a:r>
        </a:p>
      </dgm:t>
      <dgm:extLst>
        <a:ext uri="{E40237B7-FDA0-4F09-8148-C483321AD2D9}">
          <dgm14:cNvPr xmlns:dgm14="http://schemas.microsoft.com/office/drawing/2010/diagram" id="0" name="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/>
        </a:ext>
      </dgm:extLst>
    </dgm:pt>
    <dgm:pt modelId="{98D8DD4A-0EA5-46C4-8F1E-C19B28F8B4D9}" type="sibTrans" cxnId="{3D8499D3-06DD-4039-95C7-F19C51725189}">
      <dgm:prSet/>
      <dgm:spPr/>
      <dgm:t>
        <a:bodyPr/>
        <a:lstStyle/>
        <a:p>
          <a:endParaRPr lang="pl-PL"/>
        </a:p>
      </dgm:t>
    </dgm:pt>
    <dgm:pt modelId="{77AD2B30-0428-44B8-8D17-DEF23C62F11A}" type="parTrans" cxnId="{3D8499D3-06DD-4039-95C7-F19C51725189}">
      <dgm:prSet/>
      <dgm:spPr/>
      <dgm:t>
        <a:bodyPr/>
        <a:lstStyle/>
        <a:p>
          <a:endParaRPr lang="pl-PL"/>
        </a:p>
      </dgm:t>
    </dgm:pt>
    <dgm:pt modelId="{F2B0A4DB-ED2A-4263-8578-35C33F2059C4}">
      <dgm:prSet/>
      <dgm:spPr/>
      <dgm:t>
        <a:bodyPr/>
        <a:lstStyle/>
        <a:p>
          <a:r>
            <a:rPr lang="pl-PL" dirty="0"/>
            <a:t>VII. Budowanie świadomości</a:t>
          </a:r>
        </a:p>
      </dgm:t>
      <dgm:extLst>
        <a:ext uri="{E40237B7-FDA0-4F09-8148-C483321AD2D9}">
          <dgm14:cNvPr xmlns:dgm14="http://schemas.microsoft.com/office/drawing/2010/diagram" id="0" name="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/>
        </a:ext>
      </dgm:extLst>
    </dgm:pt>
    <dgm:pt modelId="{16756E64-676F-443E-AD79-181FA57B2C33}" type="sibTrans" cxnId="{5C493AC4-CA88-4117-8E62-1B84A8CA8BDA}">
      <dgm:prSet/>
      <dgm:spPr/>
      <dgm:t>
        <a:bodyPr/>
        <a:lstStyle/>
        <a:p>
          <a:endParaRPr lang="pl-PL"/>
        </a:p>
      </dgm:t>
    </dgm:pt>
    <dgm:pt modelId="{6B32CA57-E74A-4084-B8C6-79A4B1747F7B}" type="parTrans" cxnId="{5C493AC4-CA88-4117-8E62-1B84A8CA8BDA}">
      <dgm:prSet/>
      <dgm:spPr/>
      <dgm:t>
        <a:bodyPr/>
        <a:lstStyle/>
        <a:p>
          <a:endParaRPr lang="pl-PL"/>
        </a:p>
      </dgm:t>
    </dgm:pt>
    <dgm:pt modelId="{47811A00-434A-41AF-8D46-3DB43C060471}">
      <dgm:prSet/>
      <dgm:spPr/>
      <dgm:t>
        <a:bodyPr/>
        <a:lstStyle/>
        <a:p>
          <a:r>
            <a:rPr lang="pl-PL" dirty="0"/>
            <a:t>VIII. Koordynacja</a:t>
          </a:r>
        </a:p>
      </dgm:t>
      <dgm:extLst>
        <a:ext uri="{E40237B7-FDA0-4F09-8148-C483321AD2D9}">
          <dgm14:cNvPr xmlns:dgm14="http://schemas.microsoft.com/office/drawing/2010/diagram" id="0" name="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/>
        </a:ext>
      </dgm:extLst>
    </dgm:pt>
    <dgm:pt modelId="{F8891FC5-0199-473E-BCFF-E8F9270A83BC}" type="sibTrans" cxnId="{DF15C5D4-1242-443B-B7B4-A0A4856F4E6D}">
      <dgm:prSet/>
      <dgm:spPr/>
      <dgm:t>
        <a:bodyPr/>
        <a:lstStyle/>
        <a:p>
          <a:endParaRPr lang="pl-PL"/>
        </a:p>
      </dgm:t>
    </dgm:pt>
    <dgm:pt modelId="{801DD397-EC5B-4573-99DC-E892669EFB64}" type="parTrans" cxnId="{DF15C5D4-1242-443B-B7B4-A0A4856F4E6D}">
      <dgm:prSet/>
      <dgm:spPr/>
      <dgm:t>
        <a:bodyPr/>
        <a:lstStyle/>
        <a:p>
          <a:endParaRPr lang="pl-PL"/>
        </a:p>
      </dgm:t>
    </dgm:pt>
    <dgm:pt modelId="{7DE59CFF-04C9-44A5-9E36-6BD1C66067AF}" type="pres">
      <dgm:prSet presAssocID="{87AB7D30-636D-4F96-A98F-6B149C078C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E059C1A-F682-4548-A6F6-711288942150}" type="pres">
      <dgm:prSet presAssocID="{7DE111E5-44AF-4C2B-86AB-9CF77CAA6337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13EF4D-E935-4F07-8025-1F7E57741D64}" type="pres">
      <dgm:prSet presAssocID="{BD17B0B3-30B0-4F9D-A490-72C75EC51626}" presName="spacer" presStyleCnt="0"/>
      <dgm:spPr/>
    </dgm:pt>
    <dgm:pt modelId="{3C2D765E-0EFA-4F82-A497-414FF86BBECE}" type="pres">
      <dgm:prSet presAssocID="{35C13AFD-64A2-483E-81C4-510188B4678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8EA67C-4326-4A6A-829E-9ADD664CE4D7}" type="pres">
      <dgm:prSet presAssocID="{BA38B2A7-E649-4E6F-BEFA-2985F480BF2D}" presName="spacer" presStyleCnt="0"/>
      <dgm:spPr/>
    </dgm:pt>
    <dgm:pt modelId="{C78CD7D6-F58D-4368-A77C-7E3580137BDF}" type="pres">
      <dgm:prSet presAssocID="{55AB5CB7-04C5-4A7E-8EB1-6FD86FAB8A15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A2442D-51C6-4C9A-B719-16743EF9E3C9}" type="pres">
      <dgm:prSet presAssocID="{862F1460-0ED5-44B4-925A-3A8BE6281C06}" presName="spacer" presStyleCnt="0"/>
      <dgm:spPr/>
    </dgm:pt>
    <dgm:pt modelId="{BBF82A3F-1DD9-4029-835A-2680A2810F7A}" type="pres">
      <dgm:prSet presAssocID="{0EE0F73D-E8C2-4D3C-8ED8-6CA4E48B2415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6A43FFE-9801-4B18-9011-13E6DAF4EC15}" type="pres">
      <dgm:prSet presAssocID="{88620F63-59E4-474B-8E7E-987A051249C1}" presName="spacer" presStyleCnt="0"/>
      <dgm:spPr/>
    </dgm:pt>
    <dgm:pt modelId="{4BE624AD-5688-430C-8ABE-12B204B5E76B}" type="pres">
      <dgm:prSet presAssocID="{819EF633-A121-48AF-920E-3EE4DFDB03FD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FC84FC8-C568-4158-AA50-5DC56F3B5839}" type="pres">
      <dgm:prSet presAssocID="{9B7522E5-4F0C-4E27-8295-044AB2156D49}" presName="spacer" presStyleCnt="0"/>
      <dgm:spPr/>
    </dgm:pt>
    <dgm:pt modelId="{79B1310B-9466-4CF5-AA75-65A35C04D6BB}" type="pres">
      <dgm:prSet presAssocID="{5B09D13E-398A-4DC5-9D4D-95673632A826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C451F8-6F3F-4B9B-8062-847AE953678E}" type="pres">
      <dgm:prSet presAssocID="{98D8DD4A-0EA5-46C4-8F1E-C19B28F8B4D9}" presName="spacer" presStyleCnt="0"/>
      <dgm:spPr/>
    </dgm:pt>
    <dgm:pt modelId="{ACD4E7C5-94B2-4443-B272-C20F3948F718}" type="pres">
      <dgm:prSet presAssocID="{F2B0A4DB-ED2A-4263-8578-35C33F2059C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B44FD55-E441-4061-A7EE-676A4249B6CE}" type="pres">
      <dgm:prSet presAssocID="{16756E64-676F-443E-AD79-181FA57B2C33}" presName="spacer" presStyleCnt="0"/>
      <dgm:spPr/>
    </dgm:pt>
    <dgm:pt modelId="{11E0A7DC-BCC9-4E37-824A-05E97243D88E}" type="pres">
      <dgm:prSet presAssocID="{47811A00-434A-41AF-8D46-3DB43C060471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25C1F2-8EA5-411D-97B4-E9805CEDF7ED}" type="presOf" srcId="{87AB7D30-636D-4F96-A98F-6B149C078CE5}" destId="{7DE59CFF-04C9-44A5-9E36-6BD1C66067AF}" srcOrd="0" destOrd="0" presId="urn:microsoft.com/office/officeart/2005/8/layout/vList2"/>
    <dgm:cxn modelId="{BD27C976-09E2-4B3B-83B8-44EE1B3B6C2F}" type="presOf" srcId="{F2B0A4DB-ED2A-4263-8578-35C33F2059C4}" destId="{ACD4E7C5-94B2-4443-B272-C20F3948F718}" srcOrd="0" destOrd="0" presId="urn:microsoft.com/office/officeart/2005/8/layout/vList2"/>
    <dgm:cxn modelId="{574F0B97-9F87-4FE1-8587-1EE7739C86C6}" srcId="{87AB7D30-636D-4F96-A98F-6B149C078CE5}" destId="{0EE0F73D-E8C2-4D3C-8ED8-6CA4E48B2415}" srcOrd="3" destOrd="0" parTransId="{4D77C1FE-EC7E-43E4-8D48-CB4BE8CF13F3}" sibTransId="{88620F63-59E4-474B-8E7E-987A051249C1}"/>
    <dgm:cxn modelId="{743CCE35-D5EF-4DDA-9A3B-EF5BC1429E04}" type="presOf" srcId="{7DE111E5-44AF-4C2B-86AB-9CF77CAA6337}" destId="{3E059C1A-F682-4548-A6F6-711288942150}" srcOrd="0" destOrd="0" presId="urn:microsoft.com/office/officeart/2005/8/layout/vList2"/>
    <dgm:cxn modelId="{DF15C5D4-1242-443B-B7B4-A0A4856F4E6D}" srcId="{87AB7D30-636D-4F96-A98F-6B149C078CE5}" destId="{47811A00-434A-41AF-8D46-3DB43C060471}" srcOrd="7" destOrd="0" parTransId="{801DD397-EC5B-4573-99DC-E892669EFB64}" sibTransId="{F8891FC5-0199-473E-BCFF-E8F9270A83BC}"/>
    <dgm:cxn modelId="{6587E74F-C58C-452A-896A-AFFF1387C60B}" type="presOf" srcId="{55AB5CB7-04C5-4A7E-8EB1-6FD86FAB8A15}" destId="{C78CD7D6-F58D-4368-A77C-7E3580137BDF}" srcOrd="0" destOrd="0" presId="urn:microsoft.com/office/officeart/2005/8/layout/vList2"/>
    <dgm:cxn modelId="{D4501C9A-362F-40AA-A7BE-6B22427C71AE}" type="presOf" srcId="{819EF633-A121-48AF-920E-3EE4DFDB03FD}" destId="{4BE624AD-5688-430C-8ABE-12B204B5E76B}" srcOrd="0" destOrd="0" presId="urn:microsoft.com/office/officeart/2005/8/layout/vList2"/>
    <dgm:cxn modelId="{BEE623AE-4622-4CBB-9903-3FA97F0CCFA4}" type="presOf" srcId="{5B09D13E-398A-4DC5-9D4D-95673632A826}" destId="{79B1310B-9466-4CF5-AA75-65A35C04D6BB}" srcOrd="0" destOrd="0" presId="urn:microsoft.com/office/officeart/2005/8/layout/vList2"/>
    <dgm:cxn modelId="{3AE3A5E9-438B-4FCE-A9D9-07C230C307A5}" srcId="{87AB7D30-636D-4F96-A98F-6B149C078CE5}" destId="{35C13AFD-64A2-483E-81C4-510188B46783}" srcOrd="1" destOrd="0" parTransId="{D56788A7-88CD-4DDD-B33E-FF1FBEC0E6EB}" sibTransId="{BA38B2A7-E649-4E6F-BEFA-2985F480BF2D}"/>
    <dgm:cxn modelId="{EFD17CBF-BFB1-4292-A612-4E80BC554BFF}" srcId="{87AB7D30-636D-4F96-A98F-6B149C078CE5}" destId="{55AB5CB7-04C5-4A7E-8EB1-6FD86FAB8A15}" srcOrd="2" destOrd="0" parTransId="{A51C91D6-65D6-4A51-B28F-481311A1BEE5}" sibTransId="{862F1460-0ED5-44B4-925A-3A8BE6281C06}"/>
    <dgm:cxn modelId="{E284CEEC-4323-4D9F-975B-0872DEC4C173}" type="presOf" srcId="{0EE0F73D-E8C2-4D3C-8ED8-6CA4E48B2415}" destId="{BBF82A3F-1DD9-4029-835A-2680A2810F7A}" srcOrd="0" destOrd="0" presId="urn:microsoft.com/office/officeart/2005/8/layout/vList2"/>
    <dgm:cxn modelId="{3D8499D3-06DD-4039-95C7-F19C51725189}" srcId="{87AB7D30-636D-4F96-A98F-6B149C078CE5}" destId="{5B09D13E-398A-4DC5-9D4D-95673632A826}" srcOrd="5" destOrd="0" parTransId="{77AD2B30-0428-44B8-8D17-DEF23C62F11A}" sibTransId="{98D8DD4A-0EA5-46C4-8F1E-C19B28F8B4D9}"/>
    <dgm:cxn modelId="{47087E1B-218C-461D-9981-45819751474B}" type="presOf" srcId="{35C13AFD-64A2-483E-81C4-510188B46783}" destId="{3C2D765E-0EFA-4F82-A497-414FF86BBECE}" srcOrd="0" destOrd="0" presId="urn:microsoft.com/office/officeart/2005/8/layout/vList2"/>
    <dgm:cxn modelId="{4FFB98F9-BE17-4086-9578-28944F851D39}" srcId="{87AB7D30-636D-4F96-A98F-6B149C078CE5}" destId="{7DE111E5-44AF-4C2B-86AB-9CF77CAA6337}" srcOrd="0" destOrd="0" parTransId="{0AC60D9E-1BDA-4A03-A38A-5F3C5CBDB2C6}" sibTransId="{BD17B0B3-30B0-4F9D-A490-72C75EC51626}"/>
    <dgm:cxn modelId="{0ACED383-A03F-4328-8F90-9601146542F7}" type="presOf" srcId="{47811A00-434A-41AF-8D46-3DB43C060471}" destId="{11E0A7DC-BCC9-4E37-824A-05E97243D88E}" srcOrd="0" destOrd="0" presId="urn:microsoft.com/office/officeart/2005/8/layout/vList2"/>
    <dgm:cxn modelId="{5C493AC4-CA88-4117-8E62-1B84A8CA8BDA}" srcId="{87AB7D30-636D-4F96-A98F-6B149C078CE5}" destId="{F2B0A4DB-ED2A-4263-8578-35C33F2059C4}" srcOrd="6" destOrd="0" parTransId="{6B32CA57-E74A-4084-B8C6-79A4B1747F7B}" sibTransId="{16756E64-676F-443E-AD79-181FA57B2C33}"/>
    <dgm:cxn modelId="{DD4D61F2-0B40-43B5-850B-F69C36A2B0C9}" srcId="{87AB7D30-636D-4F96-A98F-6B149C078CE5}" destId="{819EF633-A121-48AF-920E-3EE4DFDB03FD}" srcOrd="4" destOrd="0" parTransId="{0EFF10A3-C155-44CC-856D-AD2C050E51BF}" sibTransId="{9B7522E5-4F0C-4E27-8295-044AB2156D49}"/>
    <dgm:cxn modelId="{6D33A171-57F9-4D4D-8C2F-570E09AE5F75}" type="presParOf" srcId="{7DE59CFF-04C9-44A5-9E36-6BD1C66067AF}" destId="{3E059C1A-F682-4548-A6F6-711288942150}" srcOrd="0" destOrd="0" presId="urn:microsoft.com/office/officeart/2005/8/layout/vList2"/>
    <dgm:cxn modelId="{87DB213D-FE2A-4BF1-8CC1-9E61A1EBE24C}" type="presParOf" srcId="{7DE59CFF-04C9-44A5-9E36-6BD1C66067AF}" destId="{CC13EF4D-E935-4F07-8025-1F7E57741D64}" srcOrd="1" destOrd="0" presId="urn:microsoft.com/office/officeart/2005/8/layout/vList2"/>
    <dgm:cxn modelId="{E6F03E46-22E1-481C-BF13-125BBBBDB04D}" type="presParOf" srcId="{7DE59CFF-04C9-44A5-9E36-6BD1C66067AF}" destId="{3C2D765E-0EFA-4F82-A497-414FF86BBECE}" srcOrd="2" destOrd="0" presId="urn:microsoft.com/office/officeart/2005/8/layout/vList2"/>
    <dgm:cxn modelId="{0936AC23-A847-4A0F-BDEB-3389365B2F69}" type="presParOf" srcId="{7DE59CFF-04C9-44A5-9E36-6BD1C66067AF}" destId="{EC8EA67C-4326-4A6A-829E-9ADD664CE4D7}" srcOrd="3" destOrd="0" presId="urn:microsoft.com/office/officeart/2005/8/layout/vList2"/>
    <dgm:cxn modelId="{0598ABDB-C6A7-4B98-B830-832EDA064DF1}" type="presParOf" srcId="{7DE59CFF-04C9-44A5-9E36-6BD1C66067AF}" destId="{C78CD7D6-F58D-4368-A77C-7E3580137BDF}" srcOrd="4" destOrd="0" presId="urn:microsoft.com/office/officeart/2005/8/layout/vList2"/>
    <dgm:cxn modelId="{7F958B0B-87EF-4151-8328-6CC71219B34D}" type="presParOf" srcId="{7DE59CFF-04C9-44A5-9E36-6BD1C66067AF}" destId="{CCA2442D-51C6-4C9A-B719-16743EF9E3C9}" srcOrd="5" destOrd="0" presId="urn:microsoft.com/office/officeart/2005/8/layout/vList2"/>
    <dgm:cxn modelId="{95138D5A-55EA-414D-A2E8-E0EF75084A6A}" type="presParOf" srcId="{7DE59CFF-04C9-44A5-9E36-6BD1C66067AF}" destId="{BBF82A3F-1DD9-4029-835A-2680A2810F7A}" srcOrd="6" destOrd="0" presId="urn:microsoft.com/office/officeart/2005/8/layout/vList2"/>
    <dgm:cxn modelId="{8C6E7EFA-F8B2-4D25-A985-D9DE5E82F90F}" type="presParOf" srcId="{7DE59CFF-04C9-44A5-9E36-6BD1C66067AF}" destId="{E6A43FFE-9801-4B18-9011-13E6DAF4EC15}" srcOrd="7" destOrd="0" presId="urn:microsoft.com/office/officeart/2005/8/layout/vList2"/>
    <dgm:cxn modelId="{22A6C97B-477F-4AF2-9C74-2D047F894FB5}" type="presParOf" srcId="{7DE59CFF-04C9-44A5-9E36-6BD1C66067AF}" destId="{4BE624AD-5688-430C-8ABE-12B204B5E76B}" srcOrd="8" destOrd="0" presId="urn:microsoft.com/office/officeart/2005/8/layout/vList2"/>
    <dgm:cxn modelId="{87CA9FAC-9DE9-493B-9936-8F23E5351F89}" type="presParOf" srcId="{7DE59CFF-04C9-44A5-9E36-6BD1C66067AF}" destId="{4FC84FC8-C568-4158-AA50-5DC56F3B5839}" srcOrd="9" destOrd="0" presId="urn:microsoft.com/office/officeart/2005/8/layout/vList2"/>
    <dgm:cxn modelId="{5212A358-1439-44A7-AB09-37C621B956D0}" type="presParOf" srcId="{7DE59CFF-04C9-44A5-9E36-6BD1C66067AF}" destId="{79B1310B-9466-4CF5-AA75-65A35C04D6BB}" srcOrd="10" destOrd="0" presId="urn:microsoft.com/office/officeart/2005/8/layout/vList2"/>
    <dgm:cxn modelId="{0E5766A9-DCAE-406B-B5D1-87BE122D1CC0}" type="presParOf" srcId="{7DE59CFF-04C9-44A5-9E36-6BD1C66067AF}" destId="{6CC451F8-6F3F-4B9B-8062-847AE953678E}" srcOrd="11" destOrd="0" presId="urn:microsoft.com/office/officeart/2005/8/layout/vList2"/>
    <dgm:cxn modelId="{E0000E4D-6626-42D3-9F5F-73D60D9319F7}" type="presParOf" srcId="{7DE59CFF-04C9-44A5-9E36-6BD1C66067AF}" destId="{ACD4E7C5-94B2-4443-B272-C20F3948F718}" srcOrd="12" destOrd="0" presId="urn:microsoft.com/office/officeart/2005/8/layout/vList2"/>
    <dgm:cxn modelId="{D85B2365-BF05-48C9-9F76-A40681B001D3}" type="presParOf" srcId="{7DE59CFF-04C9-44A5-9E36-6BD1C66067AF}" destId="{6B44FD55-E441-4061-A7EE-676A4249B6CE}" srcOrd="13" destOrd="0" presId="urn:microsoft.com/office/officeart/2005/8/layout/vList2"/>
    <dgm:cxn modelId="{DBC72477-D760-4319-B2EA-8FB0FB9EB828}" type="presParOf" srcId="{7DE59CFF-04C9-44A5-9E36-6BD1C66067AF}" destId="{11E0A7DC-BCC9-4E37-824A-05E97243D88E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994FD0-6B5B-47A8-9FB9-605A592CA65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7E6F55-8591-4AE0-B66E-214467728E48}">
      <dgm:prSet phldrT="[Tekst]"/>
      <dgm:spPr/>
      <dgm:t>
        <a:bodyPr/>
        <a:lstStyle/>
        <a:p>
          <a:r>
            <a:rPr lang="pl-PL" b="1" dirty="0"/>
            <a:t>Koordynacja</a:t>
          </a:r>
          <a:endParaRPr lang="pl-PL" dirty="0"/>
        </a:p>
      </dgm:t>
    </dgm:pt>
    <dgm:pt modelId="{55A5FEEC-213C-4070-89D6-641325089099}" type="parTrans" cxnId="{1B6286A5-E5A3-4451-A086-55960E4B88D6}">
      <dgm:prSet/>
      <dgm:spPr/>
      <dgm:t>
        <a:bodyPr/>
        <a:lstStyle/>
        <a:p>
          <a:endParaRPr lang="pl-PL"/>
        </a:p>
      </dgm:t>
    </dgm:pt>
    <dgm:pt modelId="{51F2FBAF-0E88-4540-B524-010355C355AE}" type="sibTrans" cxnId="{1B6286A5-E5A3-4451-A086-55960E4B88D6}">
      <dgm:prSet/>
      <dgm:spPr/>
      <dgm:t>
        <a:bodyPr/>
        <a:lstStyle/>
        <a:p>
          <a:endParaRPr lang="pl-PL"/>
        </a:p>
      </dgm:t>
    </dgm:pt>
    <dgm:pt modelId="{4AA6017E-B030-4579-93C4-4FF823FE08A2}">
      <dgm:prSet phldrT="[Tekst]"/>
      <dgm:spPr/>
      <dgm:t>
        <a:bodyPr/>
        <a:lstStyle/>
        <a:p>
          <a:r>
            <a:rPr lang="pl-PL" b="1" dirty="0"/>
            <a:t>Monitoring</a:t>
          </a:r>
          <a:endParaRPr lang="pl-PL" dirty="0"/>
        </a:p>
      </dgm:t>
    </dgm:pt>
    <dgm:pt modelId="{9665B9B9-F65B-44A3-8A03-53D44DE8FE40}" type="parTrans" cxnId="{5196079D-2531-41BB-BEFF-915B10AEE39E}">
      <dgm:prSet/>
      <dgm:spPr/>
      <dgm:t>
        <a:bodyPr/>
        <a:lstStyle/>
        <a:p>
          <a:endParaRPr lang="pl-PL"/>
        </a:p>
      </dgm:t>
    </dgm:pt>
    <dgm:pt modelId="{C4CD9636-F19A-4093-A2DF-943F2E5CE352}" type="sibTrans" cxnId="{5196079D-2531-41BB-BEFF-915B10AEE39E}">
      <dgm:prSet/>
      <dgm:spPr/>
      <dgm:t>
        <a:bodyPr/>
        <a:lstStyle/>
        <a:p>
          <a:endParaRPr lang="pl-PL"/>
        </a:p>
      </dgm:t>
    </dgm:pt>
    <dgm:pt modelId="{EA267341-870B-4EF9-A451-34E47AF0AC11}">
      <dgm:prSet phldrT="[Tekst]"/>
      <dgm:spPr/>
      <dgm:t>
        <a:bodyPr/>
        <a:lstStyle/>
        <a:p>
          <a:r>
            <a:rPr lang="pl-PL" dirty="0"/>
            <a:t>Pełne sprawozdanie roczne</a:t>
          </a:r>
        </a:p>
      </dgm:t>
    </dgm:pt>
    <dgm:pt modelId="{BF467B45-3960-4FF7-8246-D052DB3A91E4}" type="parTrans" cxnId="{2F2F0573-7902-4631-8EC3-D8540C8C90E1}">
      <dgm:prSet/>
      <dgm:spPr/>
      <dgm:t>
        <a:bodyPr/>
        <a:lstStyle/>
        <a:p>
          <a:endParaRPr lang="pl-PL"/>
        </a:p>
      </dgm:t>
    </dgm:pt>
    <dgm:pt modelId="{9A5CF620-3613-4C87-AE74-255267EEC5F5}" type="sibTrans" cxnId="{2F2F0573-7902-4631-8EC3-D8540C8C90E1}">
      <dgm:prSet/>
      <dgm:spPr/>
      <dgm:t>
        <a:bodyPr/>
        <a:lstStyle/>
        <a:p>
          <a:endParaRPr lang="pl-PL"/>
        </a:p>
      </dgm:t>
    </dgm:pt>
    <dgm:pt modelId="{82D6638F-5021-42F7-B864-6573FA6090F0}">
      <dgm:prSet phldrT="[Tekst]"/>
      <dgm:spPr/>
      <dgm:t>
        <a:bodyPr/>
        <a:lstStyle/>
        <a:p>
          <a:r>
            <a:rPr lang="pl-PL" b="1" dirty="0"/>
            <a:t>Ocena</a:t>
          </a:r>
        </a:p>
      </dgm:t>
    </dgm:pt>
    <dgm:pt modelId="{D41A3609-C7BB-4CD9-AABB-16A774B31CCC}" type="parTrans" cxnId="{43A63D1C-DEDF-41BA-AC58-71A7820D90A0}">
      <dgm:prSet/>
      <dgm:spPr/>
      <dgm:t>
        <a:bodyPr/>
        <a:lstStyle/>
        <a:p>
          <a:endParaRPr lang="pl-PL"/>
        </a:p>
      </dgm:t>
    </dgm:pt>
    <dgm:pt modelId="{08490309-3C81-4C45-88CF-98ABEAF3EAB4}" type="sibTrans" cxnId="{43A63D1C-DEDF-41BA-AC58-71A7820D90A0}">
      <dgm:prSet/>
      <dgm:spPr/>
      <dgm:t>
        <a:bodyPr/>
        <a:lstStyle/>
        <a:p>
          <a:endParaRPr lang="pl-PL"/>
        </a:p>
      </dgm:t>
    </dgm:pt>
    <dgm:pt modelId="{5DE7AF96-5A71-4C07-A83E-4F9764794E75}">
      <dgm:prSet phldrT="[Tekst]"/>
      <dgm:spPr/>
      <dgm:t>
        <a:bodyPr/>
        <a:lstStyle/>
        <a:p>
          <a:r>
            <a:rPr lang="pl-PL" dirty="0"/>
            <a:t>Ocena realizacji celów na podstawie danych sprawozdawczych</a:t>
          </a:r>
        </a:p>
      </dgm:t>
    </dgm:pt>
    <dgm:pt modelId="{314F2A57-64A4-49B7-8704-7500715AD44A}" type="parTrans" cxnId="{6362EBBA-008E-4734-8930-328ADE14716F}">
      <dgm:prSet/>
      <dgm:spPr/>
      <dgm:t>
        <a:bodyPr/>
        <a:lstStyle/>
        <a:p>
          <a:endParaRPr lang="pl-PL"/>
        </a:p>
      </dgm:t>
    </dgm:pt>
    <dgm:pt modelId="{CA7A0583-7B88-4DA7-B0CF-F91A3D2B4103}" type="sibTrans" cxnId="{6362EBBA-008E-4734-8930-328ADE14716F}">
      <dgm:prSet/>
      <dgm:spPr/>
      <dgm:t>
        <a:bodyPr/>
        <a:lstStyle/>
        <a:p>
          <a:endParaRPr lang="pl-PL"/>
        </a:p>
      </dgm:t>
    </dgm:pt>
    <dgm:pt modelId="{2DF5A99B-FF2C-4E40-A951-2AD49BAC5A54}">
      <dgm:prSet custT="1"/>
      <dgm:spPr/>
      <dgm:t>
        <a:bodyPr/>
        <a:lstStyle/>
        <a:p>
          <a:r>
            <a:rPr lang="pl-PL" sz="1800" dirty="0"/>
            <a:t>Pełnomocnik Rządu do Spraw Osób Niepełnosprawnych</a:t>
          </a:r>
        </a:p>
      </dgm:t>
    </dgm:pt>
    <dgm:pt modelId="{47798A89-0C9F-4B10-AAA4-0E9A04261B9E}" type="parTrans" cxnId="{4E788BF1-37D3-4039-97A9-B67610420304}">
      <dgm:prSet/>
      <dgm:spPr/>
      <dgm:t>
        <a:bodyPr/>
        <a:lstStyle/>
        <a:p>
          <a:endParaRPr lang="pl-PL"/>
        </a:p>
      </dgm:t>
    </dgm:pt>
    <dgm:pt modelId="{52E2A930-0C16-4ABE-9220-ED4909EBDE8E}" type="sibTrans" cxnId="{4E788BF1-37D3-4039-97A9-B67610420304}">
      <dgm:prSet/>
      <dgm:spPr/>
      <dgm:t>
        <a:bodyPr/>
        <a:lstStyle/>
        <a:p>
          <a:endParaRPr lang="pl-PL"/>
        </a:p>
      </dgm:t>
    </dgm:pt>
    <dgm:pt modelId="{FE782811-1838-4696-AB9E-5B2A7E23BD7A}">
      <dgm:prSet/>
      <dgm:spPr/>
      <dgm:t>
        <a:bodyPr/>
        <a:lstStyle/>
        <a:p>
          <a:r>
            <a:rPr lang="pl-PL" dirty="0"/>
            <a:t>Obsługa – Biuro Pełnomocnika Rządu do Spraw Osób Niepełnosprawnych</a:t>
          </a:r>
        </a:p>
      </dgm:t>
    </dgm:pt>
    <dgm:pt modelId="{9B776594-934E-44B1-9B91-2629E6F145E1}" type="parTrans" cxnId="{6D83D7DD-F762-4E19-9871-A54B4D5BB54A}">
      <dgm:prSet/>
      <dgm:spPr/>
      <dgm:t>
        <a:bodyPr/>
        <a:lstStyle/>
        <a:p>
          <a:endParaRPr lang="pl-PL"/>
        </a:p>
      </dgm:t>
    </dgm:pt>
    <dgm:pt modelId="{77A609DC-2232-471A-BB0D-5DBAD432DA75}" type="sibTrans" cxnId="{6D83D7DD-F762-4E19-9871-A54B4D5BB54A}">
      <dgm:prSet/>
      <dgm:spPr/>
      <dgm:t>
        <a:bodyPr/>
        <a:lstStyle/>
        <a:p>
          <a:endParaRPr lang="pl-PL"/>
        </a:p>
      </dgm:t>
    </dgm:pt>
    <dgm:pt modelId="{F21510A9-3A80-43B0-9511-0C4E4D015977}">
      <dgm:prSet/>
      <dgm:spPr/>
      <dgm:t>
        <a:bodyPr/>
        <a:lstStyle/>
        <a:p>
          <a:r>
            <a:rPr lang="pl-PL" dirty="0"/>
            <a:t>Cykliczny przegląd działań (co 3 lata)</a:t>
          </a:r>
        </a:p>
      </dgm:t>
    </dgm:pt>
    <dgm:pt modelId="{906DB830-7962-4AEC-A872-DDDEE412FB4E}" type="parTrans" cxnId="{C6D1F216-8476-4CE7-87E6-F1DDA4ED87A1}">
      <dgm:prSet/>
      <dgm:spPr/>
      <dgm:t>
        <a:bodyPr/>
        <a:lstStyle/>
        <a:p>
          <a:endParaRPr lang="pl-PL"/>
        </a:p>
      </dgm:t>
    </dgm:pt>
    <dgm:pt modelId="{4AB20076-EBA5-4345-9705-6331D2D3FC2F}" type="sibTrans" cxnId="{C6D1F216-8476-4CE7-87E6-F1DDA4ED87A1}">
      <dgm:prSet/>
      <dgm:spPr/>
      <dgm:t>
        <a:bodyPr/>
        <a:lstStyle/>
        <a:p>
          <a:endParaRPr lang="pl-PL"/>
        </a:p>
      </dgm:t>
    </dgm:pt>
    <dgm:pt modelId="{74E7F7C7-E497-48F6-A5CE-6F44D97C6352}">
      <dgm:prSet/>
      <dgm:spPr/>
      <dgm:t>
        <a:bodyPr/>
        <a:lstStyle/>
        <a:p>
          <a:r>
            <a:rPr lang="pl-PL" dirty="0"/>
            <a:t>Aktualizacja działań na podstawie wyników przeglądu</a:t>
          </a:r>
        </a:p>
      </dgm:t>
    </dgm:pt>
    <dgm:pt modelId="{9FB3C37A-EAA6-4367-AF32-6FCD1FF7331E}" type="parTrans" cxnId="{73BE85B7-85FE-4E1B-B596-0B93E9A03EB4}">
      <dgm:prSet/>
      <dgm:spPr/>
      <dgm:t>
        <a:bodyPr/>
        <a:lstStyle/>
        <a:p>
          <a:endParaRPr lang="pl-PL"/>
        </a:p>
      </dgm:t>
    </dgm:pt>
    <dgm:pt modelId="{BB9E423A-97CD-4E82-B8E0-CB1745B0A616}" type="sibTrans" cxnId="{73BE85B7-85FE-4E1B-B596-0B93E9A03EB4}">
      <dgm:prSet/>
      <dgm:spPr/>
      <dgm:t>
        <a:bodyPr/>
        <a:lstStyle/>
        <a:p>
          <a:endParaRPr lang="pl-PL"/>
        </a:p>
      </dgm:t>
    </dgm:pt>
    <dgm:pt modelId="{F0F35838-74A2-4BD1-8FA6-5B68A0758DD5}" type="pres">
      <dgm:prSet presAssocID="{36994FD0-6B5B-47A8-9FB9-605A592CA65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B3BCB9A-8D0A-418E-B0B7-B811576B4C9C}" type="pres">
      <dgm:prSet presAssocID="{6A7E6F55-8591-4AE0-B66E-214467728E48}" presName="compNode" presStyleCnt="0"/>
      <dgm:spPr/>
    </dgm:pt>
    <dgm:pt modelId="{EBD5C069-CC1F-4825-8D50-C8204E2C64CF}" type="pres">
      <dgm:prSet presAssocID="{6A7E6F55-8591-4AE0-B66E-214467728E48}" presName="aNode" presStyleLbl="bgShp" presStyleIdx="0" presStyleCnt="3"/>
      <dgm:spPr/>
      <dgm:t>
        <a:bodyPr/>
        <a:lstStyle/>
        <a:p>
          <a:endParaRPr lang="pl-PL"/>
        </a:p>
      </dgm:t>
    </dgm:pt>
    <dgm:pt modelId="{4B9BE587-0D06-4EBD-A188-515A0E0086F7}" type="pres">
      <dgm:prSet presAssocID="{6A7E6F55-8591-4AE0-B66E-214467728E48}" presName="textNode" presStyleLbl="bgShp" presStyleIdx="0" presStyleCnt="3"/>
      <dgm:spPr/>
      <dgm:t>
        <a:bodyPr/>
        <a:lstStyle/>
        <a:p>
          <a:endParaRPr lang="pl-PL"/>
        </a:p>
      </dgm:t>
    </dgm:pt>
    <dgm:pt modelId="{28A72015-A3AE-4642-BB79-269CB3319211}" type="pres">
      <dgm:prSet presAssocID="{6A7E6F55-8591-4AE0-B66E-214467728E48}" presName="compChildNode" presStyleCnt="0"/>
      <dgm:spPr/>
    </dgm:pt>
    <dgm:pt modelId="{DF29214C-0924-49DB-B68F-0D251CDF9C3A}" type="pres">
      <dgm:prSet presAssocID="{6A7E6F55-8591-4AE0-B66E-214467728E48}" presName="theInnerList" presStyleCnt="0"/>
      <dgm:spPr/>
    </dgm:pt>
    <dgm:pt modelId="{FA00D3E4-99AB-4748-BCB3-442ABB97D7BE}" type="pres">
      <dgm:prSet presAssocID="{2DF5A99B-FF2C-4E40-A951-2AD49BAC5A54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D694BA-CEA4-49E0-86C6-1EF48BEA2A7A}" type="pres">
      <dgm:prSet presAssocID="{2DF5A99B-FF2C-4E40-A951-2AD49BAC5A54}" presName="aSpace2" presStyleCnt="0"/>
      <dgm:spPr/>
    </dgm:pt>
    <dgm:pt modelId="{F25C7155-9703-40A5-BFA5-7EA70202C4F1}" type="pres">
      <dgm:prSet presAssocID="{FE782811-1838-4696-AB9E-5B2A7E23BD7A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4A0848-FCBD-48A7-B5ED-D84E6002C0CE}" type="pres">
      <dgm:prSet presAssocID="{6A7E6F55-8591-4AE0-B66E-214467728E48}" presName="aSpace" presStyleCnt="0"/>
      <dgm:spPr/>
    </dgm:pt>
    <dgm:pt modelId="{5CDA3670-CD0D-4758-85DA-F6B812F67640}" type="pres">
      <dgm:prSet presAssocID="{4AA6017E-B030-4579-93C4-4FF823FE08A2}" presName="compNode" presStyleCnt="0"/>
      <dgm:spPr/>
    </dgm:pt>
    <dgm:pt modelId="{EAE684DF-FF6A-4AC4-BBD8-353E8D2E75C1}" type="pres">
      <dgm:prSet presAssocID="{4AA6017E-B030-4579-93C4-4FF823FE08A2}" presName="aNode" presStyleLbl="bgShp" presStyleIdx="1" presStyleCnt="3"/>
      <dgm:spPr/>
      <dgm:t>
        <a:bodyPr/>
        <a:lstStyle/>
        <a:p>
          <a:endParaRPr lang="pl-PL"/>
        </a:p>
      </dgm:t>
    </dgm:pt>
    <dgm:pt modelId="{0E7370B6-8D6F-499B-9139-97A639F9D4B9}" type="pres">
      <dgm:prSet presAssocID="{4AA6017E-B030-4579-93C4-4FF823FE08A2}" presName="textNode" presStyleLbl="bgShp" presStyleIdx="1" presStyleCnt="3"/>
      <dgm:spPr/>
      <dgm:t>
        <a:bodyPr/>
        <a:lstStyle/>
        <a:p>
          <a:endParaRPr lang="pl-PL"/>
        </a:p>
      </dgm:t>
    </dgm:pt>
    <dgm:pt modelId="{34D57A93-EF79-4725-88A0-4BF1DC6B05F9}" type="pres">
      <dgm:prSet presAssocID="{4AA6017E-B030-4579-93C4-4FF823FE08A2}" presName="compChildNode" presStyleCnt="0"/>
      <dgm:spPr/>
    </dgm:pt>
    <dgm:pt modelId="{9561F334-ED74-421D-96DC-C1978636838F}" type="pres">
      <dgm:prSet presAssocID="{4AA6017E-B030-4579-93C4-4FF823FE08A2}" presName="theInnerList" presStyleCnt="0"/>
      <dgm:spPr/>
    </dgm:pt>
    <dgm:pt modelId="{C99A9459-D77B-4FBD-8A21-42C1A8C438D8}" type="pres">
      <dgm:prSet presAssocID="{EA267341-870B-4EF9-A451-34E47AF0AC1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A879CD-12AB-46CA-B165-1C7B62A50A8A}" type="pres">
      <dgm:prSet presAssocID="{EA267341-870B-4EF9-A451-34E47AF0AC11}" presName="aSpace2" presStyleCnt="0"/>
      <dgm:spPr/>
    </dgm:pt>
    <dgm:pt modelId="{456729C8-40EB-4031-B9A9-D00CF1CC4870}" type="pres">
      <dgm:prSet presAssocID="{F21510A9-3A80-43B0-9511-0C4E4D015977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32E8F6-51B1-47DB-8ED6-95235F39D56C}" type="pres">
      <dgm:prSet presAssocID="{4AA6017E-B030-4579-93C4-4FF823FE08A2}" presName="aSpace" presStyleCnt="0"/>
      <dgm:spPr/>
    </dgm:pt>
    <dgm:pt modelId="{3218D49A-8176-45AA-8670-5FC7B009D81B}" type="pres">
      <dgm:prSet presAssocID="{82D6638F-5021-42F7-B864-6573FA6090F0}" presName="compNode" presStyleCnt="0"/>
      <dgm:spPr/>
    </dgm:pt>
    <dgm:pt modelId="{E04C7969-C54B-42E8-8FDA-C1DED69B4CDC}" type="pres">
      <dgm:prSet presAssocID="{82D6638F-5021-42F7-B864-6573FA6090F0}" presName="aNode" presStyleLbl="bgShp" presStyleIdx="2" presStyleCnt="3" custLinFactX="90694" custLinFactNeighborX="100000" custLinFactNeighborY="7088"/>
      <dgm:spPr/>
      <dgm:t>
        <a:bodyPr/>
        <a:lstStyle/>
        <a:p>
          <a:endParaRPr lang="pl-PL"/>
        </a:p>
      </dgm:t>
    </dgm:pt>
    <dgm:pt modelId="{44E55288-D48A-4C67-8AD9-26B418F5FA90}" type="pres">
      <dgm:prSet presAssocID="{82D6638F-5021-42F7-B864-6573FA6090F0}" presName="textNode" presStyleLbl="bgShp" presStyleIdx="2" presStyleCnt="3"/>
      <dgm:spPr/>
      <dgm:t>
        <a:bodyPr/>
        <a:lstStyle/>
        <a:p>
          <a:endParaRPr lang="pl-PL"/>
        </a:p>
      </dgm:t>
    </dgm:pt>
    <dgm:pt modelId="{4FA6AD3D-3FA5-4BEB-B600-3DABBEB06543}" type="pres">
      <dgm:prSet presAssocID="{82D6638F-5021-42F7-B864-6573FA6090F0}" presName="compChildNode" presStyleCnt="0"/>
      <dgm:spPr/>
    </dgm:pt>
    <dgm:pt modelId="{32A5CC0C-E7F4-41CE-8263-CA61A4D02479}" type="pres">
      <dgm:prSet presAssocID="{82D6638F-5021-42F7-B864-6573FA6090F0}" presName="theInnerList" presStyleCnt="0"/>
      <dgm:spPr/>
    </dgm:pt>
    <dgm:pt modelId="{3C2F90D1-F981-4D85-B4EF-6BB8FB52CDA3}" type="pres">
      <dgm:prSet presAssocID="{5DE7AF96-5A71-4C07-A83E-4F9764794E75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7FFCDC-CAEA-47E4-83BB-B7C2AA9B7385}" type="pres">
      <dgm:prSet presAssocID="{5DE7AF96-5A71-4C07-A83E-4F9764794E75}" presName="aSpace2" presStyleCnt="0"/>
      <dgm:spPr/>
    </dgm:pt>
    <dgm:pt modelId="{12CEF84B-A3A1-4D91-A101-0E64A849612F}" type="pres">
      <dgm:prSet presAssocID="{74E7F7C7-E497-48F6-A5CE-6F44D97C6352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DC0D2E3-A0B2-449F-8E4C-32716217A4EB}" type="presOf" srcId="{4AA6017E-B030-4579-93C4-4FF823FE08A2}" destId="{EAE684DF-FF6A-4AC4-BBD8-353E8D2E75C1}" srcOrd="0" destOrd="0" presId="urn:microsoft.com/office/officeart/2005/8/layout/lProcess2"/>
    <dgm:cxn modelId="{84F3B943-AAB8-4718-A87E-4AD777515041}" type="presOf" srcId="{2DF5A99B-FF2C-4E40-A951-2AD49BAC5A54}" destId="{FA00D3E4-99AB-4748-BCB3-442ABB97D7BE}" srcOrd="0" destOrd="0" presId="urn:microsoft.com/office/officeart/2005/8/layout/lProcess2"/>
    <dgm:cxn modelId="{6D83D7DD-F762-4E19-9871-A54B4D5BB54A}" srcId="{6A7E6F55-8591-4AE0-B66E-214467728E48}" destId="{FE782811-1838-4696-AB9E-5B2A7E23BD7A}" srcOrd="1" destOrd="0" parTransId="{9B776594-934E-44B1-9B91-2629E6F145E1}" sibTransId="{77A609DC-2232-471A-BB0D-5DBAD432DA75}"/>
    <dgm:cxn modelId="{2F2F0573-7902-4631-8EC3-D8540C8C90E1}" srcId="{4AA6017E-B030-4579-93C4-4FF823FE08A2}" destId="{EA267341-870B-4EF9-A451-34E47AF0AC11}" srcOrd="0" destOrd="0" parTransId="{BF467B45-3960-4FF7-8246-D052DB3A91E4}" sibTransId="{9A5CF620-3613-4C87-AE74-255267EEC5F5}"/>
    <dgm:cxn modelId="{76D0D46D-2B8A-427C-B673-CC05706C46A9}" type="presOf" srcId="{74E7F7C7-E497-48F6-A5CE-6F44D97C6352}" destId="{12CEF84B-A3A1-4D91-A101-0E64A849612F}" srcOrd="0" destOrd="0" presId="urn:microsoft.com/office/officeart/2005/8/layout/lProcess2"/>
    <dgm:cxn modelId="{6362EBBA-008E-4734-8930-328ADE14716F}" srcId="{82D6638F-5021-42F7-B864-6573FA6090F0}" destId="{5DE7AF96-5A71-4C07-A83E-4F9764794E75}" srcOrd="0" destOrd="0" parTransId="{314F2A57-64A4-49B7-8704-7500715AD44A}" sibTransId="{CA7A0583-7B88-4DA7-B0CF-F91A3D2B4103}"/>
    <dgm:cxn modelId="{560D3971-4EFE-4548-B29F-2DB767471D9F}" type="presOf" srcId="{F21510A9-3A80-43B0-9511-0C4E4D015977}" destId="{456729C8-40EB-4031-B9A9-D00CF1CC4870}" srcOrd="0" destOrd="0" presId="urn:microsoft.com/office/officeart/2005/8/layout/lProcess2"/>
    <dgm:cxn modelId="{5196079D-2531-41BB-BEFF-915B10AEE39E}" srcId="{36994FD0-6B5B-47A8-9FB9-605A592CA650}" destId="{4AA6017E-B030-4579-93C4-4FF823FE08A2}" srcOrd="1" destOrd="0" parTransId="{9665B9B9-F65B-44A3-8A03-53D44DE8FE40}" sibTransId="{C4CD9636-F19A-4093-A2DF-943F2E5CE352}"/>
    <dgm:cxn modelId="{73BE85B7-85FE-4E1B-B596-0B93E9A03EB4}" srcId="{82D6638F-5021-42F7-B864-6573FA6090F0}" destId="{74E7F7C7-E497-48F6-A5CE-6F44D97C6352}" srcOrd="1" destOrd="0" parTransId="{9FB3C37A-EAA6-4367-AF32-6FCD1FF7331E}" sibTransId="{BB9E423A-97CD-4E82-B8E0-CB1745B0A616}"/>
    <dgm:cxn modelId="{3853420B-0D1C-480A-A0A4-82EAB3E1ECCF}" type="presOf" srcId="{36994FD0-6B5B-47A8-9FB9-605A592CA650}" destId="{F0F35838-74A2-4BD1-8FA6-5B68A0758DD5}" srcOrd="0" destOrd="0" presId="urn:microsoft.com/office/officeart/2005/8/layout/lProcess2"/>
    <dgm:cxn modelId="{49433209-75AD-43A6-8458-1281FF4FE247}" type="presOf" srcId="{EA267341-870B-4EF9-A451-34E47AF0AC11}" destId="{C99A9459-D77B-4FBD-8A21-42C1A8C438D8}" srcOrd="0" destOrd="0" presId="urn:microsoft.com/office/officeart/2005/8/layout/lProcess2"/>
    <dgm:cxn modelId="{185E80E2-CBE2-4944-A3D8-C50B02268343}" type="presOf" srcId="{82D6638F-5021-42F7-B864-6573FA6090F0}" destId="{E04C7969-C54B-42E8-8FDA-C1DED69B4CDC}" srcOrd="0" destOrd="0" presId="urn:microsoft.com/office/officeart/2005/8/layout/lProcess2"/>
    <dgm:cxn modelId="{5C4FA6DA-3D91-417D-93D7-3FB81D51CBDD}" type="presOf" srcId="{6A7E6F55-8591-4AE0-B66E-214467728E48}" destId="{EBD5C069-CC1F-4825-8D50-C8204E2C64CF}" srcOrd="0" destOrd="0" presId="urn:microsoft.com/office/officeart/2005/8/layout/lProcess2"/>
    <dgm:cxn modelId="{1B6286A5-E5A3-4451-A086-55960E4B88D6}" srcId="{36994FD0-6B5B-47A8-9FB9-605A592CA650}" destId="{6A7E6F55-8591-4AE0-B66E-214467728E48}" srcOrd="0" destOrd="0" parTransId="{55A5FEEC-213C-4070-89D6-641325089099}" sibTransId="{51F2FBAF-0E88-4540-B524-010355C355AE}"/>
    <dgm:cxn modelId="{CDBD4BCE-7AB9-4344-BBED-E59B07A4FB83}" type="presOf" srcId="{82D6638F-5021-42F7-B864-6573FA6090F0}" destId="{44E55288-D48A-4C67-8AD9-26B418F5FA90}" srcOrd="1" destOrd="0" presId="urn:microsoft.com/office/officeart/2005/8/layout/lProcess2"/>
    <dgm:cxn modelId="{43A63D1C-DEDF-41BA-AC58-71A7820D90A0}" srcId="{36994FD0-6B5B-47A8-9FB9-605A592CA650}" destId="{82D6638F-5021-42F7-B864-6573FA6090F0}" srcOrd="2" destOrd="0" parTransId="{D41A3609-C7BB-4CD9-AABB-16A774B31CCC}" sibTransId="{08490309-3C81-4C45-88CF-98ABEAF3EAB4}"/>
    <dgm:cxn modelId="{4E788BF1-37D3-4039-97A9-B67610420304}" srcId="{6A7E6F55-8591-4AE0-B66E-214467728E48}" destId="{2DF5A99B-FF2C-4E40-A951-2AD49BAC5A54}" srcOrd="0" destOrd="0" parTransId="{47798A89-0C9F-4B10-AAA4-0E9A04261B9E}" sibTransId="{52E2A930-0C16-4ABE-9220-ED4909EBDE8E}"/>
    <dgm:cxn modelId="{C6D1F216-8476-4CE7-87E6-F1DDA4ED87A1}" srcId="{4AA6017E-B030-4579-93C4-4FF823FE08A2}" destId="{F21510A9-3A80-43B0-9511-0C4E4D015977}" srcOrd="1" destOrd="0" parTransId="{906DB830-7962-4AEC-A872-DDDEE412FB4E}" sibTransId="{4AB20076-EBA5-4345-9705-6331D2D3FC2F}"/>
    <dgm:cxn modelId="{A6BBDD9C-14E0-4B86-BAF3-3DBA3C3C0B8B}" type="presOf" srcId="{FE782811-1838-4696-AB9E-5B2A7E23BD7A}" destId="{F25C7155-9703-40A5-BFA5-7EA70202C4F1}" srcOrd="0" destOrd="0" presId="urn:microsoft.com/office/officeart/2005/8/layout/lProcess2"/>
    <dgm:cxn modelId="{C3347AD7-B872-4E7D-A441-67FD66827877}" type="presOf" srcId="{5DE7AF96-5A71-4C07-A83E-4F9764794E75}" destId="{3C2F90D1-F981-4D85-B4EF-6BB8FB52CDA3}" srcOrd="0" destOrd="0" presId="urn:microsoft.com/office/officeart/2005/8/layout/lProcess2"/>
    <dgm:cxn modelId="{927D212C-0FC5-416A-A592-002AB7A4661C}" type="presOf" srcId="{6A7E6F55-8591-4AE0-B66E-214467728E48}" destId="{4B9BE587-0D06-4EBD-A188-515A0E0086F7}" srcOrd="1" destOrd="0" presId="urn:microsoft.com/office/officeart/2005/8/layout/lProcess2"/>
    <dgm:cxn modelId="{878527C3-15CC-42C0-A24D-4BE661A66976}" type="presOf" srcId="{4AA6017E-B030-4579-93C4-4FF823FE08A2}" destId="{0E7370B6-8D6F-499B-9139-97A639F9D4B9}" srcOrd="1" destOrd="0" presId="urn:microsoft.com/office/officeart/2005/8/layout/lProcess2"/>
    <dgm:cxn modelId="{A4405778-FF6A-4AF3-8D80-16FEC8127AE0}" type="presParOf" srcId="{F0F35838-74A2-4BD1-8FA6-5B68A0758DD5}" destId="{0B3BCB9A-8D0A-418E-B0B7-B811576B4C9C}" srcOrd="0" destOrd="0" presId="urn:microsoft.com/office/officeart/2005/8/layout/lProcess2"/>
    <dgm:cxn modelId="{107DBE13-A121-4541-8F8B-DDBCF696F36B}" type="presParOf" srcId="{0B3BCB9A-8D0A-418E-B0B7-B811576B4C9C}" destId="{EBD5C069-CC1F-4825-8D50-C8204E2C64CF}" srcOrd="0" destOrd="0" presId="urn:microsoft.com/office/officeart/2005/8/layout/lProcess2"/>
    <dgm:cxn modelId="{BC3D8204-006E-450C-B470-243BE3353674}" type="presParOf" srcId="{0B3BCB9A-8D0A-418E-B0B7-B811576B4C9C}" destId="{4B9BE587-0D06-4EBD-A188-515A0E0086F7}" srcOrd="1" destOrd="0" presId="urn:microsoft.com/office/officeart/2005/8/layout/lProcess2"/>
    <dgm:cxn modelId="{5E7C3C85-ED4B-4422-9914-2F8703CC85AB}" type="presParOf" srcId="{0B3BCB9A-8D0A-418E-B0B7-B811576B4C9C}" destId="{28A72015-A3AE-4642-BB79-269CB3319211}" srcOrd="2" destOrd="0" presId="urn:microsoft.com/office/officeart/2005/8/layout/lProcess2"/>
    <dgm:cxn modelId="{149932B4-64DC-4689-87D9-8BBDB25797CD}" type="presParOf" srcId="{28A72015-A3AE-4642-BB79-269CB3319211}" destId="{DF29214C-0924-49DB-B68F-0D251CDF9C3A}" srcOrd="0" destOrd="0" presId="urn:microsoft.com/office/officeart/2005/8/layout/lProcess2"/>
    <dgm:cxn modelId="{4C512E41-7FE6-4D6B-A526-874F1139337B}" type="presParOf" srcId="{DF29214C-0924-49DB-B68F-0D251CDF9C3A}" destId="{FA00D3E4-99AB-4748-BCB3-442ABB97D7BE}" srcOrd="0" destOrd="0" presId="urn:microsoft.com/office/officeart/2005/8/layout/lProcess2"/>
    <dgm:cxn modelId="{D3AEC7E1-6AA2-4FA5-9D1E-A8B2C7B63BE1}" type="presParOf" srcId="{DF29214C-0924-49DB-B68F-0D251CDF9C3A}" destId="{62D694BA-CEA4-49E0-86C6-1EF48BEA2A7A}" srcOrd="1" destOrd="0" presId="urn:microsoft.com/office/officeart/2005/8/layout/lProcess2"/>
    <dgm:cxn modelId="{5E2B5D87-9FCF-4721-8F4A-23DD2A83FE95}" type="presParOf" srcId="{DF29214C-0924-49DB-B68F-0D251CDF9C3A}" destId="{F25C7155-9703-40A5-BFA5-7EA70202C4F1}" srcOrd="2" destOrd="0" presId="urn:microsoft.com/office/officeart/2005/8/layout/lProcess2"/>
    <dgm:cxn modelId="{7A134716-7904-48B7-898E-750AA1588F01}" type="presParOf" srcId="{F0F35838-74A2-4BD1-8FA6-5B68A0758DD5}" destId="{BC4A0848-FCBD-48A7-B5ED-D84E6002C0CE}" srcOrd="1" destOrd="0" presId="urn:microsoft.com/office/officeart/2005/8/layout/lProcess2"/>
    <dgm:cxn modelId="{E7469590-B0B4-49CB-9D0E-2453D66CF6AA}" type="presParOf" srcId="{F0F35838-74A2-4BD1-8FA6-5B68A0758DD5}" destId="{5CDA3670-CD0D-4758-85DA-F6B812F67640}" srcOrd="2" destOrd="0" presId="urn:microsoft.com/office/officeart/2005/8/layout/lProcess2"/>
    <dgm:cxn modelId="{0DFA300C-47F1-4C1F-BD7D-BB0B26042E5B}" type="presParOf" srcId="{5CDA3670-CD0D-4758-85DA-F6B812F67640}" destId="{EAE684DF-FF6A-4AC4-BBD8-353E8D2E75C1}" srcOrd="0" destOrd="0" presId="urn:microsoft.com/office/officeart/2005/8/layout/lProcess2"/>
    <dgm:cxn modelId="{594A3986-06EC-41CC-A2D5-51568D470250}" type="presParOf" srcId="{5CDA3670-CD0D-4758-85DA-F6B812F67640}" destId="{0E7370B6-8D6F-499B-9139-97A639F9D4B9}" srcOrd="1" destOrd="0" presId="urn:microsoft.com/office/officeart/2005/8/layout/lProcess2"/>
    <dgm:cxn modelId="{8870A62D-1FFB-47EB-BBD9-2221BCD20D54}" type="presParOf" srcId="{5CDA3670-CD0D-4758-85DA-F6B812F67640}" destId="{34D57A93-EF79-4725-88A0-4BF1DC6B05F9}" srcOrd="2" destOrd="0" presId="urn:microsoft.com/office/officeart/2005/8/layout/lProcess2"/>
    <dgm:cxn modelId="{8ABE6DF6-AA85-45B3-A6D8-FA0B7239B92B}" type="presParOf" srcId="{34D57A93-EF79-4725-88A0-4BF1DC6B05F9}" destId="{9561F334-ED74-421D-96DC-C1978636838F}" srcOrd="0" destOrd="0" presId="urn:microsoft.com/office/officeart/2005/8/layout/lProcess2"/>
    <dgm:cxn modelId="{0D748087-E1E9-4635-925A-4906FC30B840}" type="presParOf" srcId="{9561F334-ED74-421D-96DC-C1978636838F}" destId="{C99A9459-D77B-4FBD-8A21-42C1A8C438D8}" srcOrd="0" destOrd="0" presId="urn:microsoft.com/office/officeart/2005/8/layout/lProcess2"/>
    <dgm:cxn modelId="{F7A78695-1F4D-4653-8DC1-186C02EFB51B}" type="presParOf" srcId="{9561F334-ED74-421D-96DC-C1978636838F}" destId="{8BA879CD-12AB-46CA-B165-1C7B62A50A8A}" srcOrd="1" destOrd="0" presId="urn:microsoft.com/office/officeart/2005/8/layout/lProcess2"/>
    <dgm:cxn modelId="{67DB0EF7-1A65-4ED9-9AEB-A1DEB1D450C9}" type="presParOf" srcId="{9561F334-ED74-421D-96DC-C1978636838F}" destId="{456729C8-40EB-4031-B9A9-D00CF1CC4870}" srcOrd="2" destOrd="0" presId="urn:microsoft.com/office/officeart/2005/8/layout/lProcess2"/>
    <dgm:cxn modelId="{69ED839B-5F9E-40AD-8001-1D5B2245BAB0}" type="presParOf" srcId="{F0F35838-74A2-4BD1-8FA6-5B68A0758DD5}" destId="{E932E8F6-51B1-47DB-8ED6-95235F39D56C}" srcOrd="3" destOrd="0" presId="urn:microsoft.com/office/officeart/2005/8/layout/lProcess2"/>
    <dgm:cxn modelId="{B060B4FB-C658-4773-8364-2116C7B3FD1D}" type="presParOf" srcId="{F0F35838-74A2-4BD1-8FA6-5B68A0758DD5}" destId="{3218D49A-8176-45AA-8670-5FC7B009D81B}" srcOrd="4" destOrd="0" presId="urn:microsoft.com/office/officeart/2005/8/layout/lProcess2"/>
    <dgm:cxn modelId="{FFE17047-05A7-49D6-BA5B-09EA06D1AAE1}" type="presParOf" srcId="{3218D49A-8176-45AA-8670-5FC7B009D81B}" destId="{E04C7969-C54B-42E8-8FDA-C1DED69B4CDC}" srcOrd="0" destOrd="0" presId="urn:microsoft.com/office/officeart/2005/8/layout/lProcess2"/>
    <dgm:cxn modelId="{546FC2F5-0D7F-46D2-96E2-B53DC7DDE4C8}" type="presParOf" srcId="{3218D49A-8176-45AA-8670-5FC7B009D81B}" destId="{44E55288-D48A-4C67-8AD9-26B418F5FA90}" srcOrd="1" destOrd="0" presId="urn:microsoft.com/office/officeart/2005/8/layout/lProcess2"/>
    <dgm:cxn modelId="{99E16E15-734D-4483-90BD-5A6BE3E7EC54}" type="presParOf" srcId="{3218D49A-8176-45AA-8670-5FC7B009D81B}" destId="{4FA6AD3D-3FA5-4BEB-B600-3DABBEB06543}" srcOrd="2" destOrd="0" presId="urn:microsoft.com/office/officeart/2005/8/layout/lProcess2"/>
    <dgm:cxn modelId="{CF24FEDB-745E-4B82-BAC9-70744D3E904E}" type="presParOf" srcId="{4FA6AD3D-3FA5-4BEB-B600-3DABBEB06543}" destId="{32A5CC0C-E7F4-41CE-8263-CA61A4D02479}" srcOrd="0" destOrd="0" presId="urn:microsoft.com/office/officeart/2005/8/layout/lProcess2"/>
    <dgm:cxn modelId="{88548586-2211-4FA1-8090-EBC260AEABBC}" type="presParOf" srcId="{32A5CC0C-E7F4-41CE-8263-CA61A4D02479}" destId="{3C2F90D1-F981-4D85-B4EF-6BB8FB52CDA3}" srcOrd="0" destOrd="0" presId="urn:microsoft.com/office/officeart/2005/8/layout/lProcess2"/>
    <dgm:cxn modelId="{5D9C5E31-2F7B-4F39-AD6B-70DE42AD3B83}" type="presParOf" srcId="{32A5CC0C-E7F4-41CE-8263-CA61A4D02479}" destId="{AB7FFCDC-CAEA-47E4-83BB-B7C2AA9B7385}" srcOrd="1" destOrd="0" presId="urn:microsoft.com/office/officeart/2005/8/layout/lProcess2"/>
    <dgm:cxn modelId="{FE358888-CB3E-4C08-A7A6-ACA1BFA76215}" type="presParOf" srcId="{32A5CC0C-E7F4-41CE-8263-CA61A4D02479}" destId="{12CEF84B-A3A1-4D91-A101-0E64A849612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EF259-CED6-46BE-ADE3-7C284F3E4B11}">
      <dsp:nvSpPr>
        <dsp:cNvPr id="0" name=""/>
        <dsp:cNvSpPr/>
      </dsp:nvSpPr>
      <dsp:spPr>
        <a:xfrm>
          <a:off x="90422" y="0"/>
          <a:ext cx="2764403" cy="955987"/>
        </a:xfrm>
        <a:prstGeom prst="chevron">
          <a:avLst/>
        </a:prstGeom>
        <a:solidFill>
          <a:srgbClr val="3374C3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solidFill>
                <a:sysClr val="window" lastClr="FFFFFF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wskaźnik realizacji</a:t>
          </a:r>
        </a:p>
      </dsp:txBody>
      <dsp:txXfrm>
        <a:off x="568416" y="0"/>
        <a:ext cx="1808416" cy="955987"/>
      </dsp:txXfrm>
    </dsp:sp>
    <dsp:sp modelId="{FDBD1140-BACC-415F-BE62-95643DAB8B45}">
      <dsp:nvSpPr>
        <dsp:cNvPr id="0" name=""/>
        <dsp:cNvSpPr/>
      </dsp:nvSpPr>
      <dsp:spPr>
        <a:xfrm>
          <a:off x="2001385" y="0"/>
          <a:ext cx="6232592" cy="955987"/>
        </a:xfrm>
        <a:prstGeom prst="chevron">
          <a:avLst/>
        </a:prstGeom>
        <a:solidFill>
          <a:sysClr val="window" lastClr="FFFFFF"/>
        </a:solidFill>
        <a:ln w="25400" cap="flat" cmpd="sng" algn="ctr">
          <a:solidFill>
            <a:srgbClr val="6F9FD9">
              <a:lumMod val="75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Współczynnik aktywności zawodowej osób niepełnosprawnych w wieku produkcyjnym</a:t>
          </a:r>
        </a:p>
      </dsp:txBody>
      <dsp:txXfrm>
        <a:off x="2479379" y="0"/>
        <a:ext cx="5276605" cy="955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1D5C6-3769-44B0-9130-9EFA80CBBAD8}">
      <dsp:nvSpPr>
        <dsp:cNvPr id="0" name=""/>
        <dsp:cNvSpPr/>
      </dsp:nvSpPr>
      <dsp:spPr>
        <a:xfrm>
          <a:off x="445" y="343428"/>
          <a:ext cx="2249195" cy="1609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Wartość bazowa</a:t>
          </a:r>
          <a:br>
            <a:rPr lang="pl-PL" sz="2000" kern="1200" dirty="0"/>
          </a:br>
          <a:r>
            <a:rPr lang="pl-PL" sz="2000" kern="1200" dirty="0"/>
            <a:t>2018</a:t>
          </a:r>
        </a:p>
      </dsp:txBody>
      <dsp:txXfrm>
        <a:off x="445" y="343428"/>
        <a:ext cx="2249195" cy="899678"/>
      </dsp:txXfrm>
    </dsp:sp>
    <dsp:sp modelId="{E7E4B2EB-0F28-41D4-AABF-DF567FF1D65C}">
      <dsp:nvSpPr>
        <dsp:cNvPr id="0" name=""/>
        <dsp:cNvSpPr/>
      </dsp:nvSpPr>
      <dsp:spPr>
        <a:xfrm>
          <a:off x="346560" y="1382145"/>
          <a:ext cx="2249195" cy="12876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800" b="1" kern="1200" dirty="0">
              <a:solidFill>
                <a:srgbClr val="FF0000"/>
              </a:solidFill>
            </a:rPr>
            <a:t>28,3%</a:t>
          </a:r>
        </a:p>
      </dsp:txBody>
      <dsp:txXfrm>
        <a:off x="384273" y="1419858"/>
        <a:ext cx="2173769" cy="1212201"/>
      </dsp:txXfrm>
    </dsp:sp>
    <dsp:sp modelId="{03EDD88D-A5E9-4023-8EF8-0D81E138E4B7}">
      <dsp:nvSpPr>
        <dsp:cNvPr id="0" name=""/>
        <dsp:cNvSpPr/>
      </dsp:nvSpPr>
      <dsp:spPr>
        <a:xfrm>
          <a:off x="2505817" y="582905"/>
          <a:ext cx="543092" cy="420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2505817" y="667050"/>
        <a:ext cx="416875" cy="252434"/>
      </dsp:txXfrm>
    </dsp:sp>
    <dsp:sp modelId="{2BFDA15C-093B-4814-A4A8-E7D2D2A73A7F}">
      <dsp:nvSpPr>
        <dsp:cNvPr id="0" name=""/>
        <dsp:cNvSpPr/>
      </dsp:nvSpPr>
      <dsp:spPr>
        <a:xfrm>
          <a:off x="3274344" y="343428"/>
          <a:ext cx="2249195" cy="1609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Wartość pośrednia</a:t>
          </a:r>
          <a:br>
            <a:rPr lang="pl-PL" sz="2000" kern="1200" dirty="0"/>
          </a:br>
          <a:r>
            <a:rPr lang="pl-PL" sz="2000" kern="1200" dirty="0"/>
            <a:t>2025</a:t>
          </a:r>
        </a:p>
      </dsp:txBody>
      <dsp:txXfrm>
        <a:off x="3274344" y="343428"/>
        <a:ext cx="2249195" cy="899678"/>
      </dsp:txXfrm>
    </dsp:sp>
    <dsp:sp modelId="{365C82B2-5C8F-4171-8DCD-23A9895D3043}">
      <dsp:nvSpPr>
        <dsp:cNvPr id="0" name=""/>
        <dsp:cNvSpPr/>
      </dsp:nvSpPr>
      <dsp:spPr>
        <a:xfrm>
          <a:off x="3620459" y="1382145"/>
          <a:ext cx="2249195" cy="12876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800" b="1" kern="1200" dirty="0">
              <a:solidFill>
                <a:srgbClr val="FFC000"/>
              </a:solidFill>
            </a:rPr>
            <a:t>35%</a:t>
          </a:r>
        </a:p>
      </dsp:txBody>
      <dsp:txXfrm>
        <a:off x="3658172" y="1419858"/>
        <a:ext cx="2173769" cy="1212201"/>
      </dsp:txXfrm>
    </dsp:sp>
    <dsp:sp modelId="{7E1EF4B0-6102-41A9-A512-F5EE1FF05917}">
      <dsp:nvSpPr>
        <dsp:cNvPr id="0" name=""/>
        <dsp:cNvSpPr/>
      </dsp:nvSpPr>
      <dsp:spPr>
        <a:xfrm>
          <a:off x="5779715" y="582905"/>
          <a:ext cx="543092" cy="420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5779715" y="667050"/>
        <a:ext cx="416875" cy="252434"/>
      </dsp:txXfrm>
    </dsp:sp>
    <dsp:sp modelId="{652EDF16-08E5-42EA-8DC9-3D1EFBC3078B}">
      <dsp:nvSpPr>
        <dsp:cNvPr id="0" name=""/>
        <dsp:cNvSpPr/>
      </dsp:nvSpPr>
      <dsp:spPr>
        <a:xfrm>
          <a:off x="6548242" y="343428"/>
          <a:ext cx="2249195" cy="1609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Wartość docelowa</a:t>
          </a:r>
          <a:br>
            <a:rPr lang="pl-PL" sz="2000" kern="1200" dirty="0"/>
          </a:br>
          <a:r>
            <a:rPr lang="pl-PL" sz="2000" kern="1200" dirty="0"/>
            <a:t>2030</a:t>
          </a:r>
        </a:p>
      </dsp:txBody>
      <dsp:txXfrm>
        <a:off x="6548242" y="343428"/>
        <a:ext cx="2249195" cy="899678"/>
      </dsp:txXfrm>
    </dsp:sp>
    <dsp:sp modelId="{55F61323-7489-4696-ACB1-21343466EBCA}">
      <dsp:nvSpPr>
        <dsp:cNvPr id="0" name=""/>
        <dsp:cNvSpPr/>
      </dsp:nvSpPr>
      <dsp:spPr>
        <a:xfrm>
          <a:off x="6740310" y="1337115"/>
          <a:ext cx="2249195" cy="12876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800" b="1" kern="1200" dirty="0">
              <a:solidFill>
                <a:srgbClr val="00B050"/>
              </a:solidFill>
            </a:rPr>
            <a:t>45%</a:t>
          </a:r>
        </a:p>
      </dsp:txBody>
      <dsp:txXfrm>
        <a:off x="6778023" y="1374828"/>
        <a:ext cx="2173769" cy="12122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59C1A-F682-4548-A6F6-711288942150}">
      <dsp:nvSpPr>
        <dsp:cNvPr id="0" name=""/>
        <dsp:cNvSpPr/>
      </dsp:nvSpPr>
      <dsp:spPr>
        <a:xfrm>
          <a:off x="0" y="53783"/>
          <a:ext cx="889066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/>
            <a:t>I. Niezależne życie </a:t>
          </a:r>
        </a:p>
      </dsp:txBody>
      <dsp:txXfrm>
        <a:off x="31613" y="85396"/>
        <a:ext cx="8827434" cy="584369"/>
      </dsp:txXfrm>
    </dsp:sp>
    <dsp:sp modelId="{3C2D765E-0EFA-4F82-A497-414FF86BBECE}">
      <dsp:nvSpPr>
        <dsp:cNvPr id="0" name=""/>
        <dsp:cNvSpPr/>
      </dsp:nvSpPr>
      <dsp:spPr>
        <a:xfrm>
          <a:off x="0" y="779139"/>
          <a:ext cx="889066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/>
            <a:t>II. Dostępność </a:t>
          </a:r>
        </a:p>
      </dsp:txBody>
      <dsp:txXfrm>
        <a:off x="31613" y="810752"/>
        <a:ext cx="8827434" cy="584369"/>
      </dsp:txXfrm>
    </dsp:sp>
    <dsp:sp modelId="{C78CD7D6-F58D-4368-A77C-7E3580137BDF}">
      <dsp:nvSpPr>
        <dsp:cNvPr id="0" name=""/>
        <dsp:cNvSpPr/>
      </dsp:nvSpPr>
      <dsp:spPr>
        <a:xfrm>
          <a:off x="0" y="1504494"/>
          <a:ext cx="889066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/>
            <a:t>III. Edukacja </a:t>
          </a:r>
        </a:p>
      </dsp:txBody>
      <dsp:txXfrm>
        <a:off x="31613" y="1536107"/>
        <a:ext cx="8827434" cy="584369"/>
      </dsp:txXfrm>
    </dsp:sp>
    <dsp:sp modelId="{BBF82A3F-1DD9-4029-835A-2680A2810F7A}">
      <dsp:nvSpPr>
        <dsp:cNvPr id="0" name=""/>
        <dsp:cNvSpPr/>
      </dsp:nvSpPr>
      <dsp:spPr>
        <a:xfrm>
          <a:off x="0" y="2229849"/>
          <a:ext cx="889066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/>
            <a:t>IV. Praca </a:t>
          </a:r>
        </a:p>
      </dsp:txBody>
      <dsp:txXfrm>
        <a:off x="31613" y="2261462"/>
        <a:ext cx="8827434" cy="584369"/>
      </dsp:txXfrm>
    </dsp:sp>
    <dsp:sp modelId="{4BE624AD-5688-430C-8ABE-12B204B5E76B}">
      <dsp:nvSpPr>
        <dsp:cNvPr id="0" name=""/>
        <dsp:cNvSpPr/>
      </dsp:nvSpPr>
      <dsp:spPr>
        <a:xfrm>
          <a:off x="0" y="2955204"/>
          <a:ext cx="889066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/>
            <a:t>V. Warunki życia i ochrona socjalna</a:t>
          </a:r>
        </a:p>
      </dsp:txBody>
      <dsp:txXfrm>
        <a:off x="31613" y="2986817"/>
        <a:ext cx="8827434" cy="584369"/>
      </dsp:txXfrm>
    </dsp:sp>
    <dsp:sp modelId="{79B1310B-9466-4CF5-AA75-65A35C04D6BB}">
      <dsp:nvSpPr>
        <dsp:cNvPr id="0" name=""/>
        <dsp:cNvSpPr/>
      </dsp:nvSpPr>
      <dsp:spPr>
        <a:xfrm>
          <a:off x="0" y="3680559"/>
          <a:ext cx="889066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/>
            <a:t>VI. Zdrowie</a:t>
          </a:r>
        </a:p>
      </dsp:txBody>
      <dsp:txXfrm>
        <a:off x="31613" y="3712172"/>
        <a:ext cx="8827434" cy="584369"/>
      </dsp:txXfrm>
    </dsp:sp>
    <dsp:sp modelId="{ACD4E7C5-94B2-4443-B272-C20F3948F718}">
      <dsp:nvSpPr>
        <dsp:cNvPr id="0" name=""/>
        <dsp:cNvSpPr/>
      </dsp:nvSpPr>
      <dsp:spPr>
        <a:xfrm>
          <a:off x="0" y="4405914"/>
          <a:ext cx="889066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/>
            <a:t>VII. Budowanie świadomości</a:t>
          </a:r>
        </a:p>
      </dsp:txBody>
      <dsp:txXfrm>
        <a:off x="31613" y="4437527"/>
        <a:ext cx="8827434" cy="584369"/>
      </dsp:txXfrm>
    </dsp:sp>
    <dsp:sp modelId="{11E0A7DC-BCC9-4E37-824A-05E97243D88E}">
      <dsp:nvSpPr>
        <dsp:cNvPr id="0" name=""/>
        <dsp:cNvSpPr/>
      </dsp:nvSpPr>
      <dsp:spPr>
        <a:xfrm>
          <a:off x="0" y="5131269"/>
          <a:ext cx="889066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/>
            <a:t>VIII. Koordynacja</a:t>
          </a:r>
        </a:p>
      </dsp:txBody>
      <dsp:txXfrm>
        <a:off x="31613" y="5162882"/>
        <a:ext cx="8827434" cy="5843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6C644-8CBE-407E-8A5A-C21647A293EE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DAB41-2E8F-4DC9-A734-F07281C4EE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91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AB41-2E8F-4DC9-A734-F07281C4EEE6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4259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AB41-2E8F-4DC9-A734-F07281C4EEE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6226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AB41-2E8F-4DC9-A734-F07281C4EEE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5280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AB41-2E8F-4DC9-A734-F07281C4EEE6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5200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AB41-2E8F-4DC9-A734-F07281C4EEE6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699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AB41-2E8F-4DC9-A734-F07281C4EEE6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57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3B0F64A-B041-474F-B9C4-D11F50B4F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123F4BA6-3B4E-4190-A3E1-73570EDC0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A102A2C-D2A7-4697-9652-340C1AE54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2179CD5D-DF58-48C7-A69F-B44FA899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1F47673-6FC8-4AA4-AFE5-E9FCA104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00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E62DD37-B184-414F-AD66-F0A6C761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E5BBE147-144D-428A-80F4-5E66EB208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E2EB9197-4B63-405F-BDE4-0C62C0B4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07119DD-C6C5-4812-B93D-CF8CBBEE3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1EAE17D4-3235-471E-AA21-3BF586E3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28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954498BE-F762-4E41-8F29-9D7550DD1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2284F962-D8DB-429D-9757-7F2825CEA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FE12A01-308E-43AC-A533-813A74D8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F00F5FAD-1CBC-4FF6-8262-F47A486D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7D2EFEF-F7D4-4931-B809-C37B089A3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74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76A565E-3843-41A4-BB02-D911827B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611D65BB-11BE-499D-9CB6-B4DF9C557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DDC5171-BF0E-4B16-AE09-8D1036590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9D6A0C9-3C05-4B9A-8F09-8C76A9F4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88F7DC8F-BB2E-4831-9A68-A60334053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211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3B2DCF6-EAAC-494B-8BBE-9293B4A29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3174E25D-261F-4FB5-BB16-3A57F7E00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89DEF7FE-D130-4C53-8220-1A185E69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5BB73D3D-CC4C-45D0-AFD7-F787045AC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03C9746-DA62-4568-8E20-A46A0619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869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8CA262F-861C-4417-8D74-0D6E977A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48012977-A975-48A3-89C5-0BFF665FA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093759E9-9D66-4DD8-B05E-2712A7779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6BBF37A-FBCE-4FFA-B726-9283B2B22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0CA7440B-57C9-49D6-AE0E-02ECBF73D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CB8C5E71-7808-4917-8A20-BD3A7945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306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ED33717-FE52-4283-BA6F-9DFAE7B8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6B5AFB02-2B7B-47F3-B0FE-A86D56273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BB535AC1-B3C8-480B-81B5-57B442F66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DC0CB064-137F-41E8-B63F-3CDBE8D3D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392F8DF2-1A51-456D-834F-55F8A0C203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FDE25585-46F6-4C1D-A545-4B80C2A4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349EABB1-A430-4FA5-87C4-376F0E68D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E2138065-0B7D-4E20-A27E-5C93F041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880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7A72401-7009-4E8B-9763-4D99808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C609858E-22BF-4E3A-B721-1FBB31B95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3F920307-AD3D-49AA-B7FF-386723AB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D962CC6F-7B2B-4CB9-AAEE-3575CC036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70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145D4239-40C1-481F-8A99-60BBE0733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F29D11E8-3288-4EEE-BCCF-4F782BD5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89E164C2-6D78-4C34-9B03-AA892B44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77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7840214-A51E-451C-B000-2AAAA891C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0BA62B2-2A52-4A00-918C-FF236D599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41215849-8F54-4F81-A800-AA8607710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19231C3D-9155-4845-9518-8E9932773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74C66EB-64FA-423D-A8DC-EF03E5B26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B06254AD-5117-41D0-9DBF-186A9F77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823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157EF81-0710-4589-ABD3-13FDDE85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8BE55867-8AB9-477B-99DF-CB0E1ACD4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DE60D2E0-5920-4AD2-96D7-6A889C4BF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5FCE806F-6568-4B2C-A2A1-CDEDEA5B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89DCC6B-FC71-4769-891E-8F13149F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2D8E6AFB-2738-4618-936D-5D39DD088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51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56A8A22A-759C-4683-B3C6-437AB60F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E8450D1A-789F-4E48-9AFB-D9A21247E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BA8B995F-44B9-4D26-B551-A54804365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2021-04-14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DC91BF55-2CD4-4AB8-82A0-6BB9E1489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0285410E-6F64-4E06-A235-27A0DD8AD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354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ziennikustaw.gov.pl/MP/rok/2021/pozycja/218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2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3752" y="92807"/>
            <a:ext cx="9036496" cy="7046830"/>
            <a:chOff x="0" y="-42665"/>
            <a:chExt cx="9268055" cy="6900665"/>
          </a:xfrm>
        </p:grpSpPr>
        <p:grpSp>
          <p:nvGrpSpPr>
            <p:cNvPr id="9" name="Grupa 10"/>
            <p:cNvGrpSpPr>
              <a:grpSpLocks/>
            </p:cNvGrpSpPr>
            <p:nvPr/>
          </p:nvGrpSpPr>
          <p:grpSpPr bwMode="auto">
            <a:xfrm>
              <a:off x="0" y="-42665"/>
              <a:ext cx="9268055" cy="1004858"/>
              <a:chOff x="71252" y="170172"/>
              <a:chExt cx="10857128" cy="1180486"/>
            </a:xfrm>
          </p:grpSpPr>
          <p:sp>
            <p:nvSpPr>
              <p:cNvPr id="11" name="Prostokąt 10" descr="linia w wersji graficznej">
                <a:extLst>
                  <a:ext uri="{FF2B5EF4-FFF2-40B4-BE49-F238E27FC236}">
                    <a16:creationId xmlns="" xmlns:a16="http://schemas.microsoft.com/office/drawing/2014/main" id="{31C1CAF9-2346-4A48-86BC-821112F29E5E}"/>
                  </a:ext>
                </a:extLst>
              </p:cNvPr>
              <p:cNvSpPr/>
              <p:nvPr/>
            </p:nvSpPr>
            <p:spPr>
              <a:xfrm>
                <a:off x="76832" y="1157094"/>
                <a:ext cx="10765033" cy="537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pl-PL"/>
              </a:p>
            </p:txBody>
          </p:sp>
          <p:grpSp>
            <p:nvGrpSpPr>
              <p:cNvPr id="12" name="Grupa 11"/>
              <p:cNvGrpSpPr>
                <a:grpSpLocks/>
              </p:cNvGrpSpPr>
              <p:nvPr/>
            </p:nvGrpSpPr>
            <p:grpSpPr bwMode="auto">
              <a:xfrm>
                <a:off x="71252" y="170172"/>
                <a:ext cx="10857128" cy="1180486"/>
                <a:chOff x="71252" y="170172"/>
                <a:chExt cx="10857128" cy="1180486"/>
              </a:xfrm>
            </p:grpSpPr>
            <p:sp>
              <p:nvSpPr>
                <p:cNvPr id="13" name="Prostokąt 12">
                  <a:extLst>
                    <a:ext uri="{FF2B5EF4-FFF2-40B4-BE49-F238E27FC236}">
                      <a16:creationId xmlns="" xmlns:a16="http://schemas.microsoft.com/office/drawing/2014/main" id="{B15DAEB7-83CE-4956-937C-2E99F703278F}"/>
                    </a:ext>
                    <a:ext uri="{C183D7F6-B498-43B3-948B-1728B52AA6E4}">
                      <adec:decorative xmlns=""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71252" y="170173"/>
                  <a:ext cx="10857128" cy="915678"/>
                </a:xfrm>
                <a:prstGeom prst="rect">
                  <a:avLst/>
                </a:prstGeom>
                <a:ln>
                  <a:noFill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pl-PL"/>
                </a:p>
              </p:txBody>
            </p:sp>
            <p:grpSp>
              <p:nvGrpSpPr>
                <p:cNvPr id="14" name="Grupa 14"/>
                <p:cNvGrpSpPr>
                  <a:grpSpLocks/>
                </p:cNvGrpSpPr>
                <p:nvPr/>
              </p:nvGrpSpPr>
              <p:grpSpPr bwMode="auto">
                <a:xfrm>
                  <a:off x="4048125" y="170172"/>
                  <a:ext cx="2408573" cy="746783"/>
                  <a:chOff x="93642" y="170172"/>
                  <a:chExt cx="2408573" cy="746783"/>
                </a:xfrm>
              </p:grpSpPr>
              <p:pic>
                <p:nvPicPr>
                  <p:cNvPr id="16" name="Obraz 16" descr="Godło Rzeczpospolitej Polskiej w skali szarości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938" t="25957" r="69577" b="26984"/>
                  <a:stretch>
                    <a:fillRect/>
                  </a:stretch>
                </p:blipFill>
                <p:spPr bwMode="auto">
                  <a:xfrm>
                    <a:off x="93642" y="170172"/>
                    <a:ext cx="713775" cy="7467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7" name="Obraz 17" descr="Ministerstwo Rodziny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34126" t="37038" r="19312" b="47089"/>
                  <a:stretch>
                    <a:fillRect/>
                  </a:stretch>
                </p:blipFill>
                <p:spPr bwMode="auto">
                  <a:xfrm>
                    <a:off x="807522" y="285007"/>
                    <a:ext cx="1676399" cy="285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8" name="Obraz 18" descr="i Polityki Społecznej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43121" t="50266" r="12698" b="33862"/>
                  <a:stretch>
                    <a:fillRect/>
                  </a:stretch>
                </p:blipFill>
                <p:spPr bwMode="auto">
                  <a:xfrm>
                    <a:off x="911540" y="570757"/>
                    <a:ext cx="1590675" cy="285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15" name="Prostokąt 14">
                  <a:extLst>
                    <a:ext uri="{FF2B5EF4-FFF2-40B4-BE49-F238E27FC236}">
                      <a16:creationId xmlns="" xmlns:a16="http://schemas.microsoft.com/office/drawing/2014/main" id="{D026E385-919F-4637-9150-7B828F0DFBA6}"/>
                    </a:ext>
                    <a:ext uri="{C183D7F6-B498-43B3-948B-1728B52AA6E4}">
                      <adec:decorative xmlns=""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71252" y="1223844"/>
                  <a:ext cx="10706223" cy="126814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pl-PL"/>
                </a:p>
              </p:txBody>
            </p:sp>
          </p:grpSp>
        </p:grpSp>
        <p:sp>
          <p:nvSpPr>
            <p:cNvPr id="10" name="Prostokąt 9">
              <a:extLst>
                <a:ext uri="{FF2B5EF4-FFF2-40B4-BE49-F238E27FC236}">
                  <a16:creationId xmlns="" xmlns:a16="http://schemas.microsoft.com/office/drawing/2014/main" id="{23BDF89C-47F4-46DD-822F-391740B122BE}"/>
                </a:ext>
              </a:extLst>
            </p:cNvPr>
            <p:cNvSpPr/>
            <p:nvPr/>
          </p:nvSpPr>
          <p:spPr>
            <a:xfrm>
              <a:off x="0" y="960608"/>
              <a:ext cx="9144000" cy="58973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</p:grpSp>
      <p:sp>
        <p:nvSpPr>
          <p:cNvPr id="2" name="Tytuł 1" descr="Strategia na rzecz Osób z Niepełnosprawnościami 2021-2030 &#10;mapą drogową polityki krajowej na rzecz osób  z niepełnosprawnościami&#10;"/>
          <p:cNvSpPr>
            <a:spLocks noGrp="1"/>
          </p:cNvSpPr>
          <p:nvPr>
            <p:ph type="title"/>
          </p:nvPr>
        </p:nvSpPr>
        <p:spPr>
          <a:xfrm>
            <a:off x="107504" y="1260156"/>
            <a:ext cx="8928992" cy="4519388"/>
          </a:xfrm>
        </p:spPr>
        <p:txBody>
          <a:bodyPr>
            <a:normAutofit fontScale="90000"/>
          </a:bodyPr>
          <a:lstStyle/>
          <a:p>
            <a:pPr algn="ctr">
              <a:lnSpc>
                <a:spcPct val="130000"/>
              </a:lnSpc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Strategia na rzecz Osób</a:t>
            </a:r>
            <a:b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z Niepełnosprawnościami 2021-2030</a:t>
            </a:r>
            <a:r>
              <a:rPr lang="pl-PL" sz="3600" b="1" dirty="0">
                <a:solidFill>
                  <a:srgbClr val="FF0000"/>
                </a:solidFill>
              </a:rPr>
              <a:t/>
            </a:r>
            <a:br>
              <a:rPr lang="pl-PL" sz="3600" b="1" dirty="0">
                <a:solidFill>
                  <a:srgbClr val="FF0000"/>
                </a:solidFill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400" b="1" i="1" dirty="0">
                <a:solidFill>
                  <a:schemeClr val="accent1">
                    <a:lumMod val="75000"/>
                  </a:schemeClr>
                </a:solidFill>
              </a:rPr>
              <a:t>mapą drogową polityki krajowej na rzecz osób</a:t>
            </a:r>
            <a:br>
              <a:rPr lang="pl-PL" sz="24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400" b="1" i="1" dirty="0">
                <a:solidFill>
                  <a:schemeClr val="accent1">
                    <a:lumMod val="75000"/>
                  </a:schemeClr>
                </a:solidFill>
              </a:rPr>
              <a:t> z niepełnosprawnościami</a:t>
            </a:r>
            <a:r>
              <a:rPr lang="pl-PL" sz="20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dirty="0">
                <a:solidFill>
                  <a:srgbClr val="002060"/>
                </a:solidFill>
              </a:rPr>
              <a:t/>
            </a:r>
            <a:br>
              <a:rPr lang="pl-PL" sz="3600" dirty="0">
                <a:solidFill>
                  <a:srgbClr val="002060"/>
                </a:solidFill>
              </a:rPr>
            </a:br>
            <a:endParaRPr lang="pl-P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 descr="31.03.2021"/>
          <p:cNvSpPr>
            <a:spLocks noGrp="1"/>
          </p:cNvSpPr>
          <p:nvPr>
            <p:ph idx="1"/>
          </p:nvPr>
        </p:nvSpPr>
        <p:spPr>
          <a:xfrm>
            <a:off x="395536" y="5157192"/>
            <a:ext cx="8352928" cy="574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b="1" dirty="0" smtClean="0"/>
              <a:t>31.03.2021</a:t>
            </a:r>
            <a:endParaRPr lang="pl-PL" sz="2400" b="1" dirty="0"/>
          </a:p>
        </p:txBody>
      </p:sp>
      <p:cxnSp>
        <p:nvCxnSpPr>
          <p:cNvPr id="7" name="Łącznik prosty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-36512" y="5949280"/>
            <a:ext cx="9180512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Logotyp Biura Pełnomocnika Rządu ds. Osób Niepełnosprawnych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352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Priorytet IV. Praca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kluczowe działania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793" y="1295175"/>
            <a:ext cx="7886700" cy="4798121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r>
              <a:rPr lang="pl-PL" sz="2400" dirty="0"/>
              <a:t>Opracowanie Narodowego Programu Zatrudnienia Osób Niepełnosprawnych</a:t>
            </a:r>
          </a:p>
          <a:p>
            <a:pPr algn="l">
              <a:lnSpc>
                <a:spcPct val="114000"/>
              </a:lnSpc>
            </a:pPr>
            <a:r>
              <a:rPr lang="pl-PL" sz="2400" dirty="0"/>
              <a:t>Zatrudnianie wspomagane</a:t>
            </a:r>
          </a:p>
          <a:p>
            <a:pPr algn="l">
              <a:lnSpc>
                <a:spcPct val="114000"/>
              </a:lnSpc>
            </a:pPr>
            <a:r>
              <a:rPr lang="pl-PL" sz="2400" dirty="0"/>
              <a:t>Ograniczanie barier w podejmowaniu aktywności zawodowej (likwidacja pułapki rentowej)</a:t>
            </a:r>
          </a:p>
          <a:p>
            <a:pPr algn="l">
              <a:lnSpc>
                <a:spcPct val="114000"/>
              </a:lnSpc>
            </a:pPr>
            <a:r>
              <a:rPr lang="pl-PL" sz="2400" dirty="0"/>
              <a:t>Reforma Warsztatów Terapii Zajęciowej</a:t>
            </a:r>
          </a:p>
          <a:p>
            <a:pPr>
              <a:lnSpc>
                <a:spcPct val="114000"/>
              </a:lnSpc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0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3896" y="279473"/>
            <a:ext cx="9324528" cy="687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Priorytet V. Warunki życia i ochrona socjalna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kluczowe działania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793" y="1295175"/>
            <a:ext cx="7886700" cy="4798121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</a:pPr>
            <a:r>
              <a:rPr lang="pl-PL" sz="2400" dirty="0"/>
              <a:t>Reforma systemu wsparcia finansowego, ukierunkowana na upodmiotowienie osób z niepełnosprawnościami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Przeciwdziałanie wykluczeniu opiekunów osób z niepełnosprawnościami </a:t>
            </a:r>
            <a:r>
              <a:rPr lang="pl-PL" sz="2400" dirty="0" smtClean="0"/>
              <a:t>poprzez uregulowanie możliwości </a:t>
            </a:r>
            <a:r>
              <a:rPr lang="pl-PL" sz="2400" dirty="0"/>
              <a:t>podejmowania pracy zarobkowej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Rozwój rynku mieszkań na wynajem z uwzględnieniem potrzeb osób z niepełnosprawnościami	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51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Priorytet VI. Zdrowie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kluczowe działania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793" y="1295175"/>
            <a:ext cx="7886700" cy="4798121"/>
          </a:xfrm>
        </p:spPr>
        <p:txBody>
          <a:bodyPr>
            <a:noAutofit/>
          </a:bodyPr>
          <a:lstStyle/>
          <a:p>
            <a:pPr>
              <a:lnSpc>
                <a:spcPct val="124000"/>
              </a:lnSpc>
            </a:pPr>
            <a:r>
              <a:rPr lang="pl-PL" sz="1700" dirty="0"/>
              <a:t>Poprawa dostępu do usług rehabilitacyjnych i wyrobów medycznych najwyższej jakości</a:t>
            </a:r>
          </a:p>
          <a:p>
            <a:pPr>
              <a:lnSpc>
                <a:spcPct val="124000"/>
              </a:lnSpc>
            </a:pPr>
            <a:r>
              <a:rPr lang="pl-PL" sz="1700" dirty="0"/>
              <a:t>Wypracowanie modelu kompleksowej rehabilitacji</a:t>
            </a:r>
          </a:p>
          <a:p>
            <a:pPr>
              <a:lnSpc>
                <a:spcPct val="124000"/>
              </a:lnSpc>
            </a:pPr>
            <a:r>
              <a:rPr lang="pl-PL" sz="1700" dirty="0"/>
              <a:t>Profilaktyka oraz reforma w obszarze ochrony zdrowia psychicznego dzieci i młodzieży</a:t>
            </a:r>
          </a:p>
          <a:p>
            <a:pPr>
              <a:lnSpc>
                <a:spcPct val="124000"/>
              </a:lnSpc>
            </a:pPr>
            <a:r>
              <a:rPr lang="pl-PL" sz="1700" dirty="0"/>
              <a:t>Reforma systemu ochrony zdrowia psychicznego osób dorosłych ukierunkowana na przejście z psychiatrycznej opieki instytucjonalnej do wsparcia w społeczności lokalnej</a:t>
            </a:r>
          </a:p>
          <a:p>
            <a:pPr>
              <a:lnSpc>
                <a:spcPct val="124000"/>
              </a:lnSpc>
            </a:pPr>
            <a:r>
              <a:rPr lang="pl-PL" sz="1700" dirty="0"/>
              <a:t>Wypracowanie systemowych rozwiązań w zakresie dostępności usług ginekologiczno-położniczych dla kobiet z niepełnosprawnościami</a:t>
            </a:r>
          </a:p>
          <a:p>
            <a:pPr>
              <a:lnSpc>
                <a:spcPct val="124000"/>
              </a:lnSpc>
            </a:pPr>
            <a:r>
              <a:rPr lang="pl-PL" sz="1700" dirty="0"/>
              <a:t>Szkolenia dla lekarzy, pielęgniarek i położnych, a także przedstawicieli innych zawodów medycznych w zakresie opieki zdrowotnej osób z niepełnosprawnościami</a:t>
            </a:r>
          </a:p>
          <a:p>
            <a:pPr>
              <a:lnSpc>
                <a:spcPct val="124000"/>
              </a:lnSpc>
            </a:pPr>
            <a:endParaRPr lang="pl-PL" sz="170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8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3793" y="365127"/>
            <a:ext cx="8154671" cy="687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Priorytet VII. Budowanie świadomości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kluczowe działania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793" y="1295175"/>
            <a:ext cx="7886700" cy="4798121"/>
          </a:xfrm>
        </p:spPr>
        <p:txBody>
          <a:bodyPr>
            <a:normAutofit lnSpcReduction="10000"/>
          </a:bodyPr>
          <a:lstStyle/>
          <a:p>
            <a:pPr>
              <a:lnSpc>
                <a:spcPct val="124000"/>
              </a:lnSpc>
            </a:pPr>
            <a:r>
              <a:rPr lang="pl-PL" sz="2400" dirty="0"/>
              <a:t>Niepelnosprawni.gov.pl – stworzenie portalu informacyjno-usługowego dla osób z niepełnosprawnościami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Działania na rzecz włączania osób z niepełnosprawnościami do głównego nurtu przekazu medialnego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Wprowadzenie i upowszechnienie standardów obsługi osób z różnymi rodzajami niepełnosprawności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Szkolenia kadr</a:t>
            </a:r>
          </a:p>
          <a:p>
            <a:pPr>
              <a:lnSpc>
                <a:spcPct val="124000"/>
              </a:lnSpc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47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3793" y="365127"/>
            <a:ext cx="8154671" cy="687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Priorytet VIII. Koordynacja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kluczowe działania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793" y="1295175"/>
            <a:ext cx="7886700" cy="479812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4000"/>
              </a:lnSpc>
            </a:pPr>
            <a:r>
              <a:rPr lang="pl-PL" sz="2400" dirty="0"/>
              <a:t>Reforma systemu orzekania o niepełnosprawności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Uchwalenie ustawy o wyrównywaniu szans osób z niepełnosprawnościami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Wczesne wykrywanie zaburzeń rozwojowych u dzieci oraz wczesna pomoc dziecku i rodzinie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Koordynacja wsparcia osób z niepełnosprawnościami w sytuacjach zagrożenia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Wdrożenie kompleksowego systemu zbierania danych w obszarze niepełnosprawności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Rozszerzenie współpracy międzynarodowej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Wzmocnienie skuteczności Pełnomocnika Rządu ds. Osób Niepełnosprawnych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Zmiana funkcjonowania Krajowej Rady Konsultacyjnej do Spraw Osób Niepełnosprawnych, Rad Wojewódzkich oraz Powiatowych do Spraw Osób Niepełnosprawnych</a:t>
            </a:r>
          </a:p>
          <a:p>
            <a:pPr>
              <a:lnSpc>
                <a:spcPct val="124000"/>
              </a:lnSpc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3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">
            <a:extLst>
              <a:ext uri="{FF2B5EF4-FFF2-40B4-BE49-F238E27FC236}">
                <a16:creationId xmlns="" xmlns:a16="http://schemas.microsoft.com/office/drawing/2014/main" id="{0D3BA0C1-B0D3-4E0B-A78B-19BECFE9B374}"/>
              </a:ext>
            </a:extLst>
          </p:cNvPr>
          <p:cNvSpPr txBox="1">
            <a:spLocks/>
          </p:cNvSpPr>
          <p:nvPr/>
        </p:nvSpPr>
        <p:spPr>
          <a:xfrm>
            <a:off x="494664" y="38813"/>
            <a:ext cx="8154671" cy="6876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Koordynacja i realizacja Strategii</a:t>
            </a:r>
            <a:endParaRPr lang="pl-PL" sz="2800" dirty="0">
              <a:solidFill>
                <a:srgbClr val="FF0000"/>
              </a:solidFill>
            </a:endParaRPr>
          </a:p>
        </p:txBody>
      </p:sp>
      <p:graphicFrame>
        <p:nvGraphicFramePr>
          <p:cNvPr id="2" name="Diagram 1" descr="Diagram-z trzema jasnoniebieskimi prostokątami w pionie, w każdym z prostokątów zawarto dodatkowe informacje w kwadratach, kolejno od lewej: 1. Koordynacja.&#10;a. Pełnomocnik Rządu do Spraw Osób Niepełnosprawnych&#10;b. Obsługa – Biuro Pełnomocnika Rządu do Spraw Osób Niepełnosprawnych.&#10;2. Monitoring&#10;a. Pełne sprawozdanie roczne&#10;b. Cykliczny przegląd działań (co 3 lata)&#10;3. Ocena&#10;a. Ocena realizacji celów na podstawie danych sprawozdawczych&#10;b. Aktualizacja działań na podstawie wyników przeglądu">
            <a:extLst>
              <a:ext uri="{FF2B5EF4-FFF2-40B4-BE49-F238E27FC236}">
                <a16:creationId xmlns="" xmlns:a16="http://schemas.microsoft.com/office/drawing/2014/main" id="{A12F6678-A694-4079-A50C-542C11CB6C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0670976"/>
              </p:ext>
            </p:extLst>
          </p:nvPr>
        </p:nvGraphicFramePr>
        <p:xfrm>
          <a:off x="258594" y="1052735"/>
          <a:ext cx="8633886" cy="4896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az 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660" y="6036572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354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2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3752" y="92807"/>
            <a:ext cx="9036496" cy="7046830"/>
            <a:chOff x="0" y="-42665"/>
            <a:chExt cx="9268055" cy="6900665"/>
          </a:xfrm>
        </p:grpSpPr>
        <p:grpSp>
          <p:nvGrpSpPr>
            <p:cNvPr id="9" name="Grupa 10"/>
            <p:cNvGrpSpPr>
              <a:grpSpLocks/>
            </p:cNvGrpSpPr>
            <p:nvPr/>
          </p:nvGrpSpPr>
          <p:grpSpPr bwMode="auto">
            <a:xfrm>
              <a:off x="0" y="-42665"/>
              <a:ext cx="9268055" cy="1004858"/>
              <a:chOff x="71252" y="170172"/>
              <a:chExt cx="10857128" cy="1180486"/>
            </a:xfrm>
          </p:grpSpPr>
          <p:sp>
            <p:nvSpPr>
              <p:cNvPr id="11" name="Prostokąt 10">
                <a:extLst>
                  <a:ext uri="{FF2B5EF4-FFF2-40B4-BE49-F238E27FC236}">
                    <a16:creationId xmlns="" xmlns:a16="http://schemas.microsoft.com/office/drawing/2014/main" id="{31C1CAF9-2346-4A48-86BC-821112F29E5E}"/>
                  </a:ext>
                </a:extLst>
              </p:cNvPr>
              <p:cNvSpPr/>
              <p:nvPr/>
            </p:nvSpPr>
            <p:spPr>
              <a:xfrm>
                <a:off x="76832" y="1157094"/>
                <a:ext cx="10765033" cy="537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pl-PL"/>
              </a:p>
            </p:txBody>
          </p:sp>
          <p:grpSp>
            <p:nvGrpSpPr>
              <p:cNvPr id="12" name="Grupa 11"/>
              <p:cNvGrpSpPr>
                <a:grpSpLocks/>
              </p:cNvGrpSpPr>
              <p:nvPr/>
            </p:nvGrpSpPr>
            <p:grpSpPr bwMode="auto">
              <a:xfrm>
                <a:off x="71252" y="170172"/>
                <a:ext cx="10857128" cy="1180486"/>
                <a:chOff x="71252" y="170172"/>
                <a:chExt cx="10857128" cy="1180486"/>
              </a:xfrm>
            </p:grpSpPr>
            <p:sp>
              <p:nvSpPr>
                <p:cNvPr id="13" name="Prostokąt 12">
                  <a:extLst>
                    <a:ext uri="{FF2B5EF4-FFF2-40B4-BE49-F238E27FC236}">
                      <a16:creationId xmlns="" xmlns:a16="http://schemas.microsoft.com/office/drawing/2014/main" id="{B15DAEB7-83CE-4956-937C-2E99F703278F}"/>
                    </a:ext>
                    <a:ext uri="{C183D7F6-B498-43B3-948B-1728B52AA6E4}">
                      <adec:decorative xmlns=""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71252" y="170173"/>
                  <a:ext cx="10857128" cy="915678"/>
                </a:xfrm>
                <a:prstGeom prst="rect">
                  <a:avLst/>
                </a:prstGeom>
                <a:ln>
                  <a:noFill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pl-PL"/>
                </a:p>
              </p:txBody>
            </p:sp>
            <p:grpSp>
              <p:nvGrpSpPr>
                <p:cNvPr id="14" name="Grupa 14"/>
                <p:cNvGrpSpPr>
                  <a:grpSpLocks/>
                </p:cNvGrpSpPr>
                <p:nvPr/>
              </p:nvGrpSpPr>
              <p:grpSpPr bwMode="auto">
                <a:xfrm>
                  <a:off x="4048125" y="170172"/>
                  <a:ext cx="2399559" cy="746783"/>
                  <a:chOff x="93642" y="170172"/>
                  <a:chExt cx="2399559" cy="746783"/>
                </a:xfrm>
              </p:grpSpPr>
              <p:pic>
                <p:nvPicPr>
                  <p:cNvPr id="16" name="Obraz 16" descr="Godło Rzeczpospolitej Polskiej w skali szarości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938" t="25957" r="69577" b="26984"/>
                  <a:stretch>
                    <a:fillRect/>
                  </a:stretch>
                </p:blipFill>
                <p:spPr bwMode="auto">
                  <a:xfrm>
                    <a:off x="93642" y="170172"/>
                    <a:ext cx="713775" cy="7467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7" name="Obraz 17" descr="Ministerstwo Rodziny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34126" t="37038" r="19312" b="47089"/>
                  <a:stretch>
                    <a:fillRect/>
                  </a:stretch>
                </p:blipFill>
                <p:spPr bwMode="auto">
                  <a:xfrm>
                    <a:off x="807522" y="285007"/>
                    <a:ext cx="1676399" cy="285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8" name="Obraz 18" descr="i Polityki Społecznej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43121" t="50266" r="12698" b="33862"/>
                  <a:stretch>
                    <a:fillRect/>
                  </a:stretch>
                </p:blipFill>
                <p:spPr bwMode="auto">
                  <a:xfrm>
                    <a:off x="902526" y="570017"/>
                    <a:ext cx="1590675" cy="285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15" name="Prostokąt 14">
                  <a:extLst>
                    <a:ext uri="{FF2B5EF4-FFF2-40B4-BE49-F238E27FC236}">
                      <a16:creationId xmlns="" xmlns:a16="http://schemas.microsoft.com/office/drawing/2014/main" id="{D026E385-919F-4637-9150-7B828F0DFBA6}"/>
                    </a:ext>
                    <a:ext uri="{C183D7F6-B498-43B3-948B-1728B52AA6E4}">
                      <adec:decorative xmlns=""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71252" y="1223844"/>
                  <a:ext cx="10706223" cy="126814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pl-PL"/>
                </a:p>
              </p:txBody>
            </p:sp>
          </p:grpSp>
        </p:grpSp>
        <p:sp>
          <p:nvSpPr>
            <p:cNvPr id="10" name="Prostokąt 9">
              <a:extLst>
                <a:ext uri="{FF2B5EF4-FFF2-40B4-BE49-F238E27FC236}">
                  <a16:creationId xmlns="" xmlns:a16="http://schemas.microsoft.com/office/drawing/2014/main" id="{23BDF89C-47F4-46DD-822F-391740B122BE}"/>
                </a:ext>
              </a:extLst>
            </p:cNvPr>
            <p:cNvSpPr/>
            <p:nvPr/>
          </p:nvSpPr>
          <p:spPr>
            <a:xfrm>
              <a:off x="0" y="960608"/>
              <a:ext cx="9144000" cy="58973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260156"/>
            <a:ext cx="8928992" cy="4519388"/>
          </a:xfrm>
        </p:spPr>
        <p:txBody>
          <a:bodyPr>
            <a:normAutofit fontScale="90000"/>
          </a:bodyPr>
          <a:lstStyle/>
          <a:p>
            <a:pPr algn="ctr">
              <a:lnSpc>
                <a:spcPct val="130000"/>
              </a:lnSpc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Strategia na rzecz Osób</a:t>
            </a:r>
            <a:b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z Niepełnosprawnościami 2021-2030</a:t>
            </a:r>
            <a:r>
              <a:rPr lang="pl-PL" sz="3600" b="1" dirty="0">
                <a:solidFill>
                  <a:srgbClr val="FF0000"/>
                </a:solidFill>
              </a:rPr>
              <a:t/>
            </a:r>
            <a:br>
              <a:rPr lang="pl-PL" sz="3600" b="1" dirty="0">
                <a:solidFill>
                  <a:srgbClr val="FF0000"/>
                </a:solidFill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</a:rPr>
              <a:t>została </a:t>
            </a:r>
            <a:r>
              <a:rPr lang="pl-PL" sz="2800" b="1" i="1" dirty="0" smtClean="0">
                <a:solidFill>
                  <a:schemeClr val="accent1">
                    <a:lumMod val="75000"/>
                  </a:schemeClr>
                </a:solidFill>
              </a:rPr>
              <a:t>przyjęta przez Radę Ministrów</a:t>
            </a:r>
            <a:r>
              <a:rPr lang="pl-PL" sz="24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400" b="1" i="1" dirty="0" smtClean="0">
                <a:solidFill>
                  <a:schemeClr val="accent1">
                    <a:lumMod val="75000"/>
                  </a:schemeClr>
                </a:solidFill>
              </a:rPr>
              <a:t> 16 lutego 2021 r.</a:t>
            </a:r>
            <a:r>
              <a:rPr lang="pl-PL" sz="20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dirty="0">
                <a:solidFill>
                  <a:srgbClr val="002060"/>
                </a:solidFill>
              </a:rPr>
              <a:t/>
            </a:r>
            <a:br>
              <a:rPr lang="pl-PL" sz="3600" dirty="0">
                <a:solidFill>
                  <a:srgbClr val="002060"/>
                </a:solidFill>
              </a:rPr>
            </a:br>
            <a:endParaRPr lang="pl-P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7" name="Łącznik prosty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-36512" y="5949280"/>
            <a:ext cx="9180512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Logotyp Biura Pełnomocnika Rządu ds. Osób Niepełnosprawnych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1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2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3752" y="92807"/>
            <a:ext cx="9036496" cy="7046830"/>
            <a:chOff x="0" y="-42665"/>
            <a:chExt cx="9268055" cy="6900665"/>
          </a:xfrm>
        </p:grpSpPr>
        <p:grpSp>
          <p:nvGrpSpPr>
            <p:cNvPr id="9" name="Grupa 10"/>
            <p:cNvGrpSpPr>
              <a:grpSpLocks/>
            </p:cNvGrpSpPr>
            <p:nvPr/>
          </p:nvGrpSpPr>
          <p:grpSpPr bwMode="auto">
            <a:xfrm>
              <a:off x="0" y="-42665"/>
              <a:ext cx="9268055" cy="1004858"/>
              <a:chOff x="71252" y="170172"/>
              <a:chExt cx="10857128" cy="1180486"/>
            </a:xfrm>
          </p:grpSpPr>
          <p:sp>
            <p:nvSpPr>
              <p:cNvPr id="11" name="Prostokąt 10">
                <a:extLst>
                  <a:ext uri="{FF2B5EF4-FFF2-40B4-BE49-F238E27FC236}">
                    <a16:creationId xmlns="" xmlns:a16="http://schemas.microsoft.com/office/drawing/2014/main" id="{31C1CAF9-2346-4A48-86BC-821112F29E5E}"/>
                  </a:ext>
                </a:extLst>
              </p:cNvPr>
              <p:cNvSpPr/>
              <p:nvPr/>
            </p:nvSpPr>
            <p:spPr>
              <a:xfrm>
                <a:off x="76832" y="1157094"/>
                <a:ext cx="10765033" cy="537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pl-PL"/>
              </a:p>
            </p:txBody>
          </p:sp>
          <p:grpSp>
            <p:nvGrpSpPr>
              <p:cNvPr id="12" name="Grupa 11"/>
              <p:cNvGrpSpPr>
                <a:grpSpLocks/>
              </p:cNvGrpSpPr>
              <p:nvPr/>
            </p:nvGrpSpPr>
            <p:grpSpPr bwMode="auto">
              <a:xfrm>
                <a:off x="71252" y="170172"/>
                <a:ext cx="10857128" cy="1180486"/>
                <a:chOff x="71252" y="170172"/>
                <a:chExt cx="10857128" cy="1180486"/>
              </a:xfrm>
            </p:grpSpPr>
            <p:sp>
              <p:nvSpPr>
                <p:cNvPr id="13" name="Prostokąt 12">
                  <a:extLst>
                    <a:ext uri="{FF2B5EF4-FFF2-40B4-BE49-F238E27FC236}">
                      <a16:creationId xmlns="" xmlns:a16="http://schemas.microsoft.com/office/drawing/2014/main" id="{B15DAEB7-83CE-4956-937C-2E99F703278F}"/>
                    </a:ext>
                    <a:ext uri="{C183D7F6-B498-43B3-948B-1728B52AA6E4}">
                      <adec:decorative xmlns=""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71252" y="170173"/>
                  <a:ext cx="10857128" cy="915678"/>
                </a:xfrm>
                <a:prstGeom prst="rect">
                  <a:avLst/>
                </a:prstGeom>
                <a:ln>
                  <a:noFill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pl-PL"/>
                </a:p>
              </p:txBody>
            </p:sp>
            <p:grpSp>
              <p:nvGrpSpPr>
                <p:cNvPr id="14" name="Grupa 14"/>
                <p:cNvGrpSpPr>
                  <a:grpSpLocks/>
                </p:cNvGrpSpPr>
                <p:nvPr/>
              </p:nvGrpSpPr>
              <p:grpSpPr bwMode="auto">
                <a:xfrm>
                  <a:off x="4048125" y="170172"/>
                  <a:ext cx="2399559" cy="746783"/>
                  <a:chOff x="93642" y="170172"/>
                  <a:chExt cx="2399559" cy="746783"/>
                </a:xfrm>
              </p:grpSpPr>
              <p:pic>
                <p:nvPicPr>
                  <p:cNvPr id="16" name="Obraz 16" descr="Godło Rzeczpospolitej Polskiej w skali szarości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938" t="25957" r="69577" b="26984"/>
                  <a:stretch>
                    <a:fillRect/>
                  </a:stretch>
                </p:blipFill>
                <p:spPr bwMode="auto">
                  <a:xfrm>
                    <a:off x="93642" y="170172"/>
                    <a:ext cx="713775" cy="7467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7" name="Obraz 17" descr="Ministerstwo Rodziny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34126" t="37038" r="19312" b="47089"/>
                  <a:stretch>
                    <a:fillRect/>
                  </a:stretch>
                </p:blipFill>
                <p:spPr bwMode="auto">
                  <a:xfrm>
                    <a:off x="807522" y="285007"/>
                    <a:ext cx="1676399" cy="285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8" name="Obraz 18" descr="i Polityki Społecznej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43121" t="50266" r="12698" b="33862"/>
                  <a:stretch>
                    <a:fillRect/>
                  </a:stretch>
                </p:blipFill>
                <p:spPr bwMode="auto">
                  <a:xfrm>
                    <a:off x="902526" y="570017"/>
                    <a:ext cx="1590675" cy="285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15" name="Prostokąt 14">
                  <a:extLst>
                    <a:ext uri="{FF2B5EF4-FFF2-40B4-BE49-F238E27FC236}">
                      <a16:creationId xmlns="" xmlns:a16="http://schemas.microsoft.com/office/drawing/2014/main" id="{D026E385-919F-4637-9150-7B828F0DFBA6}"/>
                    </a:ext>
                    <a:ext uri="{C183D7F6-B498-43B3-948B-1728B52AA6E4}">
                      <adec:decorative xmlns=""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71252" y="1223844"/>
                  <a:ext cx="10706223" cy="126814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pl-PL"/>
                </a:p>
              </p:txBody>
            </p:sp>
          </p:grpSp>
        </p:grpSp>
        <p:sp>
          <p:nvSpPr>
            <p:cNvPr id="10" name="Prostokąt 9">
              <a:extLst>
                <a:ext uri="{FF2B5EF4-FFF2-40B4-BE49-F238E27FC236}">
                  <a16:creationId xmlns="" xmlns:a16="http://schemas.microsoft.com/office/drawing/2014/main" id="{23BDF89C-47F4-46DD-822F-391740B122BE}"/>
                </a:ext>
              </a:extLst>
            </p:cNvPr>
            <p:cNvSpPr/>
            <p:nvPr/>
          </p:nvSpPr>
          <p:spPr>
            <a:xfrm>
              <a:off x="0" y="960608"/>
              <a:ext cx="9144000" cy="58973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</p:grpSp>
      <p:sp>
        <p:nvSpPr>
          <p:cNvPr id="2" name="Tytuł 1" descr="https://dziennikustaw.gov.pl/MP/rok/2021/pozycja/218 " title="https://dziennikustaw.gov.pl/MP/rok/2021/pozycja/218"/>
          <p:cNvSpPr>
            <a:spLocks noGrp="1"/>
          </p:cNvSpPr>
          <p:nvPr>
            <p:ph type="title"/>
          </p:nvPr>
        </p:nvSpPr>
        <p:spPr>
          <a:xfrm>
            <a:off x="107504" y="1260156"/>
            <a:ext cx="8928992" cy="4519388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Uchwała nr 27 Rady Ministrów z dnia 16 lutego 2021 r. w sprawie przyjęcia dokumentu Strategia na rzecz Osób z Niepełnosprawnościami 2021–2030 została opublikowana w</a:t>
            </a:r>
            <a:r>
              <a:rPr lang="pl-PL" sz="2400" dirty="0" smtClean="0"/>
              <a:t> </a:t>
            </a:r>
            <a:r>
              <a:rPr lang="pl-PL" sz="2400" dirty="0"/>
              <a:t>dniu 25.02.2021 r. w Dzienniku Urzędowym Rzeczypospolitej Polskiej "Monitor Polski" pod pozycją 218 </a:t>
            </a:r>
            <a:r>
              <a:rPr lang="pl-PL" sz="2400" u="sng" dirty="0" smtClean="0">
                <a:hlinkClick r:id="rId6"/>
              </a:rPr>
              <a:t>https</a:t>
            </a:r>
            <a:r>
              <a:rPr lang="pl-PL" sz="2400" u="sng" dirty="0">
                <a:hlinkClick r:id="rId6"/>
              </a:rPr>
              <a:t>://</a:t>
            </a:r>
            <a:r>
              <a:rPr lang="pl-PL" sz="2400" u="sng" dirty="0" smtClean="0">
                <a:hlinkClick r:id="rId6"/>
              </a:rPr>
              <a:t>dziennikustaw.gov.pl/MP/rok/2021/pozycja/218</a:t>
            </a:r>
            <a:r>
              <a:rPr lang="pl-PL" sz="2400" u="sng" dirty="0" smtClean="0"/>
              <a:t/>
            </a:r>
            <a:br>
              <a:rPr lang="pl-PL" sz="2400" u="sng" dirty="0" smtClean="0"/>
            </a:br>
            <a:r>
              <a:rPr lang="pl-PL" sz="2400" u="sng" dirty="0"/>
              <a:t/>
            </a:r>
            <a:br>
              <a:rPr lang="pl-PL" sz="2400" u="sng" dirty="0"/>
            </a:br>
            <a:r>
              <a:rPr lang="pl-PL" sz="2400" dirty="0" smtClean="0"/>
              <a:t> </a:t>
            </a:r>
            <a:r>
              <a:rPr lang="pl-PL" sz="2400" dirty="0"/>
              <a:t>Uchwała wchodzi w życie po upływie 14 dni od ogłoszenia.</a:t>
            </a:r>
            <a:br>
              <a:rPr lang="pl-PL" sz="2400" dirty="0"/>
            </a:br>
            <a:r>
              <a:rPr lang="pl-PL" sz="2400" dirty="0"/>
              <a:t>		</a:t>
            </a:r>
            <a:r>
              <a:rPr lang="pl-PL" sz="3600" dirty="0">
                <a:solidFill>
                  <a:srgbClr val="002060"/>
                </a:solidFill>
              </a:rPr>
              <a:t/>
            </a:r>
            <a:br>
              <a:rPr lang="pl-PL" sz="3600" dirty="0">
                <a:solidFill>
                  <a:srgbClr val="002060"/>
                </a:solidFill>
              </a:rPr>
            </a:br>
            <a:endParaRPr lang="pl-P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7" name="Łącznik prosty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-36512" y="5949280"/>
            <a:ext cx="9180512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Logotyp Biura Pełnomocnika Rządu ds. Osób Niepełnosprawnych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82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9658"/>
          </a:xfrm>
        </p:spPr>
        <p:txBody>
          <a:bodyPr>
            <a:noAutofit/>
          </a:bodyPr>
          <a:lstStyle/>
          <a:p>
            <a:r>
              <a:rPr lang="pl-PL" sz="2800" dirty="0">
                <a:solidFill>
                  <a:srgbClr val="FF0000"/>
                </a:solidFill>
              </a:rPr>
              <a:t/>
            </a:r>
            <a:br>
              <a:rPr lang="pl-PL" sz="2800" dirty="0">
                <a:solidFill>
                  <a:srgbClr val="FF0000"/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Wyznaczniki dla opracowania Strategii na rzecz Osób z Niepełnosprawnościami 2021-2030</a:t>
            </a:r>
            <a:r>
              <a:rPr lang="pl-PL" sz="2800" dirty="0">
                <a:solidFill>
                  <a:srgbClr val="FF0000"/>
                </a:solidFill>
              </a:rPr>
              <a:t/>
            </a:r>
            <a:br>
              <a:rPr lang="pl-PL" sz="2800" dirty="0">
                <a:solidFill>
                  <a:srgbClr val="FF0000"/>
                </a:solidFill>
              </a:rPr>
            </a:br>
            <a:r>
              <a:rPr lang="pl-PL" sz="2800" dirty="0"/>
              <a:t/>
            </a:r>
            <a:br>
              <a:rPr lang="pl-PL" sz="2800" dirty="0"/>
            </a:b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pl-PL" dirty="0"/>
              <a:t>Bezpośrednie wskazanie na ten dokument w Strategii na rzecz Odpowiedzialnego Rozwoju</a:t>
            </a:r>
          </a:p>
          <a:p>
            <a:pPr marL="457200" indent="-457200">
              <a:buAutoNum type="arabicParenR"/>
            </a:pPr>
            <a:r>
              <a:rPr lang="pl-PL" dirty="0"/>
              <a:t>Dialog rządu polskiego z Komitetem ONZ ds. Praw Osób Niepełnosprawnych w 2018 r., podczas którego ówczesny Pełnomocnik Rządu do Spraw osób Niepełnosprawnych zobowiązał się do jej opracowania</a:t>
            </a:r>
          </a:p>
          <a:p>
            <a:pPr marL="457200" indent="-457200">
              <a:buAutoNum type="arabicParenR"/>
            </a:pPr>
            <a:r>
              <a:rPr lang="pl-PL" dirty="0"/>
              <a:t>Wypełnienie jednego z podstawowych warunków horyzontalnych finansowania polityki spójności UE w latach 2021-2027, jakim jest wdrażanie Konwencji o prawach osób niepełnosprawnych poprzez ustanowienie ram całościowej polityki na rzecz osób z niepełnosprawnościami uwarunkowane przyjęciem Strategii („Wdrażanie i stosowanie Konwencji o prawach osób niepełnosprawnych zgodnie z decyzją Rady </a:t>
            </a:r>
            <a:r>
              <a:rPr lang="pl-PL" dirty="0" smtClean="0"/>
              <a:t>2010/48/WE”)</a:t>
            </a:r>
            <a:endParaRPr lang="pl-PL" sz="1800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591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2269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Prace nad Strategią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6390" y="1124744"/>
            <a:ext cx="8263830" cy="4660911"/>
          </a:xfrm>
        </p:spPr>
        <p:txBody>
          <a:bodyPr>
            <a:normAutofit/>
          </a:bodyPr>
          <a:lstStyle/>
          <a:p>
            <a:r>
              <a:rPr lang="pl-PL" sz="2600" dirty="0"/>
              <a:t>Prace nad Strategią na rzecz Osób z Niepełnosprawnościami zostały zapoczątkowane pod koniec 2016 r</a:t>
            </a:r>
            <a:r>
              <a:rPr lang="pl-PL" sz="2600" dirty="0" smtClean="0"/>
              <a:t>. </a:t>
            </a:r>
            <a:endParaRPr lang="pl-PL" sz="2600" dirty="0"/>
          </a:p>
          <a:p>
            <a:r>
              <a:rPr lang="pl-PL" sz="2600" dirty="0" smtClean="0"/>
              <a:t>Przeanalizowano </a:t>
            </a:r>
            <a:r>
              <a:rPr lang="pl-PL" sz="2600" dirty="0"/>
              <a:t>ponad </a:t>
            </a:r>
            <a:r>
              <a:rPr lang="pl-PL" sz="2600" dirty="0" smtClean="0"/>
              <a:t>1500 </a:t>
            </a:r>
            <a:r>
              <a:rPr lang="pl-PL" sz="2600" dirty="0"/>
              <a:t>stron uwag w ramach konsultacji </a:t>
            </a:r>
            <a:r>
              <a:rPr lang="pl-PL" sz="2600" dirty="0" smtClean="0"/>
              <a:t>społecznych</a:t>
            </a:r>
          </a:p>
          <a:p>
            <a:r>
              <a:rPr lang="pl-PL" sz="2600" dirty="0" smtClean="0"/>
              <a:t>Projekt dokumentu został zaopiniowany przez </a:t>
            </a:r>
            <a:r>
              <a:rPr lang="pl-PL" sz="2600" dirty="0"/>
              <a:t>K</a:t>
            </a:r>
            <a:r>
              <a:rPr lang="pl-PL" sz="2600" dirty="0" smtClean="0"/>
              <a:t>rajową Radę Konsultacyjną do Spraw Osób Niepełnosprawnych i Polską Radę J</a:t>
            </a:r>
            <a:r>
              <a:rPr lang="pl-PL" sz="2600" dirty="0"/>
              <a:t>ę</a:t>
            </a:r>
            <a:r>
              <a:rPr lang="pl-PL" sz="2600" dirty="0" smtClean="0"/>
              <a:t>zyka Migowego</a:t>
            </a:r>
            <a:endParaRPr lang="pl-PL" sz="2600" dirty="0"/>
          </a:p>
          <a:p>
            <a:r>
              <a:rPr lang="pl-PL" sz="2600" dirty="0"/>
              <a:t>Robocza wersja Strategii uzyskała wstępną akceptację ze strony Komisji Europejskiej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C5C8073A-0302-4F51-9DFA-811E7E6275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27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pl-PL" sz="3600" dirty="0">
                <a:solidFill>
                  <a:schemeClr val="accent1">
                    <a:lumMod val="75000"/>
                  </a:schemeClr>
                </a:solidFill>
              </a:rPr>
              <a:t>Cel Strategii</a:t>
            </a:r>
          </a:p>
        </p:txBody>
      </p:sp>
      <p:sp>
        <p:nvSpPr>
          <p:cNvPr id="86" name="Prostokąt 85">
            <a:extLst>
              <a:ext uri="{FF2B5EF4-FFF2-40B4-BE49-F238E27FC236}">
                <a16:creationId xmlns="" xmlns:a16="http://schemas.microsoft.com/office/drawing/2014/main" id="{AC493FC8-9BC5-42C8-BC6B-9FBDBE3E97D5}"/>
              </a:ext>
            </a:extLst>
          </p:cNvPr>
          <p:cNvSpPr/>
          <p:nvPr/>
        </p:nvSpPr>
        <p:spPr>
          <a:xfrm>
            <a:off x="107504" y="985975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</a:pPr>
            <a:r>
              <a:rPr lang="pl-PL" sz="2400" dirty="0">
                <a:latin typeface="Verdana" panose="020B0604030504040204" pitchFamily="34" charset="0"/>
                <a:ea typeface="Verdana" panose="020B0604030504040204" pitchFamily="34" charset="0"/>
              </a:rPr>
              <a:t>Cel główny: Włączenie osób z niepełnosprawnościami w życie społeczne i zawodowe</a:t>
            </a:r>
          </a:p>
        </p:txBody>
      </p:sp>
      <p:graphicFrame>
        <p:nvGraphicFramePr>
          <p:cNvPr id="75" name="Diagram 74" descr="Diagram w formie strzałki pokazujący wskaźnik realizacji: Współczynnik aktywności zawodowej osób niepełnosprawnych w wieku produkcyjnym">
            <a:extLst>
              <a:ext uri="{FF2B5EF4-FFF2-40B4-BE49-F238E27FC236}">
                <a16:creationId xmlns="" xmlns:a16="http://schemas.microsoft.com/office/drawing/2014/main" id="{C8FD4F4B-1776-409F-810D-D3F1A9F637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791316"/>
              </p:ext>
            </p:extLst>
          </p:nvPr>
        </p:nvGraphicFramePr>
        <p:xfrm>
          <a:off x="323528" y="1955819"/>
          <a:ext cx="8375557" cy="955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 descr="Diagram z trzema niebieskimi kwadratami połączonymi strzałkami, od lewej:&#10;Wartość bazowa 2018: 28,3%&#10;Wartość pośrednia 2025: 35%&#10;Wartość docelowa 2030: 45%">
            <a:extLst>
              <a:ext uri="{FF2B5EF4-FFF2-40B4-BE49-F238E27FC236}">
                <a16:creationId xmlns="" xmlns:a16="http://schemas.microsoft.com/office/drawing/2014/main" id="{83C8F42B-2B99-4872-8D43-A99622FE5B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6998589"/>
              </p:ext>
            </p:extLst>
          </p:nvPr>
        </p:nvGraphicFramePr>
        <p:xfrm>
          <a:off x="13388" y="3080095"/>
          <a:ext cx="9143999" cy="3013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E6E773D9-4725-42CB-B8B5-AF0A3BB111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4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36512" y="1"/>
            <a:ext cx="9180512" cy="764704"/>
          </a:xfrm>
        </p:spPr>
        <p:txBody>
          <a:bodyPr>
            <a:normAutofit/>
          </a:bodyPr>
          <a:lstStyle/>
          <a:p>
            <a:r>
              <a:rPr lang="pl-PL" sz="3600" dirty="0">
                <a:solidFill>
                  <a:schemeClr val="accent1">
                    <a:lumMod val="75000"/>
                  </a:schemeClr>
                </a:solidFill>
              </a:rPr>
              <a:t>Obszary priorytetowe Strategii</a:t>
            </a:r>
          </a:p>
        </p:txBody>
      </p:sp>
      <p:graphicFrame>
        <p:nvGraphicFramePr>
          <p:cNvPr id="3" name="Diagram 2" descr="Diagram w formie 8 niebieskich prostokątów, przestawiających od góry do dołu:&#10;I. Niezależne życie &#10;II. Dostępność &#10;III. Edukacja &#10;IV. Praca &#10;V. Warunki życia i ochrona socjalna&#10;VI. Zdrowie&#10;VII. Budowanie świadomości&#10;VIII. Koordynacja">
            <a:extLst>
              <a:ext uri="{FF2B5EF4-FFF2-40B4-BE49-F238E27FC236}">
                <a16:creationId xmlns="" xmlns:a16="http://schemas.microsoft.com/office/drawing/2014/main" id="{106B3C6C-419B-4629-ACBB-02D084A2F3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9802101"/>
              </p:ext>
            </p:extLst>
          </p:nvPr>
        </p:nvGraphicFramePr>
        <p:xfrm>
          <a:off x="152118" y="908720"/>
          <a:ext cx="889066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418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2269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Działania w Strategii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6390" y="1434317"/>
            <a:ext cx="8263830" cy="435133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sz="2600" dirty="0"/>
              <a:t>Dla każdego ze 113 działań w Strategii został wskazany:</a:t>
            </a:r>
          </a:p>
          <a:p>
            <a:pPr lvl="1">
              <a:lnSpc>
                <a:spcPct val="114000"/>
              </a:lnSpc>
            </a:pPr>
            <a:r>
              <a:rPr lang="pl-PL" sz="2300" dirty="0"/>
              <a:t>Koordynator działania</a:t>
            </a:r>
          </a:p>
          <a:p>
            <a:pPr lvl="1">
              <a:lnSpc>
                <a:spcPct val="114000"/>
              </a:lnSpc>
            </a:pPr>
            <a:r>
              <a:rPr lang="pl-PL" sz="2300" dirty="0"/>
              <a:t>Podmioty współpracujące</a:t>
            </a:r>
          </a:p>
          <a:p>
            <a:pPr lvl="1">
              <a:lnSpc>
                <a:spcPct val="114000"/>
              </a:lnSpc>
            </a:pPr>
            <a:r>
              <a:rPr lang="pl-PL" sz="2300" dirty="0"/>
              <a:t>Okres realizacji</a:t>
            </a:r>
          </a:p>
          <a:p>
            <a:pPr lvl="1">
              <a:lnSpc>
                <a:spcPct val="114000"/>
              </a:lnSpc>
            </a:pPr>
            <a:r>
              <a:rPr lang="pl-PL" sz="2300" dirty="0"/>
              <a:t>Źródła finansowania</a:t>
            </a:r>
            <a:endParaRPr lang="pl-PL" sz="2600" dirty="0"/>
          </a:p>
          <a:p>
            <a:pPr>
              <a:lnSpc>
                <a:spcPct val="114000"/>
              </a:lnSpc>
            </a:pPr>
            <a:r>
              <a:rPr lang="pl-PL" sz="2600" dirty="0"/>
              <a:t>Określono 93 wskaźniki liczbowe, wraz z wartościami pośrednimi (2025) oraz gestorem danych</a:t>
            </a:r>
          </a:p>
          <a:p>
            <a:pPr>
              <a:lnSpc>
                <a:spcPct val="114000"/>
              </a:lnSpc>
            </a:pPr>
            <a:endParaRPr lang="pl-PL" sz="260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C5C8073A-0302-4F51-9DFA-811E7E6275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7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Priorytet I. Niezależne życie kluczowe działania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Priorytet I. Niezależne życie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kluczowe działania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 descr="Priorytet I. Niezależne życie kluczowe działania"/>
          <p:cNvSpPr>
            <a:spLocks noGrp="1"/>
          </p:cNvSpPr>
          <p:nvPr>
            <p:ph idx="1"/>
          </p:nvPr>
        </p:nvSpPr>
        <p:spPr>
          <a:xfrm>
            <a:off x="593793" y="1295175"/>
            <a:ext cx="7886700" cy="4798121"/>
          </a:xfrm>
        </p:spPr>
        <p:txBody>
          <a:bodyPr>
            <a:normAutofit fontScale="92500"/>
          </a:bodyPr>
          <a:lstStyle/>
          <a:p>
            <a:pPr>
              <a:lnSpc>
                <a:spcPct val="124000"/>
              </a:lnSpc>
            </a:pPr>
            <a:r>
              <a:rPr lang="pl-PL" sz="2400" dirty="0"/>
              <a:t>Wprowadzenie systemowej usługi asystencji osobistej oraz opieki wytchnieniowej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Ujednolicenie i systemowy rozwój mieszkalnictwa wspomaganego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Wdrożenie kręgów wsparcia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Rozpoczęcie procesu deinstytucjonalizacji – stopniowego przechodzenia z opieki instytucjonalnej do wsparcia w społeczności lokalnej osoby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Zastąpienie instytucji ubezwłasnowolnienia modelem wspieranego podejmowania decyzji</a:t>
            </a:r>
          </a:p>
          <a:p>
            <a:pPr marL="0" indent="0">
              <a:lnSpc>
                <a:spcPct val="124000"/>
              </a:lnSpc>
              <a:buNone/>
            </a:pPr>
            <a:endParaRPr lang="pl-PL" dirty="0"/>
          </a:p>
        </p:txBody>
      </p:sp>
      <p:pic>
        <p:nvPicPr>
          <p:cNvPr id="4" name="Obraz 3" descr="Logo BON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854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Priorytet II. Dostępność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kluczowe działania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793" y="1295175"/>
            <a:ext cx="7886700" cy="47981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4000"/>
              </a:lnSpc>
            </a:pPr>
            <a:r>
              <a:rPr lang="pl-PL" sz="2400" dirty="0"/>
              <a:t>Wdrożenie uniwersalnego projektowania i jednolitych standardów dostępności obiektów przestrzeni publicznej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Zwiększenie dostępności transportu publicznego, w tym skrócenie minimalnego czasu zgłoszenia potrzeby asysty w transporcie kolejowym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Rozwój transportu „door to door”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Wprowadzenie regulacji w zakresie alternatywnych i wspomagających sposobów komunikacji (AAC)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Zwiększenie dostępności audiowizualnych usług medialnych dla osób z niepełnosprawnościami</a:t>
            </a:r>
          </a:p>
          <a:p>
            <a:pPr>
              <a:lnSpc>
                <a:spcPct val="124000"/>
              </a:lnSpc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136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Priorytet III. Edukacja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kluczowe działania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793" y="1295175"/>
            <a:ext cx="7886700" cy="4798121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</a:pPr>
            <a:r>
              <a:rPr lang="pl-PL" sz="2400" dirty="0"/>
              <a:t>Wdrożenie oceny funkcjonalnej i wczesnej pomocy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Rozwój edukacji włączającej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Cyfryzacja szkół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Przygotowanie do wejścia na rynek pracy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Doradztwo zawodowe dla młodzieży</a:t>
            </a:r>
          </a:p>
          <a:p>
            <a:pPr>
              <a:lnSpc>
                <a:spcPct val="124000"/>
              </a:lnSpc>
            </a:pPr>
            <a:r>
              <a:rPr lang="pl-PL" sz="2400" dirty="0"/>
              <a:t>Edukacja ustawiczna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1E501F8-6880-4938-9509-BE217D549A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908" y="5982578"/>
            <a:ext cx="2766986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362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4094</TotalTime>
  <Words>732</Words>
  <Application>Microsoft Office PowerPoint</Application>
  <PresentationFormat>Pokaz na ekranie (4:3)</PresentationFormat>
  <Paragraphs>104</Paragraphs>
  <Slides>17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Motyw pakietu Office</vt:lpstr>
      <vt:lpstr>Strategia na rzecz Osób z Niepełnosprawnościami 2021-2030  mapą drogową polityki krajowej na rzecz osób  z niepełnosprawnościami  </vt:lpstr>
      <vt:lpstr> Wyznaczniki dla opracowania Strategii na rzecz Osób z Niepełnosprawnościami 2021-2030  </vt:lpstr>
      <vt:lpstr>Prace nad Strategią</vt:lpstr>
      <vt:lpstr>Cel Strategii</vt:lpstr>
      <vt:lpstr>Obszary priorytetowe Strategii</vt:lpstr>
      <vt:lpstr>Działania w Strategii</vt:lpstr>
      <vt:lpstr>Priorytet I. Niezależne życie kluczowe działania</vt:lpstr>
      <vt:lpstr>Priorytet II. Dostępność kluczowe działania</vt:lpstr>
      <vt:lpstr>Priorytet III. Edukacja kluczowe działania</vt:lpstr>
      <vt:lpstr>Priorytet IV. Praca kluczowe działania</vt:lpstr>
      <vt:lpstr>Priorytet V. Warunki życia i ochrona socjalna kluczowe działania</vt:lpstr>
      <vt:lpstr>Priorytet VI. Zdrowie kluczowe działania</vt:lpstr>
      <vt:lpstr>Priorytet VII. Budowanie świadomości kluczowe działania</vt:lpstr>
      <vt:lpstr>Priorytet VIII. Koordynacja kluczowe działania</vt:lpstr>
      <vt:lpstr>Prezentacja programu PowerPoint</vt:lpstr>
      <vt:lpstr>Strategia na rzecz Osób z Niepełnosprawnościami 2021-2030  została przyjęta przez Radę Ministrów  16 lutego 2021 r.  </vt:lpstr>
      <vt:lpstr>Uchwała nr 27 Rady Ministrów z dnia 16 lutego 2021 r. w sprawie przyjęcia dokumentu Strategia na rzecz Osób z Niepełnosprawnościami 2021–2030 została opublikowana w dniu 25.02.2021 r. w Dzienniku Urzędowym Rzeczypospolitej Polskiej "Monitor Polski" pod pozycją 218 https://dziennikustaw.gov.pl/MP/rok/2021/pozycja/218   Uchwała wchodzi w życie po upływie 14 dni od ogłoszenia.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Agata Jaworska</dc:creator>
  <cp:lastModifiedBy>Ewa Dabrowska</cp:lastModifiedBy>
  <cp:revision>286</cp:revision>
  <dcterms:created xsi:type="dcterms:W3CDTF">2019-12-19T14:04:06Z</dcterms:created>
  <dcterms:modified xsi:type="dcterms:W3CDTF">2021-04-14T10:06:18Z</dcterms:modified>
</cp:coreProperties>
</file>