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16"/>
  </p:notesMasterIdLst>
  <p:sldIdLst>
    <p:sldId id="4259" r:id="rId2"/>
    <p:sldId id="4276" r:id="rId3"/>
    <p:sldId id="4278" r:id="rId4"/>
    <p:sldId id="4257" r:id="rId5"/>
    <p:sldId id="4261" r:id="rId6"/>
    <p:sldId id="4267" r:id="rId7"/>
    <p:sldId id="4268" r:id="rId8"/>
    <p:sldId id="4269" r:id="rId9"/>
    <p:sldId id="4270" r:id="rId10"/>
    <p:sldId id="4271" r:id="rId11"/>
    <p:sldId id="4272" r:id="rId12"/>
    <p:sldId id="4262" r:id="rId13"/>
    <p:sldId id="4264" r:id="rId14"/>
    <p:sldId id="4266" r:id="rId15"/>
  </p:sldIdLst>
  <p:sldSz cx="12192000" cy="6858000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3A911740-19C0-4C56-AA83-DBF0178DC124}">
          <p14:sldIdLst>
            <p14:sldId id="4259"/>
            <p14:sldId id="4276"/>
            <p14:sldId id="4278"/>
            <p14:sldId id="4257"/>
            <p14:sldId id="4261"/>
            <p14:sldId id="4267"/>
            <p14:sldId id="4268"/>
            <p14:sldId id="4269"/>
            <p14:sldId id="4270"/>
            <p14:sldId id="4271"/>
            <p14:sldId id="4272"/>
            <p14:sldId id="4262"/>
            <p14:sldId id="4264"/>
            <p14:sldId id="4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DC93537-8945-4F16-9DF6-B73D0F940B78}" type="datetimeFigureOut">
              <a:rPr lang="pl-PL" smtClean="0"/>
              <a:t>27.05.2025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E78CB059-B9F4-4D34-881D-D4895666950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134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828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89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001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620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47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74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714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574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332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45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760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086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
	<Relationship Id="rId3" Type="http://schemas.openxmlformats.org/officeDocument/2006/relationships/image" Target="../media/image2.png"/>
	<Relationship Id="rId2" Type="http://schemas.openxmlformats.org/officeDocument/2006/relationships/hyperlink" Target="http://?" TargetMode="External"/>
	<Relationship Id="rId1" Type="http://schemas.openxmlformats.org/officeDocument/2006/relationships/slideLayout" Target="../slideLayouts/slideLayout2.xml"/>
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411AFC-BF93-6E27-FBBF-F52E1C65F8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D730716-06B6-F9AB-18C1-9B0A0FEB9A4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20143"/>
            <a:ext cx="12192000" cy="737856"/>
          </a:xfrm>
          <a:prstGeom prst="rect">
            <a:avLst/>
          </a:prstGeom>
        </p:spPr>
      </p:pic>
      <p:sp>
        <p:nvSpPr>
          <p:cNvPr id="9" name="Prostokąt 8">
            <a:extLst>
              <a:ext uri="{FF2B5EF4-FFF2-40B4-BE49-F238E27FC236}">
                <a16:creationId xmlns:a16="http://schemas.microsoft.com/office/drawing/2014/main" id="{AB50FA15-6299-BC44-4F67-9C3478CA78AC}"/>
              </a:ext>
            </a:extLst>
          </p:cNvPr>
          <p:cNvSpPr/>
          <p:nvPr/>
        </p:nvSpPr>
        <p:spPr>
          <a:xfrm>
            <a:off x="0" y="0"/>
            <a:ext cx="12192000" cy="95355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r>
              <a:rPr lang="pl-PL" sz="3600" dirty="0">
                <a:latin typeface="Lato"/>
                <a:ea typeface="Calibri"/>
                <a:cs typeface="Calibri"/>
              </a:rPr>
              <a:t>           </a:t>
            </a:r>
            <a:endParaRPr lang="en-US" sz="3600" dirty="0">
              <a:latin typeface="Lato"/>
            </a:endParaRPr>
          </a:p>
        </p:txBody>
      </p:sp>
      <p:sp>
        <p:nvSpPr>
          <p:cNvPr id="12" name="Tytuł 1">
            <a:extLst>
              <a:ext uri="{FF2B5EF4-FFF2-40B4-BE49-F238E27FC236}">
                <a16:creationId xmlns:a16="http://schemas.microsoft.com/office/drawing/2014/main" id="{AA348B0F-A006-FF61-B6E3-FF343DCDA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25" y="1142999"/>
            <a:ext cx="11901584" cy="4972506"/>
          </a:xfrm>
        </p:spPr>
        <p:txBody>
          <a:bodyPr>
            <a:noAutofit/>
          </a:bodyPr>
          <a:lstStyle/>
          <a:p>
            <a:pPr algn="ctr">
              <a:spcAft>
                <a:spcPts val="3000"/>
              </a:spcAft>
            </a:pPr>
            <a:br>
              <a:rPr lang="pl-PL" sz="2400" b="1" dirty="0">
                <a:latin typeface="Lato" panose="020F0502020204030203" pitchFamily="34" charset="-18"/>
                <a:cs typeface="Arial" panose="020B0604020202020204" pitchFamily="34" charset="0"/>
              </a:rPr>
            </a:br>
            <a:br>
              <a:rPr lang="pl-PL" sz="2400" b="1" dirty="0">
                <a:latin typeface="Lato" panose="020F0502020204030203" pitchFamily="34" charset="-18"/>
                <a:cs typeface="Arial" panose="020B0604020202020204" pitchFamily="34" charset="0"/>
              </a:rPr>
            </a:br>
            <a:br>
              <a:rPr lang="pl-PL" sz="2400" b="1" dirty="0">
                <a:latin typeface="Lato" panose="020F0502020204030203" pitchFamily="34" charset="-18"/>
                <a:cs typeface="Arial" panose="020B0604020202020204" pitchFamily="34" charset="0"/>
              </a:rPr>
            </a:br>
            <a:br>
              <a:rPr lang="pl-PL" sz="2400" b="1" dirty="0">
                <a:latin typeface="Lato" panose="020F0502020204030203" pitchFamily="34" charset="-18"/>
                <a:cs typeface="Arial" panose="020B0604020202020204" pitchFamily="34" charset="0"/>
              </a:rPr>
            </a:br>
            <a:br>
              <a:rPr lang="pl-PL" sz="2400" b="1" dirty="0">
                <a:latin typeface="Lato" panose="020F0502020204030203" pitchFamily="34" charset="-18"/>
                <a:cs typeface="Arial" panose="020B0604020202020204" pitchFamily="34" charset="0"/>
              </a:rPr>
            </a:br>
            <a:br>
              <a:rPr lang="pl-PL" sz="2400" b="1" dirty="0">
                <a:latin typeface="Lato" panose="020F0502020204030203" pitchFamily="34" charset="-18"/>
                <a:cs typeface="Arial" panose="020B0604020202020204" pitchFamily="34" charset="0"/>
              </a:rPr>
            </a:br>
            <a:r>
              <a:rPr lang="pl-PL" sz="2200" b="1" dirty="0">
                <a:latin typeface="Lato" panose="020F0502020204030203" pitchFamily="34" charset="-18"/>
                <a:cs typeface="Arial" panose="020B0604020202020204" pitchFamily="34" charset="0"/>
              </a:rPr>
              <a:t>34. posiedzenie Zespołu do spraw wykonywania postanowień Konwencji </a:t>
            </a:r>
            <a:br>
              <a:rPr lang="pl-PL" sz="2200" b="1" dirty="0">
                <a:latin typeface="Lato" panose="020F0502020204030203" pitchFamily="34" charset="-18"/>
                <a:cs typeface="Arial" panose="020B0604020202020204" pitchFamily="34" charset="0"/>
              </a:rPr>
            </a:br>
            <a:r>
              <a:rPr lang="pl-PL" sz="2200" b="1" dirty="0">
                <a:latin typeface="Lato" panose="020F0502020204030203" pitchFamily="34" charset="-18"/>
                <a:cs typeface="Arial" panose="020B0604020202020204" pitchFamily="34" charset="0"/>
              </a:rPr>
              <a:t>o prawach osób niepełnosprawnych</a:t>
            </a:r>
            <a:br>
              <a:rPr lang="pl-PL" sz="2200" b="1" dirty="0">
                <a:latin typeface="Lato" panose="020F0502020204030203" pitchFamily="34" charset="-18"/>
                <a:cs typeface="Arial" panose="020B0604020202020204" pitchFamily="34" charset="0"/>
              </a:rPr>
            </a:br>
            <a:br>
              <a:rPr lang="pl-PL" sz="2200" b="1" dirty="0">
                <a:latin typeface="Lato" panose="020F0502020204030203" pitchFamily="34" charset="-18"/>
                <a:cs typeface="Arial" panose="020B0604020202020204" pitchFamily="34" charset="0"/>
              </a:rPr>
            </a:br>
            <a:r>
              <a:rPr lang="pl-PL" sz="2200" b="1" dirty="0">
                <a:latin typeface="Lato" panose="020F0502020204030203" pitchFamily="34" charset="-18"/>
                <a:cs typeface="Arial" panose="020B0604020202020204" pitchFamily="34" charset="0"/>
              </a:rPr>
              <a:t>27 maja 2025 r.</a:t>
            </a:r>
            <a:br>
              <a:rPr lang="pl-PL" sz="2200" b="1" dirty="0">
                <a:latin typeface="Lato" panose="020F0502020204030203" pitchFamily="34" charset="-18"/>
                <a:cs typeface="Arial" panose="020B0604020202020204" pitchFamily="34" charset="0"/>
              </a:rPr>
            </a:br>
            <a:br>
              <a:rPr lang="pl-PL" sz="2200" dirty="0">
                <a:latin typeface="Lato" panose="020F0502020204030203" pitchFamily="34" charset="-18"/>
                <a:cs typeface="Arial" panose="020B0604020202020204" pitchFamily="34" charset="0"/>
              </a:rPr>
            </a:br>
            <a:r>
              <a:rPr lang="pl-PL" sz="2200" dirty="0">
                <a:latin typeface="Lato" panose="020F0502020204030203" pitchFamily="34" charset="-18"/>
                <a:cs typeface="Arial" panose="020B0604020202020204" pitchFamily="34" charset="0"/>
              </a:rPr>
              <a:t>Komunikacja z osobami z niepełnosprawnościami,</a:t>
            </a:r>
            <a:br>
              <a:rPr lang="pl-PL" sz="2200" dirty="0">
                <a:latin typeface="Lato" panose="020F0502020204030203" pitchFamily="34" charset="-18"/>
                <a:cs typeface="Arial" panose="020B0604020202020204" pitchFamily="34" charset="0"/>
              </a:rPr>
            </a:br>
            <a:r>
              <a:rPr lang="pl-PL" sz="2200" dirty="0">
                <a:latin typeface="Lato" panose="020F0502020204030203" pitchFamily="34" charset="-18"/>
                <a:cs typeface="Arial" panose="020B0604020202020204" pitchFamily="34" charset="0"/>
              </a:rPr>
              <a:t>w szczególności z osobami niesłyszącymi (głuchymi)</a:t>
            </a:r>
            <a:br>
              <a:rPr lang="pl-PL" sz="2200" dirty="0">
                <a:latin typeface="Lato" panose="020F0502020204030203" pitchFamily="34" charset="-18"/>
                <a:cs typeface="Arial" panose="020B0604020202020204" pitchFamily="34" charset="0"/>
              </a:rPr>
            </a:br>
            <a:r>
              <a:rPr lang="pl-PL" sz="2200" dirty="0">
                <a:latin typeface="Lato" panose="020F0502020204030203" pitchFamily="34" charset="-18"/>
                <a:cs typeface="Arial" panose="020B0604020202020204" pitchFamily="34" charset="0"/>
              </a:rPr>
              <a:t>i słabosłyszącymi, posługującymi się polskim </a:t>
            </a:r>
            <a:br>
              <a:rPr lang="pl-PL" sz="2200" dirty="0">
                <a:latin typeface="Lato" panose="020F0502020204030203" pitchFamily="34" charset="-18"/>
                <a:cs typeface="Arial" panose="020B0604020202020204" pitchFamily="34" charset="0"/>
              </a:rPr>
            </a:br>
            <a:r>
              <a:rPr lang="pl-PL" sz="2200" dirty="0">
                <a:latin typeface="Lato" panose="020F0502020204030203" pitchFamily="34" charset="-18"/>
                <a:cs typeface="Arial" panose="020B0604020202020204" pitchFamily="34" charset="0"/>
              </a:rPr>
              <a:t>językiem migowym oraz alternatywnymi metodami </a:t>
            </a:r>
            <a:br>
              <a:rPr lang="pl-PL" sz="2200" dirty="0">
                <a:latin typeface="Lato" panose="020F0502020204030203" pitchFamily="34" charset="-18"/>
                <a:cs typeface="Arial" panose="020B0604020202020204" pitchFamily="34" charset="0"/>
              </a:rPr>
            </a:br>
            <a:r>
              <a:rPr lang="pl-PL" sz="2200" dirty="0">
                <a:latin typeface="Lato" panose="020F0502020204030203" pitchFamily="34" charset="-18"/>
                <a:cs typeface="Arial" panose="020B0604020202020204" pitchFamily="34" charset="0"/>
              </a:rPr>
              <a:t>komunikacji, w obszarze edukacji </a:t>
            </a:r>
            <a:br>
              <a:rPr lang="pl-PL" sz="2200" dirty="0">
                <a:latin typeface="Lato" panose="020F0502020204030203" pitchFamily="34" charset="-18"/>
                <a:cs typeface="Arial" panose="020B0604020202020204" pitchFamily="34" charset="0"/>
              </a:rPr>
            </a:br>
            <a:b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600" dirty="0">
                <a:solidFill>
                  <a:schemeClr val="bg1"/>
                </a:solidFill>
                <a:latin typeface="Lato"/>
                <a:ea typeface="Lato"/>
                <a:cs typeface="Lato"/>
              </a:rPr>
              <a:t>monogram działań</a:t>
            </a:r>
            <a:endParaRPr lang="en-US" sz="3600" dirty="0">
              <a:solidFill>
                <a:schemeClr val="bg1"/>
              </a:solidFill>
              <a:latin typeface="Lato"/>
              <a:ea typeface="Lato"/>
              <a:cs typeface="Lato"/>
            </a:endParaRPr>
          </a:p>
          <a:p>
            <a:endParaRPr lang="pl-PL" sz="3600" dirty="0">
              <a:solidFill>
                <a:schemeClr val="bg1"/>
              </a:solidFill>
              <a:latin typeface="Lato" panose="020F0502020204030203" pitchFamily="34" charset="-18"/>
              <a:ea typeface="Lato"/>
              <a:cs typeface="Lato"/>
            </a:endParaRPr>
          </a:p>
        </p:txBody>
      </p:sp>
      <p:pic>
        <p:nvPicPr>
          <p:cNvPr id="13" name="Obraz 13">
            <a:extLst>
              <a:ext uri="{FF2B5EF4-FFF2-40B4-BE49-F238E27FC236}">
                <a16:creationId xmlns:a16="http://schemas.microsoft.com/office/drawing/2014/main" id="{F69D4A1E-EC3A-3AE6-8848-B596B0C24D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6" y="2688"/>
            <a:ext cx="2297641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9232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5A1296-5942-F3D5-725F-49E1D826FE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EC98EE-F55F-450D-7AE2-555126E34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702" y="1022351"/>
            <a:ext cx="10887807" cy="4983163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pl-PL" sz="1600" b="1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sz="1600" b="1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sz="1600" b="1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600" b="1" kern="100" dirty="0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     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endParaRPr lang="pl-PL" sz="1600" b="1" kern="100" dirty="0">
              <a:latin typeface="Lato" panose="020F0502020204030203" pitchFamily="34" charset="-18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endParaRPr lang="pl-PL" sz="1600" b="1" kern="100" dirty="0">
              <a:effectLst/>
              <a:latin typeface="Lato" panose="020F0502020204030203" pitchFamily="34" charset="-18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1600" b="1" kern="100" dirty="0"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     </a:t>
            </a:r>
            <a:r>
              <a:rPr lang="pl-PL" sz="1600" b="1" kern="100" dirty="0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Dostępność informacji </a:t>
            </a:r>
            <a:r>
              <a:rPr lang="pl-PL" sz="1600" kern="100" dirty="0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w jednostkach oświatowych, w tym dostępności stron internetowych oraz dostępność treści podręczników </a:t>
            </a:r>
            <a:r>
              <a:rPr lang="pl-PL" sz="1600" b="1" kern="100" dirty="0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dla dzieci, uczniów i osób niesłyszących lub słabosłyszących posługujących się polskim językiem migowym (PJM):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600" kern="100" dirty="0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zapewnienie podstawowych wymogów dostępności zgodnie z wytycznymi WCAG 2.1,</a:t>
            </a:r>
            <a:endParaRPr lang="pl-PL" sz="1600" kern="100" dirty="0">
              <a:latin typeface="Lato" panose="020F0502020204030203" pitchFamily="34" charset="-18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600" kern="100" dirty="0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publikowanie wybranych informacji w formie uproszczonej lub wizualnej,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600" kern="100" dirty="0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wyposażenie bibliotek szkolnych i przedszkoli w słowniki języka migowego oraz literaturę wspierającą naukę</a:t>
            </a:r>
            <a:r>
              <a:rPr lang="pl-PL" sz="1600" kern="100" dirty="0"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pl-PL" sz="1600" kern="100" dirty="0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metod komunikacji alternatywnej i wspomagającej,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600" kern="100" dirty="0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doskonalenie kadry pedagogicznej w kierunku umiejętności posługiwania się PJM,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600" kern="100" dirty="0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linki do filmów z przygotowanym przez daną szkołę tłumaczeniem w PJM (np.: oferta szkoły, standardy ochrony małoletnich),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600" kern="100" dirty="0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korzystanie z nowoczesnych platform edukacyjnych, programów i multimediów dostosowanych do potrzeb uczniów niesłyszących i słabosłyszących, z możliwością dodania napisów, tłumaczeń PJM oraz symboli graficznych, m.in. Office 365, dziennik elektroniczny, </a:t>
            </a:r>
            <a:r>
              <a:rPr lang="pl-PL" sz="1600" kern="100" dirty="0" err="1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Teams</a:t>
            </a:r>
            <a:r>
              <a:rPr lang="pl-PL" sz="1600" kern="100" dirty="0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pl-PL" sz="1600" kern="100" dirty="0" err="1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Forms</a:t>
            </a:r>
            <a:r>
              <a:rPr lang="pl-PL" sz="1600" kern="100" dirty="0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pl-PL" sz="1600" kern="100" dirty="0" err="1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Canva</a:t>
            </a:r>
            <a:r>
              <a:rPr lang="pl-PL" sz="1600" kern="100" dirty="0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pl-PL" sz="1600" kern="100" dirty="0" err="1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Movavi</a:t>
            </a:r>
            <a:r>
              <a:rPr lang="pl-PL" sz="1600" kern="100" dirty="0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 Video Suitę, Corel Video Studio, </a:t>
            </a:r>
            <a:r>
              <a:rPr lang="pl-PL" sz="1600" kern="100" dirty="0" err="1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Canva</a:t>
            </a:r>
            <a:r>
              <a:rPr lang="pl-PL" sz="1600" kern="100" dirty="0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,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600" kern="100" dirty="0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wykorzystywanie Al do tworzenia materiałów graficznych, treści lektur, materiałów dydaktycznych,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600" kern="100" dirty="0">
                <a:latin typeface="Lato" panose="020F0502020204030203" pitchFamily="34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wsparcie ze strony </a:t>
            </a:r>
            <a:r>
              <a:rPr lang="pl-PL" sz="1600" i="1" kern="100" dirty="0">
                <a:latin typeface="Lato" panose="020F0502020204030203" pitchFamily="34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nauczycieli wspomagających </a:t>
            </a:r>
            <a:r>
              <a:rPr lang="pl-PL" sz="1600" kern="100" dirty="0">
                <a:latin typeface="Lato" panose="020F0502020204030203" pitchFamily="34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i specjalistów, </a:t>
            </a:r>
            <a:endParaRPr lang="pl-PL" sz="1600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pl-PL" sz="1600" kern="100" dirty="0">
              <a:effectLst/>
              <a:latin typeface="Lato" panose="020F0502020204030203" pitchFamily="34" charset="-18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endParaRPr lang="pl-PL" sz="16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AutoNum type="alphaLcParenR"/>
            </a:pPr>
            <a:endParaRPr lang="pl-PL" sz="16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sz="16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sz="16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</p:txBody>
      </p:sp>
      <p:sp>
        <p:nvSpPr>
          <p:cNvPr id="9" name="Tytuł 8">
            <a:extLst>
              <a:ext uri="{FF2B5EF4-FFF2-40B4-BE49-F238E27FC236}">
                <a16:creationId xmlns:a16="http://schemas.microsoft.com/office/drawing/2014/main" id="{20BDCB99-6358-F386-945B-0EDBBA35A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26" y="0"/>
            <a:ext cx="12118974" cy="9493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pl-PL" dirty="0"/>
              <a:t>                          </a:t>
            </a:r>
            <a:endParaRPr lang="pl-PL" sz="3600" dirty="0">
              <a:latin typeface="Lato" panose="020F0502020204030203" pitchFamily="34" charset="-18"/>
            </a:endParaRPr>
          </a:p>
        </p:txBody>
      </p:sp>
      <p:pic>
        <p:nvPicPr>
          <p:cNvPr id="11" name="Obraz 13">
            <a:extLst>
              <a:ext uri="{FF2B5EF4-FFF2-40B4-BE49-F238E27FC236}">
                <a16:creationId xmlns:a16="http://schemas.microsoft.com/office/drawing/2014/main" id="{FE7060A6-E77B-F8FC-B4B1-D051EB2995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6" y="73026"/>
            <a:ext cx="2297641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D0DC72DA-53B9-8351-5DD6-1CE969AED79F}"/>
              </a:ext>
            </a:extLst>
          </p:cNvPr>
          <p:cNvSpPr txBox="1"/>
          <p:nvPr/>
        </p:nvSpPr>
        <p:spPr>
          <a:xfrm>
            <a:off x="2497015" y="151496"/>
            <a:ext cx="9627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bg1"/>
                </a:solidFill>
                <a:latin typeface="Lato" panose="020F0502020204030203" pitchFamily="34" charset="-18"/>
                <a:ea typeface="Times New Roman" panose="02020603050405020304" pitchFamily="18" charset="0"/>
              </a:rPr>
              <a:t>Dobre praktyki – informacje kuratorów oświaty</a:t>
            </a:r>
          </a:p>
        </p:txBody>
      </p:sp>
    </p:spTree>
    <p:extLst>
      <p:ext uri="{BB962C8B-B14F-4D97-AF65-F5344CB8AC3E}">
        <p14:creationId xmlns:p14="http://schemas.microsoft.com/office/powerpoint/2010/main" val="4279032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0C77E5-0857-FF36-3332-09783124EC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C166F4-90C2-C35B-AC6C-D142A7EEF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992" y="1193800"/>
            <a:ext cx="10887807" cy="4983163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pl-PL" sz="2000" b="1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sz="2000" b="1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sz="2000" b="1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1800" b="1" kern="100" dirty="0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     Dostępność informacji </a:t>
            </a:r>
            <a:r>
              <a:rPr lang="pl-PL" sz="1800" kern="100" dirty="0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w jednostkach oświatowych, w tym dostępności stron internetowych </a:t>
            </a:r>
            <a:r>
              <a:rPr lang="pl-PL" sz="1800" b="1" kern="100" dirty="0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oraz dostępność treści podręczników dla dzieci, uczniów i osób posługujących się alternatywnymi metodami komunikacji, np. AAC i ETR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800" kern="100" dirty="0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stosowanie w przestrzeni szkoły oznaczeń graficznych i komunikatów wizualnych ułatwiających orientację i zrozumienie zasad funkcjonowania szkoły lub placówki,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800" kern="100" dirty="0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wykorzystywanie komunikatorów (np. </a:t>
            </a:r>
            <a:r>
              <a:rPr lang="pl-PL" sz="1800" kern="100" dirty="0" err="1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KONi</a:t>
            </a:r>
            <a:r>
              <a:rPr lang="pl-PL" sz="1800" kern="100" dirty="0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 3.0 i KONI 4.0) umożliwiających dzieciom i uczniom z potrzebami komunikacyjnymi głosowe porozumiewanie się za pomocą symboli graficznych MAKATON i głosu nagranego syntezatorem mowy,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800" kern="100" dirty="0"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zapewnienie wsparcia </a:t>
            </a:r>
            <a:r>
              <a:rPr lang="pl-PL" sz="1800" kern="100" dirty="0">
                <a:latin typeface="Lato" panose="020F0502020204030203" pitchFamily="34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ze strony kadry pedagogicznej, w tym </a:t>
            </a:r>
            <a:r>
              <a:rPr lang="pl-PL" sz="1800" i="1" kern="100" dirty="0">
                <a:latin typeface="Lato" panose="020F0502020204030203" pitchFamily="34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nauczycieli wspomagających, </a:t>
            </a:r>
            <a:r>
              <a:rPr lang="pl-PL" sz="1800" kern="100" dirty="0">
                <a:latin typeface="Lato" panose="020F0502020204030203" pitchFamily="34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specjalistów – stacjonarnie w szkole lub placówce lub/i online (np. </a:t>
            </a:r>
            <a:r>
              <a:rPr lang="pl-PL" sz="1800" kern="100" dirty="0" err="1">
                <a:latin typeface="Lato" panose="020F0502020204030203" pitchFamily="34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pl-PL" sz="1800" kern="100" dirty="0">
                <a:latin typeface="Lato" panose="020F0502020204030203" pitchFamily="34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pl-PL" sz="1800" kern="100" dirty="0">
              <a:effectLst/>
              <a:latin typeface="Lato" panose="020F0502020204030203" pitchFamily="34" charset="-18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rozmowy z uczniami na temat niewerbalnych metod komunikacji w tym AAC, zajęcia otwarte dla nauczycieli na temat niewerbalnych metod komunikacji - wymiana informacji między nauczycielami na spotkaniach w zespole samokształceniowym.</a:t>
            </a:r>
          </a:p>
          <a:p>
            <a:pPr marL="457200" indent="-457200">
              <a:lnSpc>
                <a:spcPct val="100000"/>
              </a:lnSpc>
              <a:buAutoNum type="alphaLcParenR"/>
            </a:pPr>
            <a:endParaRPr lang="pl-PL" sz="20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sz="20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sz="18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</p:txBody>
      </p:sp>
      <p:sp>
        <p:nvSpPr>
          <p:cNvPr id="9" name="Tytuł 8">
            <a:extLst>
              <a:ext uri="{FF2B5EF4-FFF2-40B4-BE49-F238E27FC236}">
                <a16:creationId xmlns:a16="http://schemas.microsoft.com/office/drawing/2014/main" id="{F900A65D-7CED-0667-2114-39A507808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26" y="0"/>
            <a:ext cx="12118974" cy="9493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pl-PL" dirty="0"/>
              <a:t>                          </a:t>
            </a:r>
            <a:endParaRPr lang="pl-PL" sz="3600" dirty="0">
              <a:latin typeface="Lato" panose="020F0502020204030203" pitchFamily="34" charset="-18"/>
            </a:endParaRPr>
          </a:p>
        </p:txBody>
      </p:sp>
      <p:pic>
        <p:nvPicPr>
          <p:cNvPr id="11" name="Obraz 13">
            <a:extLst>
              <a:ext uri="{FF2B5EF4-FFF2-40B4-BE49-F238E27FC236}">
                <a16:creationId xmlns:a16="http://schemas.microsoft.com/office/drawing/2014/main" id="{4DE5C60F-07FD-20C1-08D1-4FBBDD1457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6" y="73026"/>
            <a:ext cx="2297641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42F631EF-32D6-C018-34E8-9A79FC2926A6}"/>
              </a:ext>
            </a:extLst>
          </p:cNvPr>
          <p:cNvSpPr txBox="1"/>
          <p:nvPr/>
        </p:nvSpPr>
        <p:spPr>
          <a:xfrm>
            <a:off x="2497015" y="151496"/>
            <a:ext cx="9627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bg1"/>
                </a:solidFill>
                <a:latin typeface="Lato" panose="020F0502020204030203" pitchFamily="34" charset="-18"/>
                <a:ea typeface="Times New Roman" panose="02020603050405020304" pitchFamily="18" charset="0"/>
              </a:rPr>
              <a:t>Dobre praktyki – informacje kuratorów oświaty</a:t>
            </a:r>
          </a:p>
        </p:txBody>
      </p:sp>
    </p:spTree>
    <p:extLst>
      <p:ext uri="{BB962C8B-B14F-4D97-AF65-F5344CB8AC3E}">
        <p14:creationId xmlns:p14="http://schemas.microsoft.com/office/powerpoint/2010/main" val="2278385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FB8477-CA97-5459-A2AF-2AAB3CDC75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ECDE71-C8A6-B0C9-A244-A7071B54C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609" y="639088"/>
            <a:ext cx="10887807" cy="5711297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l-PL" sz="1800" b="1" dirty="0">
                <a:latin typeface="Lato" panose="020F0502020204030203" pitchFamily="34" charset="-18"/>
                <a:ea typeface="Times New Roman" panose="02020603050405020304" pitchFamily="18" charset="0"/>
              </a:rPr>
              <a:t>P</a:t>
            </a:r>
            <a:r>
              <a:rPr lang="pl-PL" sz="1800" b="1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rzygotowanie nauczycieli do pracy z dziećmi i młodzieżą z dysfunkcją słuchu - </a:t>
            </a: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MEN uruchomiło: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w roku 2022 i 2023 - </a:t>
            </a:r>
            <a:r>
              <a:rPr lang="pl-PL" sz="1800" b="1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bezpłatne studia podyplomowe w zakresie metodyki wspomagania komunikacji językowej uczniów</a:t>
            </a: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. Studia pozwalają uzyskać praktyczne umiejętności udzielania skutecznego wsparcia dzieciom i uczniom w zakresie słyszenia, rozumienia, mówienia, czytania i pisania oraz kompetencji i sprawności językowych,</a:t>
            </a:r>
            <a:endParaRPr lang="pl-PL" sz="1800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l-PL" sz="1800" dirty="0">
                <a:latin typeface="Lato" panose="020F0502020204030203" pitchFamily="34" charset="-18"/>
                <a:ea typeface="Times New Roman" panose="02020603050405020304" pitchFamily="18" charset="0"/>
              </a:rPr>
              <a:t>w roku 2024 r.-  </a:t>
            </a:r>
            <a:r>
              <a:rPr lang="pl-PL" sz="1800" b="1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bezpłatne</a:t>
            </a: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 </a:t>
            </a:r>
            <a:r>
              <a:rPr lang="pl-PL" sz="1800" b="1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studia podyplomowe z polskiego języka migowego dla nauczycieli</a:t>
            </a:r>
            <a:r>
              <a:rPr lang="pl-PL" sz="1800" b="1" dirty="0">
                <a:latin typeface="Lato" panose="020F0502020204030203" pitchFamily="34" charset="-18"/>
                <a:ea typeface="Times New Roman" panose="02020603050405020304" pitchFamily="18" charset="0"/>
              </a:rPr>
              <a:t>. </a:t>
            </a: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Celem studiów jest przygotowanie nauczycieli, którzy będą łączyć biegłość w PJM (poziom B2 według Europejskiego Systemu Opisu Kształcenia Językowego) ze znajomością kontekstu socjolingwistycznego, wiedzą na temat społeczności posługującej się tym językiem, a także podstawowym rozeznaniem w aktach prawnych dotyczących osób niesłyszących i PJM. </a:t>
            </a:r>
            <a:endParaRPr lang="pl-PL" sz="20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</p:txBody>
      </p:sp>
      <p:sp>
        <p:nvSpPr>
          <p:cNvPr id="9" name="Tytuł 8">
            <a:extLst>
              <a:ext uri="{FF2B5EF4-FFF2-40B4-BE49-F238E27FC236}">
                <a16:creationId xmlns:a16="http://schemas.microsoft.com/office/drawing/2014/main" id="{63421C41-C36F-C582-E956-7A1B66EDA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26" y="0"/>
            <a:ext cx="12118974" cy="9493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pl-PL" dirty="0"/>
              <a:t>                          </a:t>
            </a:r>
            <a:endParaRPr lang="pl-PL" sz="3600" dirty="0">
              <a:latin typeface="Lato" panose="020F0502020204030203" pitchFamily="34" charset="-18"/>
            </a:endParaRPr>
          </a:p>
        </p:txBody>
      </p:sp>
      <p:pic>
        <p:nvPicPr>
          <p:cNvPr id="11" name="Obraz 13">
            <a:extLst>
              <a:ext uri="{FF2B5EF4-FFF2-40B4-BE49-F238E27FC236}">
                <a16:creationId xmlns:a16="http://schemas.microsoft.com/office/drawing/2014/main" id="{31E19FCD-FA74-F843-9D27-4D9C662228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6" y="73026"/>
            <a:ext cx="2297641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BBC9FD2B-DEDC-8211-F42C-27039894A487}"/>
              </a:ext>
            </a:extLst>
          </p:cNvPr>
          <p:cNvSpPr txBox="1"/>
          <p:nvPr/>
        </p:nvSpPr>
        <p:spPr>
          <a:xfrm>
            <a:off x="2497015" y="151496"/>
            <a:ext cx="96275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100" b="1" dirty="0">
                <a:solidFill>
                  <a:schemeClr val="bg1"/>
                </a:solidFill>
                <a:latin typeface="Lato" panose="020F0502020204030203" pitchFamily="34" charset="-18"/>
                <a:ea typeface="Times New Roman" panose="02020603050405020304" pitchFamily="18" charset="0"/>
              </a:rPr>
              <a:t>Działania MEN związane z podnoszeniem jakości kształcenia dzieci, uczniów i młodzieży z niepełnosprawnościami, w tym z uszkodzonym słuchem   </a:t>
            </a:r>
          </a:p>
        </p:txBody>
      </p:sp>
    </p:spTree>
    <p:extLst>
      <p:ext uri="{BB962C8B-B14F-4D97-AF65-F5344CB8AC3E}">
        <p14:creationId xmlns:p14="http://schemas.microsoft.com/office/powerpoint/2010/main" val="4255391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D091D6-B60E-F407-79C9-8CF6120E70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4DAF16-7DFC-50EC-CC36-B596643D8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096" y="1233214"/>
            <a:ext cx="10887807" cy="4983163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pl-PL" sz="1600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sz="1600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l-PL" sz="16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Na zlecenie MEN, </a:t>
            </a:r>
            <a:r>
              <a:rPr lang="pl-PL" sz="1600" b="1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Uniwersytet Warszawski zrealizował w 2024 r. zadanie pn. „Zadanie w zakresie nauczania dzieci i młodzieży niesłyszących i słabosłyszących”: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w ramach zadania opracowano </a:t>
            </a:r>
            <a:r>
              <a:rPr lang="pl-PL" sz="1600" b="1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rekomendowane </a:t>
            </a:r>
            <a:r>
              <a:rPr lang="pl-PL" sz="16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rozwiązania merytoryczno-organizacyjne w zakresie wykorzystania polskiego języka migowego (PJM) w kształceniu uczniów z uszkodzonym słuchem, uwzględniające model edukacji dwujęzycznej, a także </a:t>
            </a:r>
            <a:r>
              <a:rPr lang="pl-PL" sz="1600" b="1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Raport</a:t>
            </a:r>
            <a:r>
              <a:rPr lang="pl-PL" sz="16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 dotyczący podnoszenia kompetencji w polskim języku migowym (PJM) nauczycieli pracujących z uczniami z uszkodzonym słuchem – </a:t>
            </a:r>
            <a:r>
              <a:rPr lang="pl-PL" sz="1600" b="1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zamieszczony na Zintegrowanej Platformie Edukacyjnej,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latin typeface="Lato" panose="020F0502020204030203" pitchFamily="34" charset="-18"/>
                <a:ea typeface="Times New Roman" panose="02020603050405020304" pitchFamily="18" charset="0"/>
              </a:rPr>
              <a:t>d</a:t>
            </a:r>
            <a:r>
              <a:rPr lang="pl-PL" sz="16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okumenty skonsultowano ze środowiskiem dyrektorów i nauczycieli pracujących z uczniami z uszkodzonym słuchem, organizacjami pozarządowymi oraz przedstawicielami Uczelni.</a:t>
            </a:r>
            <a:endParaRPr lang="pl-PL" sz="1600" b="1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sz="1600" b="1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l-PL" sz="1600" b="1" dirty="0">
                <a:latin typeface="Lato" panose="020F0502020204030203" pitchFamily="34" charset="-18"/>
                <a:ea typeface="Times New Roman" panose="02020603050405020304" pitchFamily="18" charset="0"/>
              </a:rPr>
              <a:t>Warunkiem koniecznym do podniesienia jakości kształcenia dzieci, uczniów i młodzieży z uszkodzonym słuchem jest posiadanie przez kadrę pedagogiczną znajomości polskiego języka migowego na poziomie biegłości językowej co najmniej B2.</a:t>
            </a:r>
          </a:p>
          <a:p>
            <a:pPr marL="0" indent="0">
              <a:lnSpc>
                <a:spcPct val="100000"/>
              </a:lnSpc>
              <a:buNone/>
            </a:pPr>
            <a:endParaRPr lang="pl-PL" sz="1600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sz="18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</p:txBody>
      </p:sp>
      <p:sp>
        <p:nvSpPr>
          <p:cNvPr id="9" name="Tytuł 8">
            <a:extLst>
              <a:ext uri="{FF2B5EF4-FFF2-40B4-BE49-F238E27FC236}">
                <a16:creationId xmlns:a16="http://schemas.microsoft.com/office/drawing/2014/main" id="{E3D266C1-DF21-F343-4D0F-EE9BDAC1D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26" y="0"/>
            <a:ext cx="12118974" cy="9493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pl-PL" dirty="0"/>
              <a:t>                          </a:t>
            </a:r>
            <a:endParaRPr lang="pl-PL" sz="3600" dirty="0">
              <a:latin typeface="Lato" panose="020F0502020204030203" pitchFamily="34" charset="-18"/>
            </a:endParaRPr>
          </a:p>
        </p:txBody>
      </p:sp>
      <p:pic>
        <p:nvPicPr>
          <p:cNvPr id="11" name="Obraz 13">
            <a:extLst>
              <a:ext uri="{FF2B5EF4-FFF2-40B4-BE49-F238E27FC236}">
                <a16:creationId xmlns:a16="http://schemas.microsoft.com/office/drawing/2014/main" id="{41C2028F-5E72-F777-F99B-E679847F05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6" y="73026"/>
            <a:ext cx="2297641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3800962F-9BA0-EADE-99B5-004C8AAFA8BB}"/>
              </a:ext>
            </a:extLst>
          </p:cNvPr>
          <p:cNvSpPr txBox="1"/>
          <p:nvPr/>
        </p:nvSpPr>
        <p:spPr>
          <a:xfrm>
            <a:off x="2497015" y="151496"/>
            <a:ext cx="96275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100" b="1" dirty="0">
                <a:solidFill>
                  <a:schemeClr val="bg1"/>
                </a:solidFill>
                <a:latin typeface="Lato" panose="020F0502020204030203" pitchFamily="34" charset="-18"/>
                <a:ea typeface="Times New Roman" panose="02020603050405020304" pitchFamily="18" charset="0"/>
              </a:rPr>
              <a:t>Działania MEN związane z podnoszeniem jakości kształcenia dzieci, uczniów i młodzieży z niepełnosprawnościami, w tym z uszkodzonym słuchem   </a:t>
            </a:r>
          </a:p>
        </p:txBody>
      </p:sp>
    </p:spTree>
    <p:extLst>
      <p:ext uri="{BB962C8B-B14F-4D97-AF65-F5344CB8AC3E}">
        <p14:creationId xmlns:p14="http://schemas.microsoft.com/office/powerpoint/2010/main" val="4107134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E4EF4F-DD4C-5BB1-7D80-64BBB1C060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C640BB-593D-77DD-EB44-6214228F3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992" y="1193800"/>
            <a:ext cx="10887807" cy="4983163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pl-PL" sz="2000" b="1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pl-PL" sz="2000" b="1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pl-PL" sz="2000" b="1" dirty="0">
                <a:latin typeface="Lato" panose="020F0502020204030203" pitchFamily="34" charset="-18"/>
                <a:ea typeface="Times New Roman" panose="02020603050405020304" pitchFamily="18" charset="0"/>
              </a:rPr>
              <a:t>Dziękuję za uwagę </a:t>
            </a:r>
          </a:p>
          <a:p>
            <a:pPr marL="0" indent="0" algn="ctr">
              <a:lnSpc>
                <a:spcPct val="100000"/>
              </a:lnSpc>
              <a:buNone/>
            </a:pPr>
            <a:endParaRPr lang="pl-PL" sz="20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pl-PL" sz="2000" b="1" dirty="0">
                <a:latin typeface="Lato" panose="020F0502020204030203" pitchFamily="34" charset="-18"/>
                <a:ea typeface="Times New Roman" panose="02020603050405020304" pitchFamily="18" charset="0"/>
              </a:rPr>
              <a:t>Departament Edukacji Włączającej w MEN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l-PL" sz="2000" b="1" dirty="0">
                <a:latin typeface="Lato" panose="020F0502020204030203" pitchFamily="34" charset="-18"/>
                <a:ea typeface="Times New Roman" panose="02020603050405020304" pitchFamily="18" charset="0"/>
              </a:rPr>
              <a:t>sekretariat.dew@men.gov.pl</a:t>
            </a:r>
            <a:endParaRPr lang="pl-PL" sz="2000" b="1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pl-PL" sz="2000" b="1" dirty="0">
                <a:latin typeface="Lato" panose="020F0502020204030203" pitchFamily="34" charset="-18"/>
                <a:ea typeface="Times New Roman" panose="02020603050405020304" pitchFamily="18" charset="0"/>
              </a:rPr>
              <a:t>tel. 22, 34 74 228</a:t>
            </a:r>
          </a:p>
          <a:p>
            <a:pPr marL="0" indent="0">
              <a:lnSpc>
                <a:spcPct val="100000"/>
              </a:lnSpc>
              <a:buNone/>
            </a:pPr>
            <a:endParaRPr lang="pl-PL" sz="2000" b="1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sz="20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sz="20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sz="18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</p:txBody>
      </p:sp>
      <p:sp>
        <p:nvSpPr>
          <p:cNvPr id="9" name="Tytuł 8">
            <a:extLst>
              <a:ext uri="{FF2B5EF4-FFF2-40B4-BE49-F238E27FC236}">
                <a16:creationId xmlns:a16="http://schemas.microsoft.com/office/drawing/2014/main" id="{FEA12E3A-36DD-5D45-896F-9481BEDDC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26" y="0"/>
            <a:ext cx="12118974" cy="9493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pl-PL" dirty="0"/>
              <a:t>                          </a:t>
            </a:r>
            <a:endParaRPr lang="pl-PL" sz="3600" dirty="0">
              <a:latin typeface="Lato" panose="020F0502020204030203" pitchFamily="34" charset="-18"/>
            </a:endParaRPr>
          </a:p>
        </p:txBody>
      </p:sp>
      <p:pic>
        <p:nvPicPr>
          <p:cNvPr id="11" name="Obraz 13">
            <a:extLst>
              <a:ext uri="{FF2B5EF4-FFF2-40B4-BE49-F238E27FC236}">
                <a16:creationId xmlns:a16="http://schemas.microsoft.com/office/drawing/2014/main" id="{83699457-0490-A1AD-945D-AE55A4196F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6" y="73026"/>
            <a:ext cx="2297641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4925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08DB25-CBEF-867D-2B26-6B6973B4AA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FE3585-5291-FA5A-F40A-C49EDE5F7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992" y="1193800"/>
            <a:ext cx="10887807" cy="4983163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endParaRPr lang="pl-PL" sz="1400" dirty="0">
              <a:latin typeface="Lato"/>
              <a:ea typeface="+mj-lt"/>
              <a:cs typeface="+mj-lt"/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1400" dirty="0">
              <a:latin typeface="Lato"/>
              <a:ea typeface="+mj-lt"/>
              <a:cs typeface="+mj-lt"/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1400" dirty="0">
              <a:latin typeface="Lato"/>
              <a:ea typeface="+mj-lt"/>
              <a:cs typeface="+mj-lt"/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1400" dirty="0">
              <a:latin typeface="Lato"/>
              <a:ea typeface="+mj-lt"/>
              <a:cs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>
                <a:latin typeface="Lato"/>
                <a:ea typeface="+mj-lt"/>
                <a:cs typeface="+mj-lt"/>
              </a:rPr>
              <a:t>Konwencja o prawach osób niepełnosprawnych, sporządzona w Nowym Jorku dnia 13 grudnia 2006 r. (Dz. U. z 2012 r. poz. 1169), w związku z ustawą z dnia 15 czerwca 2012 r. o ratyfikacji Konwencji o prawach osób niepełnosprawnych, sporządzonej w Nowym Jorku dnia 13 grudnia 2006 r. (Dz. U. poz. 882),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>
                <a:latin typeface="Lato"/>
                <a:ea typeface="+mj-lt"/>
                <a:cs typeface="+mj-lt"/>
              </a:rPr>
              <a:t>ustawa z dnia 14 grudnia 2016 r. Prawo oświatowe (Dz. U. z 2024 r. poz. 737, z </a:t>
            </a:r>
            <a:r>
              <a:rPr lang="pl-PL" sz="1600" dirty="0" err="1">
                <a:latin typeface="Lato"/>
                <a:ea typeface="+mj-lt"/>
                <a:cs typeface="+mj-lt"/>
              </a:rPr>
              <a:t>późn</a:t>
            </a:r>
            <a:r>
              <a:rPr lang="pl-PL" sz="1600" dirty="0">
                <a:latin typeface="Lato"/>
                <a:ea typeface="+mj-lt"/>
                <a:cs typeface="+mj-lt"/>
              </a:rPr>
              <a:t>. zm.),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>
                <a:latin typeface="Lato"/>
                <a:ea typeface="+mj-lt"/>
                <a:cs typeface="+mj-lt"/>
              </a:rPr>
              <a:t>ustawa z dnia 19 sierpnia 2011 r. o języku migowym i innych środkach komunikowania się (Dz.U. z 2023 r. poz. 20),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>
                <a:latin typeface="Lato"/>
                <a:ea typeface="+mj-lt"/>
                <a:cs typeface="+mj-lt"/>
              </a:rPr>
              <a:t>rozporządzenie Ministra Edukacji Narodowej z dnia 9 sierpnia 2017 r. w sprawie warunków organizowania kształcenia, wychowania i opieki dla dzieci i młodzieży niepełnosprawnych, niedostosowanych społecznie i zagrożonych niedostosowaniem społecznym (Dz. U. z 2020 r. poz. 1309),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>
                <a:latin typeface="Lato"/>
                <a:ea typeface="+mj-lt"/>
                <a:cs typeface="+mj-lt"/>
              </a:rPr>
              <a:t>rozporządzenie Ministra Edukacji Narodowej z dnia 9 sierpnia 2017 r.  w sprawie zasad organizacji i udzielania pomocy psychologiczno-pedagogicznej w publicznych przedszkolach, szkołach i placówkach (Dz. U. z 2023 r. poz. 1798),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>
                <a:latin typeface="Lato"/>
                <a:ea typeface="+mj-lt"/>
                <a:cs typeface="+mj-lt"/>
              </a:rPr>
              <a:t>rozporządzenie Ministra Edukacji Narodowej z dnia 7 września 2017 r. w sprawie orzeczeń i opinii wydawanych przez zespoły orzekające działające w publicznych poradniach psychologiczno-pedagogicznych (Dz. U. z 2023 r. poz. 2061),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>
                <a:latin typeface="Lato"/>
                <a:ea typeface="+mj-lt"/>
                <a:cs typeface="+mj-lt"/>
              </a:rPr>
              <a:t>rozporządzenie Ministra Edukacji z dnia 20 maja 2024 r. w sprawie ramowych planów nauczania dla publicznych szkół (Dz. U. z 2024 r. poz. 781),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>
                <a:latin typeface="Lato"/>
                <a:ea typeface="+mj-lt"/>
                <a:cs typeface="+mj-lt"/>
              </a:rPr>
              <a:t>rozporządzenie Ministra Nauki i Szkolnictwa Wyższego z dnia 25 lipca 2019 r. w sprawie standardu kształcenia przygotowującego do wykonywania zawodu nauczyciela (Dz. U. z 2024 r. poz. 453),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>
                <a:latin typeface="Lato"/>
                <a:ea typeface="+mj-lt"/>
                <a:cs typeface="+mj-lt"/>
              </a:rPr>
              <a:t>rozporządzenie Ministra Edukacji i Nauki z dnia 14 września 2023 r. w sprawie szczegółowych kwalifikacji wymaganych od nauczycieli (Dz. U. z 2023 r. poz. 2102).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sz="1800" dirty="0">
              <a:latin typeface="Lato"/>
              <a:ea typeface="+mj-lt"/>
              <a:cs typeface="+mj-lt"/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20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sz="18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</p:txBody>
      </p:sp>
      <p:sp>
        <p:nvSpPr>
          <p:cNvPr id="9" name="Tytuł 8">
            <a:extLst>
              <a:ext uri="{FF2B5EF4-FFF2-40B4-BE49-F238E27FC236}">
                <a16:creationId xmlns:a16="http://schemas.microsoft.com/office/drawing/2014/main" id="{59695993-D633-569F-B679-D376FB3E7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26" y="0"/>
            <a:ext cx="12118974" cy="9493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pl-PL" dirty="0"/>
              <a:t>                          </a:t>
            </a:r>
            <a:endParaRPr lang="pl-PL" sz="3600" dirty="0">
              <a:latin typeface="Lato" panose="020F0502020204030203" pitchFamily="34" charset="-18"/>
            </a:endParaRPr>
          </a:p>
        </p:txBody>
      </p:sp>
      <p:pic>
        <p:nvPicPr>
          <p:cNvPr id="11" name="Obraz 13">
            <a:extLst>
              <a:ext uri="{FF2B5EF4-FFF2-40B4-BE49-F238E27FC236}">
                <a16:creationId xmlns:a16="http://schemas.microsoft.com/office/drawing/2014/main" id="{5C35BF89-60D3-5E5A-71AC-6DA9C3796D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6" y="73026"/>
            <a:ext cx="2297641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FFCD8909-29C3-5661-7558-1060FFDA47C2}"/>
              </a:ext>
            </a:extLst>
          </p:cNvPr>
          <p:cNvSpPr txBox="1"/>
          <p:nvPr/>
        </p:nvSpPr>
        <p:spPr>
          <a:xfrm>
            <a:off x="2491397" y="130714"/>
            <a:ext cx="9627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b="1" dirty="0">
                <a:solidFill>
                  <a:schemeClr val="bg1"/>
                </a:solidFill>
                <a:latin typeface="Lato" panose="020F0502020204030203" pitchFamily="34" charset="-18"/>
                <a:ea typeface="Times New Roman" panose="02020603050405020304" pitchFamily="18" charset="0"/>
              </a:rPr>
              <a:t>                                           Wybrane przepisy prawa </a:t>
            </a:r>
          </a:p>
        </p:txBody>
      </p:sp>
    </p:spTree>
    <p:extLst>
      <p:ext uri="{BB962C8B-B14F-4D97-AF65-F5344CB8AC3E}">
        <p14:creationId xmlns:p14="http://schemas.microsoft.com/office/powerpoint/2010/main" val="161980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1B1529-963B-2498-1F07-67BB7D42D9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18902C-64D3-3594-26CA-086C93D40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992" y="1193800"/>
            <a:ext cx="10887807" cy="4983163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pl-PL" sz="17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sz="1700" b="1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l-PL" sz="1700" b="1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Ministerstwo Edukacji Narodowej stwarza warunki organizacyjno-prawne do kształcenia, wychowania i opieki wszystkim dzieciom i młodzieży: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l-PL" sz="17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w systemie oświaty dzieckiem/uczniem z niepełnosprawnością jest dziecko/uczeń posiadający </a:t>
            </a:r>
            <a:r>
              <a:rPr lang="pl-PL" sz="1700" b="1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orzeczenie o potrzebie kształcenia specjalnego, </a:t>
            </a:r>
            <a:r>
              <a:rPr lang="pl-PL" sz="17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wydane przez zespół orzekający działający w publicznej poradni psychologiczno-pedagogicznej, ze względu na rodzaj niepełnosprawności wymieniony w przepisach § 1 ust. 1 rozporządzenia Ministra Edukacji Narodowej w sprawie warunków organizowania kształcenia, wychowania i opieki dla dzieci i młodzieży niepełnosprawnych, niedostosowanych społecznie i zagrożonych niedostosowaniem społecznym – w tym m.in. niesłyszenie, słabe słyszenie, autyzm, w tym zespół Aspergera, niepełnosprawność ruchowa, w tym afazja,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l-PL" sz="1700" b="1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dostosowanie treści i indywidualizacja procesu kształcenia</a:t>
            </a:r>
            <a:r>
              <a:rPr lang="pl-PL" sz="17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, to zadanie nauczycieli i specjalistów pracujących z dzieckiem/uczniem z niepełnosprawnością,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l-PL" sz="1700" b="1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zakres wsparcia</a:t>
            </a:r>
            <a:r>
              <a:rPr lang="pl-PL" sz="17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, jaki jest niezbędny dziecku/uczniowi wynika: z </a:t>
            </a:r>
            <a:r>
              <a:rPr lang="pl-PL" sz="1700" b="1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zaleceń </a:t>
            </a:r>
            <a:r>
              <a:rPr lang="pl-PL" sz="17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wskazanych w orzeczeniu o potrzebie kształcenia specjalnego, z wielospecjalistycznych ocen poziomu funkcjonowania dziecka </a:t>
            </a:r>
            <a:r>
              <a:rPr lang="pl-PL" sz="1700" b="1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(WOPFU) </a:t>
            </a:r>
            <a:r>
              <a:rPr lang="pl-PL" sz="17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dokonywanych przez zespół nauczycieli i specjalistów prowadzących zajęcia,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l-PL" sz="17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wskazania, zalecenia i formy pracy określone zostają w indywidualnym programie edukacyjno-terapeutycznym </a:t>
            </a:r>
            <a:r>
              <a:rPr lang="pl-PL" sz="1700" b="1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(IPET),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l-PL" sz="17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WOPFU oraz IPET przygotowuje się we współpracy z rodzicami dziecka albo pełnoletnim uczniem.</a:t>
            </a:r>
          </a:p>
          <a:p>
            <a:pPr marL="0" indent="0">
              <a:lnSpc>
                <a:spcPct val="100000"/>
              </a:lnSpc>
              <a:buNone/>
            </a:pPr>
            <a:endParaRPr lang="pl-PL" sz="18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</p:txBody>
      </p:sp>
      <p:sp>
        <p:nvSpPr>
          <p:cNvPr id="9" name="Tytuł 8">
            <a:extLst>
              <a:ext uri="{FF2B5EF4-FFF2-40B4-BE49-F238E27FC236}">
                <a16:creationId xmlns:a16="http://schemas.microsoft.com/office/drawing/2014/main" id="{423A7353-21F7-870C-F1E4-7BDF38558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26" y="0"/>
            <a:ext cx="12118974" cy="9493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pl-PL" dirty="0"/>
              <a:t>                          </a:t>
            </a:r>
            <a:endParaRPr lang="pl-PL" sz="3600" dirty="0">
              <a:latin typeface="Lato" panose="020F0502020204030203" pitchFamily="34" charset="-18"/>
            </a:endParaRPr>
          </a:p>
        </p:txBody>
      </p:sp>
      <p:pic>
        <p:nvPicPr>
          <p:cNvPr id="11" name="Obraz 13">
            <a:extLst>
              <a:ext uri="{FF2B5EF4-FFF2-40B4-BE49-F238E27FC236}">
                <a16:creationId xmlns:a16="http://schemas.microsoft.com/office/drawing/2014/main" id="{B7566A47-7AC8-0EEF-C6C3-2BE8C89D31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6" y="73026"/>
            <a:ext cx="2297641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328B1211-87E4-2243-EC4B-F10EE5F3B118}"/>
              </a:ext>
            </a:extLst>
          </p:cNvPr>
          <p:cNvSpPr txBox="1"/>
          <p:nvPr/>
        </p:nvSpPr>
        <p:spPr>
          <a:xfrm>
            <a:off x="2491397" y="130714"/>
            <a:ext cx="9627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bg1"/>
                </a:solidFill>
                <a:latin typeface="Lato" panose="020F0502020204030203" pitchFamily="34" charset="-18"/>
                <a:ea typeface="Times New Roman" panose="02020603050405020304" pitchFamily="18" charset="0"/>
              </a:rPr>
              <a:t>Rozwiązania wynikające z przepisów prawa oświatowego </a:t>
            </a:r>
          </a:p>
        </p:txBody>
      </p:sp>
    </p:spTree>
    <p:extLst>
      <p:ext uri="{BB962C8B-B14F-4D97-AF65-F5344CB8AC3E}">
        <p14:creationId xmlns:p14="http://schemas.microsoft.com/office/powerpoint/2010/main" val="1827364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7D2B1F-CEE9-8407-6F99-6369A4A4DF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419" y="1231226"/>
            <a:ext cx="10887807" cy="4638309"/>
          </a:xfrm>
        </p:spPr>
        <p:txBody>
          <a:bodyPr anchor="ctr">
            <a:noAutofit/>
          </a:bodyPr>
          <a:lstStyle/>
          <a:p>
            <a:pPr marL="0" lv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sz="18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sz="18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1800" b="1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Nauka języka migowego, polskiego języka migowego lub innych sposobów komunikowania się, w szczególności wspomagających i alternatywnych metod komunikacji (AAC): </a:t>
            </a: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możliwa jest od momentu objęcia dziecka </a:t>
            </a:r>
            <a:r>
              <a:rPr lang="pl-PL" sz="1800" b="1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zajęciami wczesnego wspomagania rozwoju,</a:t>
            </a: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 organizowanymi od momentu wykrycia niepełnosprawności do rozpoczęcia nauki w szkole, </a:t>
            </a:r>
            <a:r>
              <a:rPr lang="pl-PL" sz="1800" b="1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na podstawie opinii o potrzebie wczesnego wspomagania rozwoju dziecka</a:t>
            </a: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 w wymiarze od 4 do 8 godzin w miesiącu,</a:t>
            </a: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może być zorganizowana </a:t>
            </a:r>
            <a:r>
              <a:rPr lang="pl-PL" sz="1800" b="1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w szkole poza obowiązkowymi zajęciami edukacyjnymi</a:t>
            </a: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, zgodnie z potrzebami uczniów, w szczególności dzieci i młodzieży niesłyszących – organ prowadzący szkołę, na wniosek dyrektora szkoły, </a:t>
            </a:r>
            <a:r>
              <a:rPr lang="pl-PL" sz="1800" b="1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może dodatkowo przyznać nie więcej niż 3 godziny tygodniowo </a:t>
            </a: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dla każdego oddziału (grupy międzyoddziałowej lub grupy </a:t>
            </a:r>
            <a:r>
              <a:rPr lang="pl-PL" sz="1800" dirty="0" err="1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międzyklasowej</a:t>
            </a: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) w danym roku szkolnym, na realizację zajęć języka migowego</a:t>
            </a:r>
            <a:r>
              <a:rPr lang="pl-PL" sz="1800" dirty="0">
                <a:latin typeface="Lato" panose="020F0502020204030203" pitchFamily="34" charset="-18"/>
                <a:ea typeface="Times New Roman" panose="02020603050405020304" pitchFamily="18" charset="0"/>
              </a:rPr>
              <a:t>,</a:t>
            </a:r>
            <a:endParaRPr lang="pl-PL" sz="1800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może być również realizowana </a:t>
            </a:r>
            <a:r>
              <a:rPr lang="pl-PL" sz="1800" b="1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w ramach zajęć rewalidacyjnych </a:t>
            </a: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prowadzonych z dziećmi/uczniami z niepełnosprawnościami na podstawie orzeczenia o potrzebie kształcenia specjalnego, których minimalny tygodniowy wymiar jest określony w przepisach rozporządzenia w sprawie ramowych planów nauczania dla publicznych szkół</a:t>
            </a:r>
            <a:r>
              <a:rPr lang="pl-PL" sz="1800" dirty="0">
                <a:effectLst/>
                <a:latin typeface="Lato" panose="020F0502020204030203" pitchFamily="34" charset="-18"/>
                <a:ea typeface="Arial" panose="020B0604020202020204" pitchFamily="34" charset="0"/>
              </a:rPr>
              <a:t>.</a:t>
            </a:r>
            <a:endParaRPr lang="pl-PL" sz="1800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endParaRPr lang="pl-PL" sz="1800" dirty="0">
              <a:latin typeface="Lato" panose="020F0502020204030203" pitchFamily="34" charset="-18"/>
            </a:endParaRPr>
          </a:p>
          <a:p>
            <a:endParaRPr lang="pl-PL" sz="1700" dirty="0">
              <a:latin typeface="Lato" panose="020F0502020204030203" pitchFamily="34" charset="-18"/>
            </a:endParaRPr>
          </a:p>
        </p:txBody>
      </p:sp>
      <p:sp>
        <p:nvSpPr>
          <p:cNvPr id="9" name="Tytuł 8">
            <a:extLst>
              <a:ext uri="{FF2B5EF4-FFF2-40B4-BE49-F238E27FC236}">
                <a16:creationId xmlns:a16="http://schemas.microsoft.com/office/drawing/2014/main" id="{46BCF6BF-4370-2B3F-996A-957904006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26" y="0"/>
            <a:ext cx="12118974" cy="9493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pl-PL" dirty="0"/>
              <a:t>                          </a:t>
            </a:r>
            <a:endParaRPr lang="pl-PL" sz="3600" dirty="0">
              <a:latin typeface="Lato" panose="020F0502020204030203" pitchFamily="34" charset="-18"/>
            </a:endParaRPr>
          </a:p>
        </p:txBody>
      </p:sp>
      <p:pic>
        <p:nvPicPr>
          <p:cNvPr id="11" name="Obraz 13">
            <a:extLst>
              <a:ext uri="{FF2B5EF4-FFF2-40B4-BE49-F238E27FC236}">
                <a16:creationId xmlns:a16="http://schemas.microsoft.com/office/drawing/2014/main" id="{AD81E8B7-7A85-5C5E-0A46-8D5CFC311B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6" y="73026"/>
            <a:ext cx="2297641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2497015" y="151496"/>
            <a:ext cx="9627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bg1"/>
                </a:solidFill>
                <a:latin typeface="Lato" panose="020F0502020204030203" pitchFamily="34" charset="-18"/>
                <a:ea typeface="Times New Roman" panose="02020603050405020304" pitchFamily="18" charset="0"/>
              </a:rPr>
              <a:t>Rozwiązania wynikające z przepisów prawa oświatowego </a:t>
            </a:r>
          </a:p>
        </p:txBody>
      </p:sp>
    </p:spTree>
    <p:extLst>
      <p:ext uri="{BB962C8B-B14F-4D97-AF65-F5344CB8AC3E}">
        <p14:creationId xmlns:p14="http://schemas.microsoft.com/office/powerpoint/2010/main" val="4102373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819D22-84FB-70F6-E7A7-61E722A174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040A79-857E-211D-C93A-DD7846CD0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372" y="1100822"/>
            <a:ext cx="10975427" cy="5076142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endParaRPr lang="pl-PL" sz="18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800" b="1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8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800" b="1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8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sz="18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l-PL" sz="1800" b="1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Zatrudnianie</a:t>
            </a: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 w jednostkach oświatowych </a:t>
            </a:r>
            <a:r>
              <a:rPr lang="pl-PL" sz="1800" b="1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nauczyciela (nauczycieli) posiadającego odpowiednie kwalifikacje lub specjalisty niebędącego nauczycielem, np. tłumacza polskiego języka migowego (PJM) – </a:t>
            </a: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kompetencje dyrektora jednostki systemu oświaty.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l-PL" sz="1800" b="1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Dostępność do dostosowanych podręczników, materiałów edukacyjnych i ćwiczeniowych dostosowanych: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minister właściwy do spraw oświaty i wychowania co roku zleca przygotowanie adaptacji podręczników dopuszczonych do użytku szkolnego, dostosowanych do potrzeb edukacyjnych i możliwości psychofizycznych uczniów z niepełnosprawnościami, którzy posiadają orzeczenie o potrzebie kształcenia specjalnego,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podręczniki, materiały edukacyjne i materiały ćwiczeniowe oraz książki pomocnicze, dostosowane do potrzeb edukacyjnych i możliwości psychofizycznych uczniów niepełnosprawnych, są dofinansowywane z budżetu państwa przez: </a:t>
            </a:r>
            <a:r>
              <a:rPr lang="pl-PL" sz="1800" b="1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udzielanie dotacji celowej </a:t>
            </a: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na wyposażenie szkół podstawowych i szkół artystycznych w podręczniki, materiały edukacyjne i ćwiczeniowe; </a:t>
            </a:r>
            <a:r>
              <a:rPr lang="pl-PL" sz="1800" b="1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możliwość zlecenia opracowania i wydania, w tym dystrybucji</a:t>
            </a: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 podręczników, materiałów edukacyjnych, materiałów ćwiczeniowych lub książek pomocniczych, lub ich części, przez ministra właściwego do spraw oświaty i wychowania,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l-PL" sz="1800" b="1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bezpłatny dostęp do adaptacji </a:t>
            </a: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odbywa się poprzez System Informacji Oświatowej i Zintegrowaną Platformę Edukacyjną (ZPE).</a:t>
            </a:r>
          </a:p>
          <a:p>
            <a:pPr marL="0" indent="0">
              <a:buNone/>
            </a:pPr>
            <a:endParaRPr lang="pl-PL" sz="1800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800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800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pl-PL" sz="1800" dirty="0">
              <a:latin typeface="Lato" panose="020F0502020204030203" pitchFamily="34" charset="-18"/>
            </a:endParaRPr>
          </a:p>
          <a:p>
            <a:endParaRPr lang="pl-PL" sz="1700" dirty="0">
              <a:latin typeface="Lato" panose="020F0502020204030203" pitchFamily="34" charset="-18"/>
            </a:endParaRPr>
          </a:p>
        </p:txBody>
      </p:sp>
      <p:sp>
        <p:nvSpPr>
          <p:cNvPr id="9" name="Tytuł 8">
            <a:extLst>
              <a:ext uri="{FF2B5EF4-FFF2-40B4-BE49-F238E27FC236}">
                <a16:creationId xmlns:a16="http://schemas.microsoft.com/office/drawing/2014/main" id="{B820187A-05CF-DA83-29A4-BD62E3690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26" y="0"/>
            <a:ext cx="12118974" cy="9493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pl-PL" dirty="0"/>
              <a:t>                          </a:t>
            </a:r>
            <a:endParaRPr lang="pl-PL" sz="3600" dirty="0">
              <a:latin typeface="Lato" panose="020F0502020204030203" pitchFamily="34" charset="-18"/>
            </a:endParaRPr>
          </a:p>
        </p:txBody>
      </p:sp>
      <p:pic>
        <p:nvPicPr>
          <p:cNvPr id="11" name="Obraz 13">
            <a:extLst>
              <a:ext uri="{FF2B5EF4-FFF2-40B4-BE49-F238E27FC236}">
                <a16:creationId xmlns:a16="http://schemas.microsoft.com/office/drawing/2014/main" id="{3FE1462D-47C6-2FF0-B60C-CC8DB97C28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6" y="73026"/>
            <a:ext cx="2297641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87FE22E8-5A3A-E657-DFAC-031B78671D0A}"/>
              </a:ext>
            </a:extLst>
          </p:cNvPr>
          <p:cNvSpPr txBox="1"/>
          <p:nvPr/>
        </p:nvSpPr>
        <p:spPr>
          <a:xfrm>
            <a:off x="2497015" y="151496"/>
            <a:ext cx="9627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bg1"/>
                </a:solidFill>
                <a:latin typeface="Lato" panose="020F0502020204030203" pitchFamily="34" charset="-18"/>
                <a:ea typeface="Times New Roman" panose="02020603050405020304" pitchFamily="18" charset="0"/>
              </a:rPr>
              <a:t>Rozwiązania wynikające z przepisów prawa oświatowego </a:t>
            </a:r>
          </a:p>
        </p:txBody>
      </p:sp>
    </p:spTree>
    <p:extLst>
      <p:ext uri="{BB962C8B-B14F-4D97-AF65-F5344CB8AC3E}">
        <p14:creationId xmlns:p14="http://schemas.microsoft.com/office/powerpoint/2010/main" val="2999653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9AF38B-489C-B249-0961-5A6A582187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5A474D-E24B-6F38-C69F-BCAB2E086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992" y="1193800"/>
            <a:ext cx="10887807" cy="4983163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pl-PL" sz="2000" b="1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sz="2000" b="1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l-PL" sz="1800" dirty="0">
                <a:latin typeface="Lato" panose="020F0502020204030203" pitchFamily="34" charset="-18"/>
                <a:ea typeface="Times New Roman" panose="02020603050405020304" pitchFamily="18" charset="0"/>
              </a:rPr>
              <a:t>Przykładowe sposoby zapewniania w przedszkolach, szkołach i placówkach oświatowych komunikacji z dziećmi, uczniami, osobami niesłyszącymi lub słabosłyszącymi posługującymi się </a:t>
            </a:r>
            <a:r>
              <a:rPr lang="pl-PL" sz="1800" b="1" dirty="0">
                <a:latin typeface="Lato" panose="020F0502020204030203" pitchFamily="34" charset="-18"/>
                <a:ea typeface="Times New Roman" panose="02020603050405020304" pitchFamily="18" charset="0"/>
              </a:rPr>
              <a:t>polskim językiem migowym (PJM):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l-PL" sz="1800" dirty="0">
                <a:latin typeface="Lato" panose="020F0502020204030203" pitchFamily="34" charset="-18"/>
                <a:ea typeface="Times New Roman" panose="02020603050405020304" pitchFamily="18" charset="0"/>
              </a:rPr>
              <a:t>posługiwanie się przez nauczycieli polskim językiem migowym (PJM) oraz systemowym językiem migowym (SJM) z dostosowaniem komunikatów do indywidualnego poziomu znajomości języka migowego przez ucznia -  nauczyciele posługujący się PJM mają ukończony kurs PJM na poziomach najczęściej A1, A2 (do B2),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l-PL" sz="1800" dirty="0">
                <a:latin typeface="Lato" panose="020F0502020204030203" pitchFamily="34" charset="-18"/>
                <a:ea typeface="Times New Roman" panose="02020603050405020304" pitchFamily="18" charset="0"/>
              </a:rPr>
              <a:t>zatrudnianie słabosłyszących nauczycieli lub osób niebędących nauczycielami (pomoce nauczyciela, tłumacze i lektorzy PJM), dla których polski język migowy jest językiem naturalnym (natywnym),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l-PL" sz="1800" dirty="0">
                <a:latin typeface="Lato" panose="020F0502020204030203" pitchFamily="34" charset="-18"/>
                <a:ea typeface="Times New Roman" panose="02020603050405020304" pitchFamily="18" charset="0"/>
              </a:rPr>
              <a:t>zapewnienie wsparcia podczas zajęć edukacyjnych ze strony tłumacza PJM w sposób zdalny,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l-PL" sz="1800" dirty="0">
                <a:latin typeface="Lato" panose="020F0502020204030203" pitchFamily="34" charset="-18"/>
                <a:ea typeface="Times New Roman" panose="02020603050405020304" pitchFamily="18" charset="0"/>
              </a:rPr>
              <a:t>zapewnienie obecności tłumacza języka migowego podczas uroczystości szkolnych,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l-PL" sz="1800" dirty="0">
                <a:latin typeface="Lato" panose="020F0502020204030203" pitchFamily="34" charset="-18"/>
                <a:ea typeface="Times New Roman" panose="02020603050405020304" pitchFamily="18" charset="0"/>
              </a:rPr>
              <a:t>korzystanie z przenośnej pętli indukcyjnej.</a:t>
            </a:r>
          </a:p>
          <a:p>
            <a:pPr marL="457200" indent="-457200">
              <a:lnSpc>
                <a:spcPct val="100000"/>
              </a:lnSpc>
              <a:buAutoNum type="alphaLcParenR"/>
            </a:pPr>
            <a:endParaRPr lang="pl-PL" sz="20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AutoNum type="alphaLcParenR"/>
            </a:pPr>
            <a:endParaRPr lang="pl-PL" sz="20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sz="20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sz="18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</p:txBody>
      </p:sp>
      <p:sp>
        <p:nvSpPr>
          <p:cNvPr id="9" name="Tytuł 8">
            <a:extLst>
              <a:ext uri="{FF2B5EF4-FFF2-40B4-BE49-F238E27FC236}">
                <a16:creationId xmlns:a16="http://schemas.microsoft.com/office/drawing/2014/main" id="{36C10376-5E43-A2A2-C17F-C29A42260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26" y="0"/>
            <a:ext cx="12118974" cy="9493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pl-PL" dirty="0"/>
              <a:t>                          </a:t>
            </a:r>
            <a:endParaRPr lang="pl-PL" sz="3600" dirty="0">
              <a:latin typeface="Lato" panose="020F0502020204030203" pitchFamily="34" charset="-18"/>
            </a:endParaRPr>
          </a:p>
        </p:txBody>
      </p:sp>
      <p:pic>
        <p:nvPicPr>
          <p:cNvPr id="11" name="Obraz 13">
            <a:extLst>
              <a:ext uri="{FF2B5EF4-FFF2-40B4-BE49-F238E27FC236}">
                <a16:creationId xmlns:a16="http://schemas.microsoft.com/office/drawing/2014/main" id="{A6DC9315-4BEA-FDC5-643C-7FB097E37E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6" y="73026"/>
            <a:ext cx="2297641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A3A203D6-E245-EA12-1403-1DB92A244D82}"/>
              </a:ext>
            </a:extLst>
          </p:cNvPr>
          <p:cNvSpPr txBox="1"/>
          <p:nvPr/>
        </p:nvSpPr>
        <p:spPr>
          <a:xfrm>
            <a:off x="2497015" y="151496"/>
            <a:ext cx="9627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bg1"/>
                </a:solidFill>
                <a:latin typeface="Lato" panose="020F0502020204030203" pitchFamily="34" charset="-18"/>
                <a:ea typeface="Times New Roman" panose="02020603050405020304" pitchFamily="18" charset="0"/>
              </a:rPr>
              <a:t>Dobre praktyki – informacje kuratorów oświaty</a:t>
            </a:r>
          </a:p>
        </p:txBody>
      </p:sp>
    </p:spTree>
    <p:extLst>
      <p:ext uri="{BB962C8B-B14F-4D97-AF65-F5344CB8AC3E}">
        <p14:creationId xmlns:p14="http://schemas.microsoft.com/office/powerpoint/2010/main" val="1385593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5D632B-002E-7FAA-576B-7C8E2D6F1C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940ADC-9E89-8BDB-94F6-F261A7075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992" y="1193800"/>
            <a:ext cx="10887807" cy="4983163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pl-PL" sz="2000" b="1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sz="2000" b="1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sz="2000" b="1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sz="2000" b="1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sz="1800" b="1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l-PL" sz="1800" dirty="0">
                <a:latin typeface="Lato" panose="020F0502020204030203" pitchFamily="34" charset="-18"/>
                <a:ea typeface="Times New Roman" panose="02020603050405020304" pitchFamily="18" charset="0"/>
              </a:rPr>
              <a:t>Przykładowe sposoby zapewniania w przedszkolach, szkołach i placówkach oświatowych komunikacji z dziećmi, uczniami, osobami posługującymi się np. </a:t>
            </a:r>
            <a:r>
              <a:rPr lang="pl-PL" sz="1800" b="1" dirty="0">
                <a:latin typeface="Lato" panose="020F0502020204030203" pitchFamily="34" charset="-18"/>
                <a:ea typeface="Times New Roman" panose="02020603050405020304" pitchFamily="18" charset="0"/>
              </a:rPr>
              <a:t>AAC (alternatywnymi metodami komunikacji), ETR (oznaczenie tekstu łatwego do czytania i zrozumienia):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stosowanie: tablic komunikacyjnych, symboli PCS (Personal </a:t>
            </a:r>
            <a:r>
              <a:rPr lang="pl-PL" sz="1800" dirty="0" err="1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Communication</a:t>
            </a: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 Service), piktogramów, gestów </a:t>
            </a:r>
            <a:r>
              <a:rPr lang="pl-PL" sz="1800" dirty="0" err="1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Makatonu</a:t>
            </a: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, komunikatorów elektronicznych „</a:t>
            </a:r>
            <a:r>
              <a:rPr lang="pl-PL" sz="1800" dirty="0" err="1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Mówik</a:t>
            </a: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”, nowoczesnych technologii wspierających komunikację wizualną, w tym np. aplikacji mobilnych, prezentacji multimedialnych, ekranizacji lektur szkolnych</a:t>
            </a:r>
            <a:r>
              <a:rPr lang="pl-PL" sz="1800" dirty="0">
                <a:latin typeface="Lato" panose="020F0502020204030203" pitchFamily="34" charset="-18"/>
                <a:ea typeface="Times New Roman" panose="02020603050405020304" pitchFamily="18" charset="0"/>
              </a:rPr>
              <a:t>, syntezatorów mowy, komputerów z aplikacjami do budowania komunikatów, „</a:t>
            </a:r>
            <a:r>
              <a:rPr lang="pl-PL" sz="1800" dirty="0" err="1">
                <a:latin typeface="Lato" panose="020F0502020204030203" pitchFamily="34" charset="-18"/>
                <a:ea typeface="Times New Roman" panose="02020603050405020304" pitchFamily="18" charset="0"/>
              </a:rPr>
              <a:t>Cyberoko</a:t>
            </a:r>
            <a:r>
              <a:rPr lang="pl-PL" sz="1800" dirty="0">
                <a:latin typeface="Lato" panose="020F0502020204030203" pitchFamily="34" charset="-18"/>
                <a:ea typeface="Times New Roman" panose="02020603050405020304" pitchFamily="18" charset="0"/>
              </a:rPr>
              <a:t>" (C-EYE) – innowacyjny system umożliwiający komunikację i rehabilitację osób mających problemy z mową lub poruszaniem się, poprzez śledzenie ruchu ich gałek ocznych,</a:t>
            </a:r>
            <a:endParaRPr lang="pl-PL" sz="1800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stosowanie: języka łatwego do czytania i zrozumienia z ograniczaniem trudnego słownictwa i użyciem prostych zdań wspieranych ilustracjami lub ikonami, napisów, diagramów, map mentalnych, tabliczek motywacyjnych</a:t>
            </a:r>
            <a:r>
              <a:rPr lang="pl-PL" sz="1800" dirty="0">
                <a:latin typeface="Lato" panose="020F0502020204030203" pitchFamily="34" charset="-18"/>
                <a:ea typeface="Times New Roman" panose="02020603050405020304" pitchFamily="18" charset="0"/>
              </a:rPr>
              <a:t> z </a:t>
            </a: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oznaczeniami aktywności w salach lekcyjnych i </a:t>
            </a:r>
            <a:r>
              <a:rPr lang="pl-PL" sz="1800" dirty="0">
                <a:latin typeface="Lato" panose="020F0502020204030203" pitchFamily="34" charset="-18"/>
                <a:ea typeface="Times New Roman" panose="02020603050405020304" pitchFamily="18" charset="0"/>
              </a:rPr>
              <a:t>w innych pomieszczeniach (</a:t>
            </a: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np. stołówka, świetlica), 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l-PL" sz="1800" dirty="0">
                <a:latin typeface="Lato" panose="020F0502020204030203" pitchFamily="34" charset="-18"/>
                <a:ea typeface="Times New Roman" panose="02020603050405020304" pitchFamily="18" charset="0"/>
              </a:rPr>
              <a:t>zatrudnienie indywidualnie dla dziecka lub ucznia nauczyciela współorganizującego kształcenie (</a:t>
            </a:r>
            <a:r>
              <a:rPr lang="pl-PL" sz="1800" i="1" dirty="0">
                <a:latin typeface="Lato" panose="020F0502020204030203" pitchFamily="34" charset="-18"/>
                <a:ea typeface="Times New Roman" panose="02020603050405020304" pitchFamily="18" charset="0"/>
              </a:rPr>
              <a:t>nauczyciel wspomagający</a:t>
            </a:r>
            <a:r>
              <a:rPr lang="pl-PL" sz="1800" dirty="0">
                <a:latin typeface="Lato" panose="020F0502020204030203" pitchFamily="34" charset="-18"/>
                <a:ea typeface="Times New Roman" panose="02020603050405020304" pitchFamily="18" charset="0"/>
              </a:rPr>
              <a:t>), który odbył szkolenia w zakresie stosowania AAC (</a:t>
            </a:r>
            <a:r>
              <a:rPr lang="pl-PL" sz="1800" dirty="0" err="1">
                <a:latin typeface="Lato" panose="020F0502020204030203" pitchFamily="34" charset="-18"/>
                <a:ea typeface="Times New Roman" panose="02020603050405020304" pitchFamily="18" charset="0"/>
              </a:rPr>
              <a:t>Augmentative</a:t>
            </a:r>
            <a:r>
              <a:rPr lang="pl-PL" sz="1800" dirty="0">
                <a:latin typeface="Lato" panose="020F0502020204030203" pitchFamily="34" charset="-18"/>
                <a:ea typeface="Times New Roman" panose="02020603050405020304" pitchFamily="18" charset="0"/>
              </a:rPr>
              <a:t> and </a:t>
            </a:r>
            <a:r>
              <a:rPr lang="pl-PL" sz="1800" dirty="0" err="1">
                <a:latin typeface="Lato" panose="020F0502020204030203" pitchFamily="34" charset="-18"/>
                <a:ea typeface="Times New Roman" panose="02020603050405020304" pitchFamily="18" charset="0"/>
              </a:rPr>
              <a:t>Alternative</a:t>
            </a:r>
            <a:r>
              <a:rPr lang="pl-PL" sz="1800" dirty="0">
                <a:latin typeface="Lato" panose="020F0502020204030203" pitchFamily="34" charset="-18"/>
                <a:ea typeface="Times New Roman" panose="02020603050405020304" pitchFamily="18" charset="0"/>
              </a:rPr>
              <a:t> </a:t>
            </a:r>
            <a:r>
              <a:rPr lang="pl-PL" sz="1800" dirty="0" err="1">
                <a:latin typeface="Lato" panose="020F0502020204030203" pitchFamily="34" charset="-18"/>
                <a:ea typeface="Times New Roman" panose="02020603050405020304" pitchFamily="18" charset="0"/>
              </a:rPr>
              <a:t>Communication</a:t>
            </a:r>
            <a:r>
              <a:rPr lang="pl-PL" sz="1800" dirty="0">
                <a:latin typeface="Lato" panose="020F0502020204030203" pitchFamily="34" charset="-18"/>
                <a:ea typeface="Times New Roman" panose="02020603050405020304" pitchFamily="18" charset="0"/>
              </a:rPr>
              <a:t>).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pl-PL" sz="1600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pl-PL" sz="1600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sz="1600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pl-PL" sz="1600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l-PL" sz="1600" dirty="0">
                <a:effectLst/>
                <a:latin typeface="Lato" panose="020F0502020204030203" pitchFamily="34" charset="-18"/>
                <a:ea typeface="Times New Roman" panose="02020603050405020304" pitchFamily="18" charset="0"/>
              </a:rPr>
              <a:t></a:t>
            </a:r>
            <a:endParaRPr lang="pl-PL" sz="20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sz="18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</p:txBody>
      </p:sp>
      <p:sp>
        <p:nvSpPr>
          <p:cNvPr id="9" name="Tytuł 8">
            <a:extLst>
              <a:ext uri="{FF2B5EF4-FFF2-40B4-BE49-F238E27FC236}">
                <a16:creationId xmlns:a16="http://schemas.microsoft.com/office/drawing/2014/main" id="{4C5E8B45-1678-F634-4222-14B8E69CB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26" y="0"/>
            <a:ext cx="12118974" cy="9493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pl-PL" dirty="0"/>
              <a:t>                          </a:t>
            </a:r>
            <a:endParaRPr lang="pl-PL" sz="3600" dirty="0">
              <a:latin typeface="Lato" panose="020F0502020204030203" pitchFamily="34" charset="-18"/>
            </a:endParaRPr>
          </a:p>
        </p:txBody>
      </p:sp>
      <p:pic>
        <p:nvPicPr>
          <p:cNvPr id="11" name="Obraz 13">
            <a:extLst>
              <a:ext uri="{FF2B5EF4-FFF2-40B4-BE49-F238E27FC236}">
                <a16:creationId xmlns:a16="http://schemas.microsoft.com/office/drawing/2014/main" id="{188E8677-C5D6-2D82-9805-879CFAD70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6" y="73026"/>
            <a:ext cx="2297641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89752A5F-9AB8-CC01-289B-F1B6B1C03DF5}"/>
              </a:ext>
            </a:extLst>
          </p:cNvPr>
          <p:cNvSpPr txBox="1"/>
          <p:nvPr/>
        </p:nvSpPr>
        <p:spPr>
          <a:xfrm>
            <a:off x="2497015" y="151496"/>
            <a:ext cx="9627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bg1"/>
                </a:solidFill>
                <a:latin typeface="Lato" panose="020F0502020204030203" pitchFamily="34" charset="-18"/>
                <a:ea typeface="Times New Roman" panose="02020603050405020304" pitchFamily="18" charset="0"/>
              </a:rPr>
              <a:t>Dobre praktyki – informacje kuratorów oświaty</a:t>
            </a:r>
          </a:p>
        </p:txBody>
      </p:sp>
    </p:spTree>
    <p:extLst>
      <p:ext uri="{BB962C8B-B14F-4D97-AF65-F5344CB8AC3E}">
        <p14:creationId xmlns:p14="http://schemas.microsoft.com/office/powerpoint/2010/main" val="2478871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242B33-78FA-628E-253F-1A953B36D4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30BF94-EE0F-3276-9C92-AEE968B2D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096" y="764657"/>
            <a:ext cx="10887807" cy="4983163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pl-PL" sz="2000" b="1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sz="2000" b="1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1800" b="1" kern="100" dirty="0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     </a:t>
            </a:r>
            <a:r>
              <a:rPr lang="pl-PL" sz="1800" kern="100" dirty="0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Przykładowe sposoby uwzględnienia potrzeb komunikacyjnych dzieci, uczniów i osób niesłyszącymi lub słabosłyszącymi posługującymi się </a:t>
            </a:r>
            <a:r>
              <a:rPr lang="pl-PL" sz="1800" b="1" kern="100" dirty="0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polskim językiem migowym (PJM):</a:t>
            </a:r>
            <a:endParaRPr lang="pl-PL" sz="1800" b="1" kern="100" dirty="0">
              <a:latin typeface="Lato" panose="020F0502020204030203" pitchFamily="34" charset="-18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800" kern="1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Calibri" panose="020F0502020204030204" pitchFamily="34" charset="0"/>
              </a:rPr>
              <a:t>dostosowywanie treści programowych i języka przekazu do możliwości uczniów, np. z wykorzystaniem tłumaczenia na PJM,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800" kern="1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Calibri" panose="020F0502020204030204" pitchFamily="34" charset="0"/>
              </a:rPr>
              <a:t>wykorzystywanie materiałów filmowych posiadających napisy lub z tłumaczeniem na żywo,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800" kern="1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Calibri" panose="020F0502020204030204" pitchFamily="34" charset="0"/>
              </a:rPr>
              <a:t>wykorzystywanie aplikacji lub urządzeń dedykowanych podczas zajęć edukacyjnych, np. </a:t>
            </a:r>
            <a:r>
              <a:rPr lang="pl-PL" sz="1800" kern="100" dirty="0" err="1">
                <a:effectLst/>
                <a:latin typeface="Lato" panose="020F0502020204030203" pitchFamily="34" charset="-18"/>
                <a:ea typeface="Calibri" panose="020F0502020204030204" pitchFamily="34" charset="0"/>
                <a:cs typeface="Calibri" panose="020F0502020204030204" pitchFamily="34" charset="0"/>
              </a:rPr>
              <a:t>Mówik</a:t>
            </a:r>
            <a:r>
              <a:rPr lang="pl-PL" sz="1800" kern="1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sz="1800" kern="100" dirty="0" err="1">
                <a:effectLst/>
                <a:latin typeface="Lato" panose="020F0502020204030203" pitchFamily="34" charset="-18"/>
                <a:ea typeface="Calibri" panose="020F0502020204030204" pitchFamily="34" charset="0"/>
                <a:cs typeface="Calibri" panose="020F0502020204030204" pitchFamily="34" charset="0"/>
              </a:rPr>
              <a:t>Let</a:t>
            </a:r>
            <a:r>
              <a:rPr lang="pl-PL" sz="1800" kern="1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Calibri" panose="020F0502020204030204" pitchFamily="34" charset="0"/>
              </a:rPr>
              <a:t> Me Talk, </a:t>
            </a:r>
            <a:r>
              <a:rPr lang="pl-PL" sz="1800" kern="100" dirty="0" err="1">
                <a:effectLst/>
                <a:latin typeface="Lato" panose="020F0502020204030203" pitchFamily="34" charset="-18"/>
                <a:ea typeface="Calibri" panose="020F0502020204030204" pitchFamily="34" charset="0"/>
                <a:cs typeface="Calibri" panose="020F0502020204030204" pitchFamily="34" charset="0"/>
              </a:rPr>
              <a:t>Boardmaker</a:t>
            </a:r>
            <a:r>
              <a:rPr lang="pl-PL" sz="1800" kern="1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Calibri" panose="020F0502020204030204" pitchFamily="34" charset="0"/>
              </a:rPr>
              <a:t> &amp; </a:t>
            </a:r>
            <a:r>
              <a:rPr lang="pl-PL" sz="1800" kern="100" dirty="0" err="1">
                <a:effectLst/>
                <a:latin typeface="Lato" panose="020F0502020204030203" pitchFamily="34" charset="-18"/>
                <a:ea typeface="Calibri" panose="020F0502020204030204" pitchFamily="34" charset="0"/>
                <a:cs typeface="Calibri" panose="020F0502020204030204" pitchFamily="34" charset="0"/>
              </a:rPr>
              <a:t>Speaking</a:t>
            </a:r>
            <a:r>
              <a:rPr lang="pl-PL" sz="1800" kern="1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800" kern="100" dirty="0" err="1">
                <a:effectLst/>
                <a:latin typeface="Lato" panose="020F0502020204030203" pitchFamily="34" charset="-18"/>
                <a:ea typeface="Calibri" panose="020F0502020204030204" pitchFamily="34" charset="0"/>
                <a:cs typeface="Calibri" panose="020F0502020204030204" pitchFamily="34" charset="0"/>
              </a:rPr>
              <a:t>Dynamically</a:t>
            </a:r>
            <a:r>
              <a:rPr lang="pl-PL" sz="1800" kern="1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Calibri" panose="020F0502020204030204" pitchFamily="34" charset="0"/>
              </a:rPr>
              <a:t> Pro, tabliczki interaktywne, komunikator GO Talk, Big Step by step, </a:t>
            </a:r>
            <a:r>
              <a:rPr lang="pl-PL" sz="1800" kern="100" dirty="0" err="1">
                <a:effectLst/>
                <a:latin typeface="Lato" panose="020F0502020204030203" pitchFamily="34" charset="-18"/>
                <a:ea typeface="Calibri" panose="020F0502020204030204" pitchFamily="34" charset="0"/>
                <a:cs typeface="Calibri" panose="020F0502020204030204" pitchFamily="34" charset="0"/>
              </a:rPr>
              <a:t>iTalk</a:t>
            </a:r>
            <a:r>
              <a:rPr lang="pl-PL" sz="1800" kern="1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Calibri" panose="020F0502020204030204" pitchFamily="34" charset="0"/>
              </a:rPr>
              <a:t> 2, Communicator 5, </a:t>
            </a:r>
            <a:r>
              <a:rPr lang="pl-PL" sz="1800" kern="100" dirty="0" err="1">
                <a:effectLst/>
                <a:latin typeface="Lato" panose="020F0502020204030203" pitchFamily="34" charset="-18"/>
                <a:ea typeface="Calibri" panose="020F0502020204030204" pitchFamily="34" charset="0"/>
                <a:cs typeface="Calibri" panose="020F0502020204030204" pitchFamily="34" charset="0"/>
              </a:rPr>
              <a:t>CoughDrop</a:t>
            </a:r>
            <a:r>
              <a:rPr lang="pl-PL" sz="1800" kern="1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800" kern="1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Calibri" panose="020F0502020204030204" pitchFamily="34" charset="0"/>
              </a:rPr>
              <a:t>dbałość o odpowiednie warunki do nauki (oświetlenie, umieszczenie na ścianach symboli informacyjnych w formie graficznej),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800" kern="1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Calibri" panose="020F0502020204030204" pitchFamily="34" charset="0"/>
              </a:rPr>
              <a:t>stałe doskonalenie kompetencji nauczycieli,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800" kern="1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Calibri" panose="020F0502020204030204" pitchFamily="34" charset="0"/>
              </a:rPr>
              <a:t>układanie planów dnia, planów aktywności z wykorzystaniem symboli.</a:t>
            </a:r>
            <a:endParaRPr lang="pl-PL" sz="20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sz="18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</p:txBody>
      </p:sp>
      <p:sp>
        <p:nvSpPr>
          <p:cNvPr id="9" name="Tytuł 8">
            <a:extLst>
              <a:ext uri="{FF2B5EF4-FFF2-40B4-BE49-F238E27FC236}">
                <a16:creationId xmlns:a16="http://schemas.microsoft.com/office/drawing/2014/main" id="{1CC87818-32BF-D0B8-29C5-C55E70124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26" y="0"/>
            <a:ext cx="12118974" cy="9493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pl-PL" dirty="0"/>
              <a:t>                          </a:t>
            </a:r>
            <a:endParaRPr lang="pl-PL" sz="3600" dirty="0">
              <a:latin typeface="Lato" panose="020F0502020204030203" pitchFamily="34" charset="-18"/>
            </a:endParaRPr>
          </a:p>
        </p:txBody>
      </p:sp>
      <p:pic>
        <p:nvPicPr>
          <p:cNvPr id="11" name="Obraz 13">
            <a:extLst>
              <a:ext uri="{FF2B5EF4-FFF2-40B4-BE49-F238E27FC236}">
                <a16:creationId xmlns:a16="http://schemas.microsoft.com/office/drawing/2014/main" id="{66C86486-6C89-197E-B1D6-881EC7601A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6" y="73026"/>
            <a:ext cx="2297641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44EAB20F-B7E2-8DEC-CA88-CBF075C8958A}"/>
              </a:ext>
            </a:extLst>
          </p:cNvPr>
          <p:cNvSpPr txBox="1"/>
          <p:nvPr/>
        </p:nvSpPr>
        <p:spPr>
          <a:xfrm>
            <a:off x="2497015" y="151496"/>
            <a:ext cx="9627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bg1"/>
                </a:solidFill>
                <a:latin typeface="Lato" panose="020F0502020204030203" pitchFamily="34" charset="-18"/>
                <a:ea typeface="Times New Roman" panose="02020603050405020304" pitchFamily="18" charset="0"/>
              </a:rPr>
              <a:t>Dobre praktyki – informacje kuratorów oświaty</a:t>
            </a:r>
          </a:p>
        </p:txBody>
      </p:sp>
    </p:spTree>
    <p:extLst>
      <p:ext uri="{BB962C8B-B14F-4D97-AF65-F5344CB8AC3E}">
        <p14:creationId xmlns:p14="http://schemas.microsoft.com/office/powerpoint/2010/main" val="4117650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15E224-217B-8E54-8041-1A8462EBCC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DEEBF0-112B-B66B-7131-546211D97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992" y="1193800"/>
            <a:ext cx="10887807" cy="4983163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pl-PL" sz="2000" b="1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sz="2000" b="1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sz="2000" b="1" dirty="0"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b="1" kern="100" dirty="0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    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1600" kern="100" dirty="0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Przykładowe sposoby uwzględnienia potrzeb komunikacyjnych dzieci, uczniów i osób posługujących się</a:t>
            </a:r>
            <a:r>
              <a:rPr lang="pl-PL" sz="1600" b="1" kern="100" dirty="0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 alternatywnymi</a:t>
            </a:r>
            <a:r>
              <a:rPr lang="pl-PL" sz="1600" b="1" kern="100" dirty="0"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pl-PL" sz="1600" b="1" kern="100" dirty="0">
                <a:effectLst/>
                <a:latin typeface="Lato" panose="020F0502020204030203" pitchFamily="34" charset="-18"/>
                <a:ea typeface="Aptos" panose="020B0004020202020204" pitchFamily="34" charset="0"/>
                <a:cs typeface="Times New Roman" panose="02020603050405020304" pitchFamily="18" charset="0"/>
              </a:rPr>
              <a:t>metodami komunikacji:</a:t>
            </a:r>
            <a:endParaRPr lang="pl-PL" sz="1600" b="1" kern="100" dirty="0">
              <a:latin typeface="Lato" panose="020F0502020204030203" pitchFamily="34" charset="-18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600" kern="100" dirty="0">
                <a:latin typeface="Lato" panose="020F0502020204030203" pitchFamily="34" charset="-18"/>
                <a:ea typeface="Calibri" panose="020F0502020204030204" pitchFamily="34" charset="0"/>
                <a:cs typeface="Calibri" panose="020F0502020204030204" pitchFamily="34" charset="0"/>
              </a:rPr>
              <a:t>treści programowe </a:t>
            </a:r>
            <a:r>
              <a:rPr lang="pl-PL" sz="1600" b="1" kern="100" dirty="0">
                <a:latin typeface="Lato" panose="020F0502020204030203" pitchFamily="34" charset="-18"/>
                <a:ea typeface="Calibri" panose="020F0502020204030204" pitchFamily="34" charset="0"/>
                <a:cs typeface="Calibri" panose="020F0502020204030204" pitchFamily="34" charset="0"/>
              </a:rPr>
              <a:t>dostosowane są indywidualnie do każdego z uczniów</a:t>
            </a:r>
            <a:r>
              <a:rPr lang="pl-PL" sz="1600" kern="100" dirty="0">
                <a:latin typeface="Lato" panose="020F0502020204030203" pitchFamily="34" charset="-18"/>
                <a:ea typeface="Calibri" panose="020F0502020204030204" pitchFamily="34" charset="0"/>
                <a:cs typeface="Calibri" panose="020F0502020204030204" pitchFamily="34" charset="0"/>
              </a:rPr>
              <a:t>, w zależności od modalności komunikacyjnej (AAC/werbalna), kontrast kolorów, kontrast między tekstem a tłem, opisy grafik, prosty język, własne programy nauczyciela, program </a:t>
            </a:r>
            <a:r>
              <a:rPr lang="pl-PL" sz="1600" kern="100" dirty="0" err="1">
                <a:latin typeface="Lato" panose="020F0502020204030203" pitchFamily="34" charset="-18"/>
                <a:ea typeface="Calibri" panose="020F0502020204030204" pitchFamily="34" charset="0"/>
                <a:cs typeface="Calibri" panose="020F0502020204030204" pitchFamily="34" charset="0"/>
              </a:rPr>
              <a:t>Boardmaker</a:t>
            </a:r>
            <a:r>
              <a:rPr lang="pl-PL" sz="1600" kern="100" dirty="0">
                <a:latin typeface="Lato" panose="020F0502020204030203" pitchFamily="34" charset="-18"/>
                <a:ea typeface="Calibri" panose="020F0502020204030204" pitchFamily="34" charset="0"/>
                <a:cs typeface="Calibri" panose="020F0502020204030204" pitchFamily="34" charset="0"/>
              </a:rPr>
              <a:t> umożliwiający tworzenie symboli PCS dopasowanych do indywidualnych możliwości i potrzeb ucznia,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600" kern="100" dirty="0">
                <a:latin typeface="Lato" panose="020F0502020204030203" pitchFamily="34" charset="-18"/>
                <a:ea typeface="Calibri" panose="020F0502020204030204" pitchFamily="34" charset="0"/>
                <a:cs typeface="Calibri" panose="020F0502020204030204" pitchFamily="34" charset="0"/>
              </a:rPr>
              <a:t>dla dzieci i uczniów </a:t>
            </a:r>
            <a:r>
              <a:rPr lang="pl-PL" sz="1600" kern="100" dirty="0">
                <a:latin typeface="Lato" panose="020F0502020204030203" pitchFamily="34" charset="-18"/>
                <a:ea typeface="Calibri" panose="020F0502020204030204" pitchFamily="34" charset="0"/>
              </a:rPr>
              <a:t>głuchoniewidomych stworzono </a:t>
            </a:r>
            <a:r>
              <a:rPr lang="pl-PL" sz="1600" b="1" kern="100" dirty="0">
                <a:latin typeface="Lato" panose="020F0502020204030203" pitchFamily="34" charset="-18"/>
                <a:ea typeface="Calibri" panose="020F0502020204030204" pitchFamily="34" charset="0"/>
              </a:rPr>
              <a:t>specjalny system dotykowy </a:t>
            </a:r>
            <a:r>
              <a:rPr lang="pl-PL" sz="1600" kern="100" dirty="0">
                <a:latin typeface="Lato" panose="020F0502020204030203" pitchFamily="34" charset="-18"/>
                <a:ea typeface="Calibri" panose="020F0502020204030204" pitchFamily="34" charset="0"/>
              </a:rPr>
              <a:t>- różnej grubości frotki, gąbki, pudełka itp. pozwalające sygnalizować na jakie zajęcia idą czy utworzyć „kalendarz dnia” systematyzujący czynności dnia, 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600" kern="100" dirty="0">
                <a:latin typeface="Lato" panose="020F0502020204030203" pitchFamily="34" charset="-18"/>
                <a:ea typeface="Calibri" panose="020F0502020204030204" pitchFamily="34" charset="0"/>
                <a:cs typeface="Calibri" panose="020F0502020204030204" pitchFamily="34" charset="0"/>
              </a:rPr>
              <a:t>zwiększanie </a:t>
            </a:r>
            <a:r>
              <a:rPr lang="pl-PL" sz="1600" kern="1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Calibri" panose="020F0502020204030204" pitchFamily="34" charset="0"/>
              </a:rPr>
              <a:t>liczby ćwiczeń praktycznych i wizualnych,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600" kern="1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Calibri" panose="020F0502020204030204" pitchFamily="34" charset="0"/>
              </a:rPr>
              <a:t>dbałość o odpowiednie warunki do nauki (m.in. oświetlenie, umieszczenie na ścianach symboli informacyjnych w formie graficznej),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600" kern="1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Calibri" panose="020F0502020204030204" pitchFamily="34" charset="0"/>
              </a:rPr>
              <a:t>stałe doskonalenie kompetencji nauczycieli i specjalistów (m.in. logopedów, </a:t>
            </a:r>
            <a:r>
              <a:rPr lang="pl-PL" sz="1600" kern="100" dirty="0" err="1">
                <a:effectLst/>
                <a:latin typeface="Lato" panose="020F0502020204030203" pitchFamily="34" charset="-18"/>
                <a:ea typeface="Calibri" panose="020F0502020204030204" pitchFamily="34" charset="0"/>
                <a:cs typeface="Calibri" panose="020F0502020204030204" pitchFamily="34" charset="0"/>
              </a:rPr>
              <a:t>neurologopedów</a:t>
            </a:r>
            <a:r>
              <a:rPr lang="pl-PL" sz="1600" kern="1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pl-PL" sz="1800" kern="100" dirty="0">
              <a:effectLst/>
              <a:latin typeface="Lato" panose="020F0502020204030203" pitchFamily="34" charset="-18"/>
              <a:ea typeface="Calibri" panose="020F0502020204030204" pitchFamily="34" charset="0"/>
            </a:endParaRPr>
          </a:p>
          <a:p>
            <a:pPr marL="457200" indent="-457200">
              <a:lnSpc>
                <a:spcPct val="100000"/>
              </a:lnSpc>
              <a:buAutoNum type="alphaLcParenR"/>
            </a:pPr>
            <a:endParaRPr lang="pl-PL" sz="20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AutoNum type="alphaLcParenR"/>
            </a:pPr>
            <a:endParaRPr lang="pl-PL" sz="20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sz="20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sz="1800" b="1" dirty="0">
              <a:effectLst/>
              <a:latin typeface="Lato" panose="020F0502020204030203" pitchFamily="34" charset="-18"/>
              <a:ea typeface="Times New Roman" panose="02020603050405020304" pitchFamily="18" charset="0"/>
            </a:endParaRPr>
          </a:p>
        </p:txBody>
      </p:sp>
      <p:sp>
        <p:nvSpPr>
          <p:cNvPr id="9" name="Tytuł 8">
            <a:extLst>
              <a:ext uri="{FF2B5EF4-FFF2-40B4-BE49-F238E27FC236}">
                <a16:creationId xmlns:a16="http://schemas.microsoft.com/office/drawing/2014/main" id="{420CE8C8-6149-E49C-33C7-708FA5C21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26" y="0"/>
            <a:ext cx="12118974" cy="9493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pl-PL" dirty="0"/>
              <a:t>                          </a:t>
            </a:r>
            <a:endParaRPr lang="pl-PL" sz="3600" dirty="0">
              <a:latin typeface="Lato" panose="020F0502020204030203" pitchFamily="34" charset="-18"/>
            </a:endParaRPr>
          </a:p>
        </p:txBody>
      </p:sp>
      <p:pic>
        <p:nvPicPr>
          <p:cNvPr id="11" name="Obraz 13">
            <a:extLst>
              <a:ext uri="{FF2B5EF4-FFF2-40B4-BE49-F238E27FC236}">
                <a16:creationId xmlns:a16="http://schemas.microsoft.com/office/drawing/2014/main" id="{24D4D408-91B9-8FA6-2DAD-66D2687F40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6" y="73026"/>
            <a:ext cx="2297641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15FFDF09-7FB0-D396-4900-A0045BB71D21}"/>
              </a:ext>
            </a:extLst>
          </p:cNvPr>
          <p:cNvSpPr txBox="1"/>
          <p:nvPr/>
        </p:nvSpPr>
        <p:spPr>
          <a:xfrm>
            <a:off x="2497015" y="151496"/>
            <a:ext cx="9627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bg1"/>
                </a:solidFill>
                <a:latin typeface="Lato" panose="020F0502020204030203" pitchFamily="34" charset="-18"/>
                <a:ea typeface="Times New Roman" panose="02020603050405020304" pitchFamily="18" charset="0"/>
              </a:rPr>
              <a:t>Dobre praktyki – informacje kuratorów oświaty</a:t>
            </a:r>
          </a:p>
        </p:txBody>
      </p:sp>
    </p:spTree>
    <p:extLst>
      <p:ext uri="{BB962C8B-B14F-4D97-AF65-F5344CB8AC3E}">
        <p14:creationId xmlns:p14="http://schemas.microsoft.com/office/powerpoint/2010/main" val="117590914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 2013–2022">
  <a:themeElements>
    <a:clrScheme name="Motyw pakietu Office 2013–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 2013–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 2013–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428</TotalTime>
  <Words>2264</Words>
  <Application>Microsoft Office PowerPoint</Application>
  <PresentationFormat>Panoramiczny</PresentationFormat>
  <Paragraphs>162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1" baseType="lpstr">
      <vt:lpstr>Aptos</vt:lpstr>
      <vt:lpstr>Arial</vt:lpstr>
      <vt:lpstr>Calibri</vt:lpstr>
      <vt:lpstr>Calibri Light</vt:lpstr>
      <vt:lpstr>Lato</vt:lpstr>
      <vt:lpstr>Wingdings</vt:lpstr>
      <vt:lpstr>Motyw pakietu Office 2013–2022</vt:lpstr>
      <vt:lpstr>      34. posiedzenie Zespołu do spraw wykonywania postanowień Konwencji  o prawach osób niepełnosprawnych  27 maja 2025 r.  Komunikacja z osobami z niepełnosprawnościami, w szczególności z osobami niesłyszącymi (głuchymi) i słabosłyszącymi, posługującymi się polskim  językiem migowym oraz alternatywnymi metodami  komunikacji, w obszarze edukacji    monogram działań </vt:lpstr>
      <vt:lpstr>                          </vt:lpstr>
      <vt:lpstr>                          </vt:lpstr>
      <vt:lpstr>                          </vt:lpstr>
      <vt:lpstr>                          </vt:lpstr>
      <vt:lpstr>                          </vt:lpstr>
      <vt:lpstr>                          </vt:lpstr>
      <vt:lpstr>                          </vt:lpstr>
      <vt:lpstr>                          </vt:lpstr>
      <vt:lpstr>                          </vt:lpstr>
      <vt:lpstr>                          </vt:lpstr>
      <vt:lpstr>                          </vt:lpstr>
      <vt:lpstr>                          </vt:lpstr>
      <vt:lpstr>              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Bezpłatne studia podyplomowe</dc:title>
  <dc:creator>Rybałtowska Katarzyna</dc:creator>
  <cp:lastModifiedBy>Maryjanowska Helena</cp:lastModifiedBy>
  <cp:revision>479</cp:revision>
  <cp:lastPrinted>2025-04-07T09:15:31Z</cp:lastPrinted>
  <dcterms:created xsi:type="dcterms:W3CDTF">2025-04-01T09:41:40Z</dcterms:created>
  <dcterms:modified xsi:type="dcterms:W3CDTF">2025-05-27T08:10:00Z</dcterms:modified>
</cp:coreProperties>
</file>