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95" r:id="rId5"/>
    <p:sldId id="340" r:id="rId6"/>
    <p:sldId id="341" r:id="rId7"/>
    <p:sldId id="332" r:id="rId8"/>
    <p:sldId id="342" r:id="rId9"/>
    <p:sldId id="343" r:id="rId10"/>
    <p:sldId id="344" r:id="rId11"/>
    <p:sldId id="345" r:id="rId12"/>
    <p:sldId id="346" r:id="rId13"/>
    <p:sldId id="284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0D"/>
    <a:srgbClr val="EAB200"/>
    <a:srgbClr val="ED9B37"/>
    <a:srgbClr val="FFFFFF"/>
    <a:srgbClr val="FF0066"/>
    <a:srgbClr val="EEB500"/>
    <a:srgbClr val="D09E00"/>
    <a:srgbClr val="F09234"/>
    <a:srgbClr val="F4C080"/>
    <a:srgbClr val="E6B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D852-E5BE-4825-BD4D-B00504BD100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745F8-600B-48A3-99B5-79C62E3725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37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745F8-600B-48A3-99B5-79C62E37256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52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D9BF24-E0F0-A196-A2B4-0988A34CA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69D19C9-640A-4947-98D4-E98A04F31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F6952-39AC-F812-DFE7-383639FB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6FBACF-D07F-A2BF-7081-BF81FBD2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867340-ECAF-05C6-C2B8-3CACB2D5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8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9FF051-70CD-8F4C-4C75-EE1E213E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B4E3F86-F41E-ABA2-56AB-992322FFA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BC3655-6238-E261-D44B-1441B19A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37092D-AD8C-5FC7-B64C-1E6D5232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CCAE61-090C-9CFC-57D0-AC2AD761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43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CBE344C-770E-5849-F53D-2D2527B22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2571B63-E132-F278-275E-4FC912B7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D646AE-6B33-EBCA-083E-6537CFDA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4CEF10-DC3C-14EC-6A4F-86D6108B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FBD89A-3459-8FEA-8BD6-65BEF18D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3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18315D-F64E-6A7A-1DFC-3B71016CA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9F8275-AEC5-AA31-4F93-25F445145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2F59BE-E1DE-3D09-F902-8C569083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A7CE2C-CEB8-18A8-F399-8DA4460B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C3A0E6-9ACA-11FA-20E5-290402AA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0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6B9D5B-2955-8245-5A02-B1116777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ADD919-5D07-8287-0CC2-39F714BD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E2277E-3460-F2CA-D9C6-4367BFB1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5244BC-D67C-1EF9-33C0-CAE764EA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60D394-B6B2-F422-F242-84398280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15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73CBE9-5E3D-46E7-E6DE-CCA7C349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4C29D7-A727-52AB-D601-A73813428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C52C74-1310-EA96-B230-D8F21CF5B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6DA8AB-32F3-616A-CADF-23AFEBBD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6470FB-EA8F-115F-90CB-751039BC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F612BED-F886-FB48-6F1A-EC62BB3A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F6D09E-A229-5C83-1E62-D5F9A920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9B5E84-F4E2-EF51-95CC-1DF918FC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496CA84-8263-4775-ACAD-00F3E8162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6EE4FF0-BDA6-71E0-7F90-915FBE1B2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3FAE62-D1FB-1FE7-5574-0D711D86E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8B22733-0CAA-BEEA-87C4-7D50ED30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3194A26-E761-CE48-F087-9378D45C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F22CEED-31B8-9973-F72B-246C475E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10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E10706-20F6-16F6-9466-5BE39C86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CC581FD-6EB5-7582-A1A6-A5039EDB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E0BEC5-DC93-4FF7-303E-C9C63A42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4E0D3F0-AB53-153D-8FF5-0C5C8D45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7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3802BC9-C5A4-1D4F-76DD-07AE02FD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EB16C25-15FA-1FF0-79AD-E5AF661E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C4F589-5815-766D-7B2B-2331BDA6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5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8440A-58EF-92EE-28A7-0C41BD9F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02FA9F-576E-08EE-66FD-3BAEBAD8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A171CF-132A-FCD9-B559-A0DEA4831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32BA74-818E-9400-5C31-74DCF737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779CED-62B2-0B4A-1DF6-FDFE6BF4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D229F9-D2FD-C64D-F374-954EBEAB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5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0D1E42-E873-6AF0-FC7B-21708794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76543DC-2952-7183-2395-B02595E43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5C4F48-2E50-17F9-DE7A-972680D25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C897B0-848E-FBE7-D1CF-DDB8B645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BA03B8-284C-354E-D3A5-F0CC4F5E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A6C9CB3-334B-4CAA-0CB0-F0B53D22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4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67D25C-C8FB-A60E-70FD-E0E6D34DF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E4B7AA-C92F-3F1D-1110-50D15C6C1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6C5718-CB7A-6624-EE26-67CE06463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333875-F987-4686-9ACC-C6DBCD476F9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CA127D-ED30-6247-C192-9C3E646F1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B08E9B-3AB2-E39F-FB91-B46E9CFAA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6C833-08A5-4372-B300-6072D09AE4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5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hmura, niebo, na wolnym powietrzu, budynek&#10;&#10;Opis wygenerowany automatycznie">
            <a:extLst>
              <a:ext uri="{FF2B5EF4-FFF2-40B4-BE49-F238E27FC236}">
                <a16:creationId xmlns:a16="http://schemas.microsoft.com/office/drawing/2014/main" id="{ACF9D3C2-B3C1-8053-020E-AA6A2382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707" y="-441960"/>
            <a:ext cx="13763413" cy="7741920"/>
          </a:xfrm>
          <a:prstGeom prst="rect">
            <a:avLst/>
          </a:prstGeom>
        </p:spPr>
      </p:pic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57E5667F-301F-A639-3E84-32679C72ED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2910838 h 6858000"/>
              <a:gd name="connsiteX1" fmla="*/ 12192000 w 12192000"/>
              <a:gd name="connsiteY1" fmla="*/ 6858000 h 6858000"/>
              <a:gd name="connsiteX2" fmla="*/ 10481591 w 12192000"/>
              <a:gd name="connsiteY2" fmla="*/ 6858000 h 6858000"/>
              <a:gd name="connsiteX3" fmla="*/ 10484677 w 12192000"/>
              <a:gd name="connsiteY3" fmla="*/ 6854393 h 6858000"/>
              <a:gd name="connsiteX4" fmla="*/ 10524823 w 12192000"/>
              <a:gd name="connsiteY4" fmla="*/ 6782133 h 6858000"/>
              <a:gd name="connsiteX5" fmla="*/ 9953366 w 12192000"/>
              <a:gd name="connsiteY5" fmla="*/ 0 h 6858000"/>
              <a:gd name="connsiteX6" fmla="*/ 10779591 w 12192000"/>
              <a:gd name="connsiteY6" fmla="*/ 0 h 6858000"/>
              <a:gd name="connsiteX7" fmla="*/ 8275938 w 12192000"/>
              <a:gd name="connsiteY7" fmla="*/ 5813648 h 6858000"/>
              <a:gd name="connsiteX8" fmla="*/ 8489342 w 12192000"/>
              <a:gd name="connsiteY8" fmla="*/ 6349887 h 6858000"/>
              <a:gd name="connsiteX9" fmla="*/ 9669214 w 12192000"/>
              <a:gd name="connsiteY9" fmla="*/ 6858000 h 6858000"/>
              <a:gd name="connsiteX10" fmla="*/ 7481320 w 12192000"/>
              <a:gd name="connsiteY10" fmla="*/ 6858000 h 6858000"/>
              <a:gd name="connsiteX11" fmla="*/ 10198001 w 12192000"/>
              <a:gd name="connsiteY11" fmla="*/ 549688 h 6858000"/>
              <a:gd name="connsiteX12" fmla="*/ 9984597 w 12192000"/>
              <a:gd name="connsiteY12" fmla="*/ 13450 h 6858000"/>
              <a:gd name="connsiteX13" fmla="*/ 0 w 12192000"/>
              <a:gd name="connsiteY13" fmla="*/ 0 h 6858000"/>
              <a:gd name="connsiteX14" fmla="*/ 7768761 w 12192000"/>
              <a:gd name="connsiteY14" fmla="*/ 0 h 6858000"/>
              <a:gd name="connsiteX15" fmla="*/ 5177599 w 12192000"/>
              <a:gd name="connsiteY15" fmla="*/ 6016848 h 6858000"/>
              <a:gd name="connsiteX16" fmla="*/ 5391003 w 12192000"/>
              <a:gd name="connsiteY16" fmla="*/ 6553087 h 6858000"/>
              <a:gd name="connsiteX17" fmla="*/ 6099032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12192000" y="2910838"/>
                </a:moveTo>
                <a:lnTo>
                  <a:pt x="12192000" y="6858000"/>
                </a:lnTo>
                <a:lnTo>
                  <a:pt x="10481591" y="6858000"/>
                </a:lnTo>
                <a:lnTo>
                  <a:pt x="10484677" y="6854393"/>
                </a:lnTo>
                <a:cubicBezTo>
                  <a:pt x="10500177" y="6832144"/>
                  <a:pt x="10513679" y="6808009"/>
                  <a:pt x="10524823" y="6782133"/>
                </a:cubicBezTo>
                <a:close/>
                <a:moveTo>
                  <a:pt x="9953366" y="0"/>
                </a:moveTo>
                <a:lnTo>
                  <a:pt x="10779591" y="0"/>
                </a:lnTo>
                <a:lnTo>
                  <a:pt x="8275938" y="5813648"/>
                </a:lnTo>
                <a:cubicBezTo>
                  <a:pt x="8186790" y="6020656"/>
                  <a:pt x="8282334" y="6260738"/>
                  <a:pt x="8489342" y="6349887"/>
                </a:cubicBezTo>
                <a:lnTo>
                  <a:pt x="9669214" y="6858000"/>
                </a:lnTo>
                <a:lnTo>
                  <a:pt x="7481320" y="6858000"/>
                </a:lnTo>
                <a:lnTo>
                  <a:pt x="10198001" y="549688"/>
                </a:lnTo>
                <a:cubicBezTo>
                  <a:pt x="10287150" y="342680"/>
                  <a:pt x="10191605" y="102598"/>
                  <a:pt x="9984597" y="13450"/>
                </a:cubicBezTo>
                <a:close/>
                <a:moveTo>
                  <a:pt x="0" y="0"/>
                </a:moveTo>
                <a:lnTo>
                  <a:pt x="7768761" y="0"/>
                </a:lnTo>
                <a:lnTo>
                  <a:pt x="5177599" y="6016848"/>
                </a:lnTo>
                <a:cubicBezTo>
                  <a:pt x="5088451" y="6223856"/>
                  <a:pt x="5183995" y="6463938"/>
                  <a:pt x="5391003" y="6553087"/>
                </a:cubicBezTo>
                <a:lnTo>
                  <a:pt x="6099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D326F0F-B932-6F83-7CEB-D26A919F1F0B}"/>
              </a:ext>
            </a:extLst>
          </p:cNvPr>
          <p:cNvSpPr txBox="1"/>
          <p:nvPr/>
        </p:nvSpPr>
        <p:spPr>
          <a:xfrm>
            <a:off x="121594" y="1381031"/>
            <a:ext cx="6417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Lato" panose="020F0502020204030203" pitchFamily="34" charset="-18"/>
              </a:rPr>
              <a:t>Poprawa komunikacji </a:t>
            </a:r>
            <a:br>
              <a:rPr lang="pl-PL" sz="36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1"/>
                </a:solidFill>
                <a:latin typeface="Lato" panose="020F0502020204030203" pitchFamily="34" charset="-18"/>
              </a:rPr>
              <a:t>z pacjentami głuchymi </a:t>
            </a:r>
            <a:br>
              <a:rPr lang="pl-PL" sz="36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1"/>
                </a:solidFill>
                <a:latin typeface="Lato" panose="020F0502020204030203" pitchFamily="34" charset="-18"/>
              </a:rPr>
              <a:t>i z niepełnosprawnością słuchu w placówkach medycznych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274CC74-E563-8D0C-F9CF-C3233CC924F8}"/>
              </a:ext>
            </a:extLst>
          </p:cNvPr>
          <p:cNvSpPr txBox="1"/>
          <p:nvPr/>
        </p:nvSpPr>
        <p:spPr>
          <a:xfrm>
            <a:off x="121594" y="5368849"/>
            <a:ext cx="404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Lato" panose="020F0502020204030203" pitchFamily="34" charset="-18"/>
              </a:rPr>
              <a:t>Michał Mazur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65FD87-37AE-999C-53AA-E294C629626C}"/>
              </a:ext>
            </a:extLst>
          </p:cNvPr>
          <p:cNvSpPr txBox="1"/>
          <p:nvPr/>
        </p:nvSpPr>
        <p:spPr>
          <a:xfrm>
            <a:off x="121594" y="5962862"/>
            <a:ext cx="482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Lato" panose="020F0502020204030203" pitchFamily="34" charset="-18"/>
              </a:rPr>
              <a:t>kierownik projektu Dostępność Plus dla AOS</a:t>
            </a:r>
          </a:p>
        </p:txBody>
      </p:sp>
    </p:spTree>
    <p:extLst>
      <p:ext uri="{BB962C8B-B14F-4D97-AF65-F5344CB8AC3E}">
        <p14:creationId xmlns:p14="http://schemas.microsoft.com/office/powerpoint/2010/main" val="12571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Wideo 63" title="Kolej w mieście">
            <a:extLst>
              <a:ext uri="{FF2B5EF4-FFF2-40B4-BE49-F238E27FC236}">
                <a16:creationId xmlns:a16="http://schemas.microsoft.com/office/drawing/2014/main" id="{0F1A2D6D-6EE5-014A-BFD3-E9A7A488596D}"/>
              </a:ext>
            </a:extLst>
          </p:cNvPr>
          <p:cNvPicPr>
            <a:picLocks noChangeAspect="1"/>
          </p:cNvPicPr>
          <p:nvPr>
            <a:videoFile r:link="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0475" y="1475362"/>
            <a:ext cx="3970115" cy="4150800"/>
          </a:xfrm>
          <a:prstGeom prst="rect">
            <a:avLst/>
          </a:prstGeom>
        </p:spPr>
      </p:pic>
      <p:sp>
        <p:nvSpPr>
          <p:cNvPr id="62" name="Dowolny kształt: kształt 61">
            <a:extLst>
              <a:ext uri="{FF2B5EF4-FFF2-40B4-BE49-F238E27FC236}">
                <a16:creationId xmlns:a16="http://schemas.microsoft.com/office/drawing/2014/main" id="{04E7EB74-31AA-C2B7-10BE-362BF495A949}"/>
              </a:ext>
            </a:extLst>
          </p:cNvPr>
          <p:cNvSpPr/>
          <p:nvPr/>
        </p:nvSpPr>
        <p:spPr>
          <a:xfrm>
            <a:off x="7037407" y="439838"/>
            <a:ext cx="4213184" cy="6099858"/>
          </a:xfrm>
          <a:custGeom>
            <a:avLst/>
            <a:gdLst>
              <a:gd name="connsiteX0" fmla="*/ 297114 w 4213184"/>
              <a:gd name="connsiteY0" fmla="*/ 0 h 6099858"/>
              <a:gd name="connsiteX1" fmla="*/ 3916070 w 4213184"/>
              <a:gd name="connsiteY1" fmla="*/ 0 h 6099858"/>
              <a:gd name="connsiteX2" fmla="*/ 4213184 w 4213184"/>
              <a:gd name="connsiteY2" fmla="*/ 297114 h 6099858"/>
              <a:gd name="connsiteX3" fmla="*/ 4213184 w 4213184"/>
              <a:gd name="connsiteY3" fmla="*/ 5802744 h 6099858"/>
              <a:gd name="connsiteX4" fmla="*/ 3916070 w 4213184"/>
              <a:gd name="connsiteY4" fmla="*/ 6099858 h 6099858"/>
              <a:gd name="connsiteX5" fmla="*/ 297114 w 4213184"/>
              <a:gd name="connsiteY5" fmla="*/ 6099858 h 6099858"/>
              <a:gd name="connsiteX6" fmla="*/ 0 w 4213184"/>
              <a:gd name="connsiteY6" fmla="*/ 5802744 h 6099858"/>
              <a:gd name="connsiteX7" fmla="*/ 0 w 4213184"/>
              <a:gd name="connsiteY7" fmla="*/ 297114 h 6099858"/>
              <a:gd name="connsiteX8" fmla="*/ 297114 w 4213184"/>
              <a:gd name="connsiteY8" fmla="*/ 0 h 6099858"/>
              <a:gd name="connsiteX9" fmla="*/ 2142592 w 4213184"/>
              <a:gd name="connsiteY9" fmla="*/ 103762 h 6099858"/>
              <a:gd name="connsiteX10" fmla="*/ 1728592 w 4213184"/>
              <a:gd name="connsiteY10" fmla="*/ 517762 h 6099858"/>
              <a:gd name="connsiteX11" fmla="*/ 2142592 w 4213184"/>
              <a:gd name="connsiteY11" fmla="*/ 931762 h 6099858"/>
              <a:gd name="connsiteX12" fmla="*/ 2556592 w 4213184"/>
              <a:gd name="connsiteY12" fmla="*/ 517762 h 6099858"/>
              <a:gd name="connsiteX13" fmla="*/ 2142592 w 4213184"/>
              <a:gd name="connsiteY13" fmla="*/ 103762 h 6099858"/>
              <a:gd name="connsiteX14" fmla="*/ 273280 w 4213184"/>
              <a:gd name="connsiteY14" fmla="*/ 1104972 h 6099858"/>
              <a:gd name="connsiteX15" fmla="*/ 273280 w 4213184"/>
              <a:gd name="connsiteY15" fmla="*/ 5028790 h 6099858"/>
              <a:gd name="connsiteX16" fmla="*/ 4011903 w 4213184"/>
              <a:gd name="connsiteY16" fmla="*/ 5028790 h 6099858"/>
              <a:gd name="connsiteX17" fmla="*/ 4011903 w 4213184"/>
              <a:gd name="connsiteY17" fmla="*/ 1104972 h 6099858"/>
              <a:gd name="connsiteX18" fmla="*/ 273280 w 4213184"/>
              <a:gd name="connsiteY18" fmla="*/ 1104972 h 6099858"/>
              <a:gd name="connsiteX19" fmla="*/ 2106592 w 4213184"/>
              <a:gd name="connsiteY19" fmla="*/ 5150324 h 6099858"/>
              <a:gd name="connsiteX20" fmla="*/ 1692592 w 4213184"/>
              <a:gd name="connsiteY20" fmla="*/ 5564324 h 6099858"/>
              <a:gd name="connsiteX21" fmla="*/ 2106592 w 4213184"/>
              <a:gd name="connsiteY21" fmla="*/ 5978324 h 6099858"/>
              <a:gd name="connsiteX22" fmla="*/ 2520592 w 4213184"/>
              <a:gd name="connsiteY22" fmla="*/ 5564324 h 6099858"/>
              <a:gd name="connsiteX23" fmla="*/ 2106592 w 4213184"/>
              <a:gd name="connsiteY23" fmla="*/ 5150324 h 609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13184" h="6099858">
                <a:moveTo>
                  <a:pt x="297114" y="0"/>
                </a:moveTo>
                <a:lnTo>
                  <a:pt x="3916070" y="0"/>
                </a:lnTo>
                <a:cubicBezTo>
                  <a:pt x="4080162" y="0"/>
                  <a:pt x="4213184" y="133022"/>
                  <a:pt x="4213184" y="297114"/>
                </a:cubicBezTo>
                <a:lnTo>
                  <a:pt x="4213184" y="5802744"/>
                </a:lnTo>
                <a:cubicBezTo>
                  <a:pt x="4213184" y="5966836"/>
                  <a:pt x="4080162" y="6099858"/>
                  <a:pt x="3916070" y="6099858"/>
                </a:cubicBezTo>
                <a:lnTo>
                  <a:pt x="297114" y="6099858"/>
                </a:lnTo>
                <a:cubicBezTo>
                  <a:pt x="133022" y="6099858"/>
                  <a:pt x="0" y="5966836"/>
                  <a:pt x="0" y="5802744"/>
                </a:cubicBezTo>
                <a:lnTo>
                  <a:pt x="0" y="297114"/>
                </a:lnTo>
                <a:cubicBezTo>
                  <a:pt x="0" y="133022"/>
                  <a:pt x="133022" y="0"/>
                  <a:pt x="297114" y="0"/>
                </a:cubicBezTo>
                <a:close/>
                <a:moveTo>
                  <a:pt x="2142592" y="103762"/>
                </a:moveTo>
                <a:cubicBezTo>
                  <a:pt x="1913946" y="103762"/>
                  <a:pt x="1728592" y="289116"/>
                  <a:pt x="1728592" y="517762"/>
                </a:cubicBezTo>
                <a:cubicBezTo>
                  <a:pt x="1728592" y="746408"/>
                  <a:pt x="1913946" y="931762"/>
                  <a:pt x="2142592" y="931762"/>
                </a:cubicBezTo>
                <a:cubicBezTo>
                  <a:pt x="2371238" y="931762"/>
                  <a:pt x="2556592" y="746408"/>
                  <a:pt x="2556592" y="517762"/>
                </a:cubicBezTo>
                <a:cubicBezTo>
                  <a:pt x="2556592" y="289116"/>
                  <a:pt x="2371238" y="103762"/>
                  <a:pt x="2142592" y="103762"/>
                </a:cubicBezTo>
                <a:close/>
                <a:moveTo>
                  <a:pt x="273280" y="1104972"/>
                </a:moveTo>
                <a:lnTo>
                  <a:pt x="273280" y="5028790"/>
                </a:lnTo>
                <a:lnTo>
                  <a:pt x="4011903" y="5028790"/>
                </a:lnTo>
                <a:lnTo>
                  <a:pt x="4011903" y="1104972"/>
                </a:lnTo>
                <a:lnTo>
                  <a:pt x="273280" y="1104972"/>
                </a:lnTo>
                <a:close/>
                <a:moveTo>
                  <a:pt x="2106592" y="5150324"/>
                </a:moveTo>
                <a:cubicBezTo>
                  <a:pt x="1877946" y="5150324"/>
                  <a:pt x="1692592" y="5335678"/>
                  <a:pt x="1692592" y="5564324"/>
                </a:cubicBezTo>
                <a:cubicBezTo>
                  <a:pt x="1692592" y="5792970"/>
                  <a:pt x="1877946" y="5978324"/>
                  <a:pt x="2106592" y="5978324"/>
                </a:cubicBezTo>
                <a:cubicBezTo>
                  <a:pt x="2335238" y="5978324"/>
                  <a:pt x="2520592" y="5792970"/>
                  <a:pt x="2520592" y="5564324"/>
                </a:cubicBezTo>
                <a:cubicBezTo>
                  <a:pt x="2520592" y="5335678"/>
                  <a:pt x="2335238" y="5150324"/>
                  <a:pt x="2106592" y="515032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glow rad="63500">
              <a:schemeClr val="bg2">
                <a:lumMod val="50000"/>
                <a:alpha val="9000"/>
              </a:schemeClr>
            </a:glow>
            <a:outerShdw dir="2040000" sx="99000" sy="99000" algn="c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61" name="Dowolny kształt: kształt 60">
            <a:extLst>
              <a:ext uri="{FF2B5EF4-FFF2-40B4-BE49-F238E27FC236}">
                <a16:creationId xmlns:a16="http://schemas.microsoft.com/office/drawing/2014/main" id="{81BB6F70-860D-0825-A75F-E4ABB4AADE8F}"/>
              </a:ext>
            </a:extLst>
          </p:cNvPr>
          <p:cNvSpPr/>
          <p:nvPr/>
        </p:nvSpPr>
        <p:spPr>
          <a:xfrm>
            <a:off x="8766000" y="5626162"/>
            <a:ext cx="756000" cy="756000"/>
          </a:xfrm>
          <a:custGeom>
            <a:avLst/>
            <a:gdLst>
              <a:gd name="connsiteX0" fmla="*/ 378000 w 756000"/>
              <a:gd name="connsiteY0" fmla="*/ 0 h 756000"/>
              <a:gd name="connsiteX1" fmla="*/ 756000 w 756000"/>
              <a:gd name="connsiteY1" fmla="*/ 378000 h 756000"/>
              <a:gd name="connsiteX2" fmla="*/ 378000 w 756000"/>
              <a:gd name="connsiteY2" fmla="*/ 756000 h 756000"/>
              <a:gd name="connsiteX3" fmla="*/ 0 w 756000"/>
              <a:gd name="connsiteY3" fmla="*/ 378000 h 756000"/>
              <a:gd name="connsiteX4" fmla="*/ 378000 w 756000"/>
              <a:gd name="connsiteY4" fmla="*/ 0 h 7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000" h="756000">
                <a:moveTo>
                  <a:pt x="378000" y="0"/>
                </a:moveTo>
                <a:cubicBezTo>
                  <a:pt x="586764" y="0"/>
                  <a:pt x="756000" y="169236"/>
                  <a:pt x="756000" y="378000"/>
                </a:cubicBezTo>
                <a:cubicBezTo>
                  <a:pt x="756000" y="586764"/>
                  <a:pt x="586764" y="756000"/>
                  <a:pt x="378000" y="756000"/>
                </a:cubicBezTo>
                <a:cubicBezTo>
                  <a:pt x="169236" y="756000"/>
                  <a:pt x="0" y="586764"/>
                  <a:pt x="0" y="378000"/>
                </a:cubicBezTo>
                <a:cubicBezTo>
                  <a:pt x="0" y="169236"/>
                  <a:pt x="169236" y="0"/>
                  <a:pt x="378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59" name="Dowolny kształt: kształt 58">
            <a:extLst>
              <a:ext uri="{FF2B5EF4-FFF2-40B4-BE49-F238E27FC236}">
                <a16:creationId xmlns:a16="http://schemas.microsoft.com/office/drawing/2014/main" id="{873BCE72-7609-9D45-9E41-DEA47D23D18A}"/>
              </a:ext>
            </a:extLst>
          </p:cNvPr>
          <p:cNvSpPr/>
          <p:nvPr/>
        </p:nvSpPr>
        <p:spPr>
          <a:xfrm>
            <a:off x="8766000" y="543600"/>
            <a:ext cx="828000" cy="828000"/>
          </a:xfrm>
          <a:custGeom>
            <a:avLst/>
            <a:gdLst>
              <a:gd name="connsiteX0" fmla="*/ 414000 w 828000"/>
              <a:gd name="connsiteY0" fmla="*/ 0 h 828000"/>
              <a:gd name="connsiteX1" fmla="*/ 828000 w 828000"/>
              <a:gd name="connsiteY1" fmla="*/ 414000 h 828000"/>
              <a:gd name="connsiteX2" fmla="*/ 414000 w 828000"/>
              <a:gd name="connsiteY2" fmla="*/ 828000 h 828000"/>
              <a:gd name="connsiteX3" fmla="*/ 0 w 828000"/>
              <a:gd name="connsiteY3" fmla="*/ 414000 h 828000"/>
              <a:gd name="connsiteX4" fmla="*/ 414000 w 828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000" h="828000">
                <a:moveTo>
                  <a:pt x="414000" y="0"/>
                </a:moveTo>
                <a:cubicBezTo>
                  <a:pt x="642646" y="0"/>
                  <a:pt x="828000" y="185354"/>
                  <a:pt x="828000" y="414000"/>
                </a:cubicBezTo>
                <a:cubicBezTo>
                  <a:pt x="828000" y="642646"/>
                  <a:pt x="642646" y="828000"/>
                  <a:pt x="414000" y="828000"/>
                </a:cubicBezTo>
                <a:cubicBezTo>
                  <a:pt x="185354" y="828000"/>
                  <a:pt x="0" y="642646"/>
                  <a:pt x="0" y="414000"/>
                </a:cubicBezTo>
                <a:cubicBezTo>
                  <a:pt x="0" y="185354"/>
                  <a:pt x="185354" y="0"/>
                  <a:pt x="41400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57" name="Dowolny kształt: kształt 56">
            <a:extLst>
              <a:ext uri="{FF2B5EF4-FFF2-40B4-BE49-F238E27FC236}">
                <a16:creationId xmlns:a16="http://schemas.microsoft.com/office/drawing/2014/main" id="{FEE8DFAB-A82F-B306-5843-169B70D19CE3}"/>
              </a:ext>
            </a:extLst>
          </p:cNvPr>
          <p:cNvSpPr/>
          <p:nvPr/>
        </p:nvSpPr>
        <p:spPr>
          <a:xfrm>
            <a:off x="8730000" y="5590162"/>
            <a:ext cx="828000" cy="828000"/>
          </a:xfrm>
          <a:custGeom>
            <a:avLst/>
            <a:gdLst>
              <a:gd name="connsiteX0" fmla="*/ 414000 w 828000"/>
              <a:gd name="connsiteY0" fmla="*/ 0 h 828000"/>
              <a:gd name="connsiteX1" fmla="*/ 828000 w 828000"/>
              <a:gd name="connsiteY1" fmla="*/ 414000 h 828000"/>
              <a:gd name="connsiteX2" fmla="*/ 414000 w 828000"/>
              <a:gd name="connsiteY2" fmla="*/ 828000 h 828000"/>
              <a:gd name="connsiteX3" fmla="*/ 0 w 828000"/>
              <a:gd name="connsiteY3" fmla="*/ 414000 h 828000"/>
              <a:gd name="connsiteX4" fmla="*/ 414000 w 828000"/>
              <a:gd name="connsiteY4" fmla="*/ 0 h 828000"/>
              <a:gd name="connsiteX5" fmla="*/ 414000 w 828000"/>
              <a:gd name="connsiteY5" fmla="*/ 36000 h 828000"/>
              <a:gd name="connsiteX6" fmla="*/ 36000 w 828000"/>
              <a:gd name="connsiteY6" fmla="*/ 414000 h 828000"/>
              <a:gd name="connsiteX7" fmla="*/ 414000 w 828000"/>
              <a:gd name="connsiteY7" fmla="*/ 792000 h 828000"/>
              <a:gd name="connsiteX8" fmla="*/ 792000 w 828000"/>
              <a:gd name="connsiteY8" fmla="*/ 414000 h 828000"/>
              <a:gd name="connsiteX9" fmla="*/ 414000 w 828000"/>
              <a:gd name="connsiteY9" fmla="*/ 3600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000" h="828000">
                <a:moveTo>
                  <a:pt x="414000" y="0"/>
                </a:moveTo>
                <a:cubicBezTo>
                  <a:pt x="642646" y="0"/>
                  <a:pt x="828000" y="185354"/>
                  <a:pt x="828000" y="414000"/>
                </a:cubicBezTo>
                <a:cubicBezTo>
                  <a:pt x="828000" y="642646"/>
                  <a:pt x="642646" y="828000"/>
                  <a:pt x="414000" y="828000"/>
                </a:cubicBezTo>
                <a:cubicBezTo>
                  <a:pt x="185354" y="828000"/>
                  <a:pt x="0" y="642646"/>
                  <a:pt x="0" y="414000"/>
                </a:cubicBezTo>
                <a:cubicBezTo>
                  <a:pt x="0" y="185354"/>
                  <a:pt x="185354" y="0"/>
                  <a:pt x="414000" y="0"/>
                </a:cubicBezTo>
                <a:close/>
                <a:moveTo>
                  <a:pt x="414000" y="36000"/>
                </a:moveTo>
                <a:cubicBezTo>
                  <a:pt x="205236" y="36000"/>
                  <a:pt x="36000" y="205236"/>
                  <a:pt x="36000" y="414000"/>
                </a:cubicBezTo>
                <a:cubicBezTo>
                  <a:pt x="36000" y="622764"/>
                  <a:pt x="205236" y="792000"/>
                  <a:pt x="414000" y="792000"/>
                </a:cubicBezTo>
                <a:cubicBezTo>
                  <a:pt x="622764" y="792000"/>
                  <a:pt x="792000" y="622764"/>
                  <a:pt x="792000" y="414000"/>
                </a:cubicBezTo>
                <a:cubicBezTo>
                  <a:pt x="792000" y="205236"/>
                  <a:pt x="622764" y="36000"/>
                  <a:pt x="414000" y="3600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9B5EAF78-0A64-FB7C-9E51-3C9C8A1A2FDC}"/>
              </a:ext>
            </a:extLst>
          </p:cNvPr>
          <p:cNvSpPr txBox="1"/>
          <p:nvPr/>
        </p:nvSpPr>
        <p:spPr>
          <a:xfrm>
            <a:off x="183217" y="3773347"/>
            <a:ext cx="5586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Dziękuję za uwagę </a:t>
            </a:r>
          </a:p>
        </p:txBody>
      </p:sp>
      <p:grpSp>
        <p:nvGrpSpPr>
          <p:cNvPr id="66" name="Grupa 65">
            <a:extLst>
              <a:ext uri="{FF2B5EF4-FFF2-40B4-BE49-F238E27FC236}">
                <a16:creationId xmlns:a16="http://schemas.microsoft.com/office/drawing/2014/main" id="{DA5EE4F7-1CEE-2270-556B-A971AEC041A7}"/>
              </a:ext>
            </a:extLst>
          </p:cNvPr>
          <p:cNvGrpSpPr/>
          <p:nvPr/>
        </p:nvGrpSpPr>
        <p:grpSpPr>
          <a:xfrm>
            <a:off x="263211" y="6085422"/>
            <a:ext cx="5506720" cy="665480"/>
            <a:chOff x="0" y="0"/>
            <a:chExt cx="5506720" cy="665480"/>
          </a:xfrm>
        </p:grpSpPr>
        <p:pic>
          <p:nvPicPr>
            <p:cNvPr id="67" name="Obraz 66" descr="Obraz zawierający tekst, Czcionka, logo, Grafika&amp;#xA;&amp;#xA;Opis wygenerowany automatycznie">
              <a:extLst>
                <a:ext uri="{FF2B5EF4-FFF2-40B4-BE49-F238E27FC236}">
                  <a16:creationId xmlns:a16="http://schemas.microsoft.com/office/drawing/2014/main" id="{CB835A08-2A87-1555-18CE-99443A84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30045" cy="665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Obraz 67" descr="Obraz zawierający tekst, Czcionka, Grafika, biały&amp;#xA;&amp;#xA;Opis wygenerowany automatycznie">
              <a:extLst>
                <a:ext uri="{FF2B5EF4-FFF2-40B4-BE49-F238E27FC236}">
                  <a16:creationId xmlns:a16="http://schemas.microsoft.com/office/drawing/2014/main" id="{B2625117-A3F9-3F1C-85CD-905587D2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630" y="123092"/>
              <a:ext cx="1259205" cy="478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Obraz 68" descr="Obraz zawierający tekst, Czcionka, symbol, logo&amp;#xA;&amp;#xA;Opis wygenerowany automatycznie">
              <a:extLst>
                <a:ext uri="{FF2B5EF4-FFF2-40B4-BE49-F238E27FC236}">
                  <a16:creationId xmlns:a16="http://schemas.microsoft.com/office/drawing/2014/main" id="{800E06ED-DC9E-D3BD-B919-87EC866D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960" y="131347"/>
              <a:ext cx="1381760" cy="4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Obraz 69">
              <a:extLst>
                <a:ext uri="{FF2B5EF4-FFF2-40B4-BE49-F238E27FC236}">
                  <a16:creationId xmlns:a16="http://schemas.microsoft.com/office/drawing/2014/main" id="{096FEFD7-4F30-2A32-A285-88974486D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676" y="123092"/>
              <a:ext cx="753110" cy="4527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880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B52345-0A7D-10F0-1371-B1466BE7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760" y="992958"/>
            <a:ext cx="3183038" cy="33105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Trudnością jest komunikowanie się </a:t>
            </a:r>
            <a:b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i dotarcie do informacji, która dostępna jest jedynie drogą głosową. </a:t>
            </a:r>
          </a:p>
          <a:p>
            <a:pPr marL="0" indent="0" algn="ctr">
              <a:buNone/>
            </a:pPr>
            <a: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Każda z grup osób niesłyszących komunikuje się </a:t>
            </a:r>
            <a:b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w inny sposób.</a:t>
            </a:r>
            <a:endParaRPr lang="pl-PL" sz="2200" dirty="0">
              <a:solidFill>
                <a:schemeClr val="accent5">
                  <a:lumMod val="50000"/>
                </a:schemeClr>
              </a:solidFill>
              <a:latin typeface="Lato" panose="020F0502020204030203" pitchFamily="34" charset="-18"/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FDBCA48C-1A0B-F247-414A-AADCE3DC1D9D}"/>
              </a:ext>
            </a:extLst>
          </p:cNvPr>
          <p:cNvGrpSpPr/>
          <p:nvPr/>
        </p:nvGrpSpPr>
        <p:grpSpPr>
          <a:xfrm>
            <a:off x="3489736" y="821802"/>
            <a:ext cx="5123168" cy="5952190"/>
            <a:chOff x="3424768" y="732059"/>
            <a:chExt cx="5273639" cy="6402758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691D106F-8870-B065-1F33-3C2C6F83F05E}"/>
                </a:ext>
              </a:extLst>
            </p:cNvPr>
            <p:cNvSpPr/>
            <p:nvPr/>
          </p:nvSpPr>
          <p:spPr>
            <a:xfrm rot="5400000">
              <a:off x="2434555" y="1722272"/>
              <a:ext cx="5800078" cy="3819651"/>
            </a:xfrm>
            <a:custGeom>
              <a:avLst/>
              <a:gdLst>
                <a:gd name="connsiteX0" fmla="*/ 611652 w 5800078"/>
                <a:gd name="connsiteY0" fmla="*/ 1452626 h 3819651"/>
                <a:gd name="connsiteX1" fmla="*/ 1571024 w 5800078"/>
                <a:gd name="connsiteY1" fmla="*/ 1452626 h 3819651"/>
                <a:gd name="connsiteX2" fmla="*/ 1556470 w 5800078"/>
                <a:gd name="connsiteY2" fmla="*/ 1355327 h 3819651"/>
                <a:gd name="connsiteX3" fmla="*/ 1547933 w 5800078"/>
                <a:gd name="connsiteY3" fmla="*/ 1182834 h 3819651"/>
                <a:gd name="connsiteX4" fmla="*/ 1622270 w 5800078"/>
                <a:gd name="connsiteY4" fmla="*/ 681152 h 3819651"/>
                <a:gd name="connsiteX5" fmla="*/ 1636298 w 5800078"/>
                <a:gd name="connsiteY5" fmla="*/ 642043 h 3819651"/>
                <a:gd name="connsiteX6" fmla="*/ 2269505 w 5800078"/>
                <a:gd name="connsiteY6" fmla="*/ 1452626 h 3819651"/>
                <a:gd name="connsiteX7" fmla="*/ 1571024 w 5800078"/>
                <a:gd name="connsiteY7" fmla="*/ 1452626 h 3819651"/>
                <a:gd name="connsiteX8" fmla="*/ 1581525 w 5800078"/>
                <a:gd name="connsiteY8" fmla="*/ 1522837 h 3819651"/>
                <a:gd name="connsiteX9" fmla="*/ 3201377 w 5800078"/>
                <a:gd name="connsiteY9" fmla="*/ 2869901 h 3819651"/>
                <a:gd name="connsiteX10" fmla="*/ 4821234 w 5800078"/>
                <a:gd name="connsiteY10" fmla="*/ 1522837 h 3819651"/>
                <a:gd name="connsiteX11" fmla="*/ 4838880 w 5800078"/>
                <a:gd name="connsiteY11" fmla="*/ 1404861 h 3819651"/>
                <a:gd name="connsiteX12" fmla="*/ 5268007 w 5800078"/>
                <a:gd name="connsiteY12" fmla="*/ 1954197 h 3819651"/>
                <a:gd name="connsiteX13" fmla="*/ 5800078 w 5800078"/>
                <a:gd name="connsiteY13" fmla="*/ 1273080 h 3819651"/>
                <a:gd name="connsiteX14" fmla="*/ 5791137 w 5800078"/>
                <a:gd name="connsiteY14" fmla="*/ 1452432 h 3819651"/>
                <a:gd name="connsiteX15" fmla="*/ 3201377 w 5800078"/>
                <a:gd name="connsiteY15" fmla="*/ 3819651 h 3819651"/>
                <a:gd name="connsiteX16" fmla="*/ 651068 w 5800078"/>
                <a:gd name="connsiteY16" fmla="*/ 1714244 h 3819651"/>
                <a:gd name="connsiteX17" fmla="*/ 598182 w 5800078"/>
                <a:gd name="connsiteY17" fmla="*/ 1182832 h 3819651"/>
                <a:gd name="connsiteX18" fmla="*/ 651071 w 5800078"/>
                <a:gd name="connsiteY18" fmla="*/ 651421 h 3819651"/>
                <a:gd name="connsiteX19" fmla="*/ 663197 w 5800078"/>
                <a:gd name="connsiteY19" fmla="*/ 603652 h 3819651"/>
                <a:gd name="connsiteX20" fmla="*/ 663195 w 5800078"/>
                <a:gd name="connsiteY20" fmla="*/ 603655 h 3819651"/>
                <a:gd name="connsiteX21" fmla="*/ 663196 w 5800078"/>
                <a:gd name="connsiteY21" fmla="*/ 603651 h 3819651"/>
                <a:gd name="connsiteX22" fmla="*/ 1134752 w 5800078"/>
                <a:gd name="connsiteY22" fmla="*/ 0 h 3819651"/>
                <a:gd name="connsiteX23" fmla="*/ 1636297 w 5800078"/>
                <a:gd name="connsiteY23" fmla="*/ 642042 h 3819651"/>
                <a:gd name="connsiteX24" fmla="*/ 1622269 w 5800078"/>
                <a:gd name="connsiteY24" fmla="*/ 681151 h 3819651"/>
                <a:gd name="connsiteX25" fmla="*/ 1547932 w 5800078"/>
                <a:gd name="connsiteY25" fmla="*/ 1182833 h 3819651"/>
                <a:gd name="connsiteX26" fmla="*/ 1556469 w 5800078"/>
                <a:gd name="connsiteY26" fmla="*/ 1355326 h 3819651"/>
                <a:gd name="connsiteX27" fmla="*/ 1571023 w 5800078"/>
                <a:gd name="connsiteY27" fmla="*/ 1452625 h 3819651"/>
                <a:gd name="connsiteX28" fmla="*/ 611652 w 5800078"/>
                <a:gd name="connsiteY28" fmla="*/ 1452625 h 3819651"/>
                <a:gd name="connsiteX29" fmla="*/ 611622 w 5800078"/>
                <a:gd name="connsiteY29" fmla="*/ 1452431 h 3819651"/>
                <a:gd name="connsiteX30" fmla="*/ 598182 w 5800078"/>
                <a:gd name="connsiteY30" fmla="*/ 1182832 h 3819651"/>
                <a:gd name="connsiteX31" fmla="*/ 0 w 5800078"/>
                <a:gd name="connsiteY31" fmla="*/ 1452625 h 3819651"/>
                <a:gd name="connsiteX32" fmla="*/ 663195 w 5800078"/>
                <a:gd name="connsiteY32" fmla="*/ 603655 h 3819651"/>
                <a:gd name="connsiteX33" fmla="*/ 651070 w 5800078"/>
                <a:gd name="connsiteY33" fmla="*/ 651421 h 3819651"/>
                <a:gd name="connsiteX34" fmla="*/ 598181 w 5800078"/>
                <a:gd name="connsiteY34" fmla="*/ 1182832 h 3819651"/>
                <a:gd name="connsiteX35" fmla="*/ 611621 w 5800078"/>
                <a:gd name="connsiteY35" fmla="*/ 1452431 h 3819651"/>
                <a:gd name="connsiteX36" fmla="*/ 611651 w 5800078"/>
                <a:gd name="connsiteY36" fmla="*/ 1452625 h 3819651"/>
                <a:gd name="connsiteX37" fmla="*/ 611652 w 5800078"/>
                <a:gd name="connsiteY37" fmla="*/ 1452625 h 3819651"/>
                <a:gd name="connsiteX38" fmla="*/ 611652 w 5800078"/>
                <a:gd name="connsiteY38" fmla="*/ 1452625 h 381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800078" h="3819651">
                  <a:moveTo>
                    <a:pt x="611652" y="1452626"/>
                  </a:moveTo>
                  <a:lnTo>
                    <a:pt x="1571024" y="1452626"/>
                  </a:lnTo>
                  <a:lnTo>
                    <a:pt x="1556470" y="1355327"/>
                  </a:lnTo>
                  <a:cubicBezTo>
                    <a:pt x="1550825" y="1298612"/>
                    <a:pt x="1547933" y="1241068"/>
                    <a:pt x="1547933" y="1182834"/>
                  </a:cubicBezTo>
                  <a:cubicBezTo>
                    <a:pt x="1547933" y="1008132"/>
                    <a:pt x="1573959" y="839633"/>
                    <a:pt x="1622270" y="681152"/>
                  </a:cubicBezTo>
                  <a:lnTo>
                    <a:pt x="1636298" y="642043"/>
                  </a:lnTo>
                  <a:lnTo>
                    <a:pt x="2269505" y="1452626"/>
                  </a:lnTo>
                  <a:lnTo>
                    <a:pt x="1571024" y="1452626"/>
                  </a:lnTo>
                  <a:lnTo>
                    <a:pt x="1581525" y="1522837"/>
                  </a:lnTo>
                  <a:cubicBezTo>
                    <a:pt x="1735703" y="2291604"/>
                    <a:pt x="2402351" y="2869901"/>
                    <a:pt x="3201377" y="2869901"/>
                  </a:cubicBezTo>
                  <a:cubicBezTo>
                    <a:pt x="4000404" y="2869901"/>
                    <a:pt x="4667055" y="2291604"/>
                    <a:pt x="4821234" y="1522837"/>
                  </a:cubicBezTo>
                  <a:lnTo>
                    <a:pt x="4838880" y="1404861"/>
                  </a:lnTo>
                  <a:lnTo>
                    <a:pt x="5268007" y="1954197"/>
                  </a:lnTo>
                  <a:lnTo>
                    <a:pt x="5800078" y="1273080"/>
                  </a:lnTo>
                  <a:lnTo>
                    <a:pt x="5791137" y="1452432"/>
                  </a:lnTo>
                  <a:cubicBezTo>
                    <a:pt x="5657827" y="2782063"/>
                    <a:pt x="4549228" y="3819651"/>
                    <a:pt x="3201377" y="3819651"/>
                  </a:cubicBezTo>
                  <a:cubicBezTo>
                    <a:pt x="1943385" y="3819651"/>
                    <a:pt x="893809" y="2915797"/>
                    <a:pt x="651068" y="1714244"/>
                  </a:cubicBezTo>
                  <a:close/>
                  <a:moveTo>
                    <a:pt x="598182" y="1182832"/>
                  </a:moveTo>
                  <a:cubicBezTo>
                    <a:pt x="598182" y="1000798"/>
                    <a:pt x="616393" y="823072"/>
                    <a:pt x="651071" y="651421"/>
                  </a:cubicBezTo>
                  <a:lnTo>
                    <a:pt x="663197" y="603652"/>
                  </a:lnTo>
                  <a:lnTo>
                    <a:pt x="663195" y="603655"/>
                  </a:lnTo>
                  <a:lnTo>
                    <a:pt x="663196" y="603651"/>
                  </a:lnTo>
                  <a:lnTo>
                    <a:pt x="1134752" y="0"/>
                  </a:lnTo>
                  <a:lnTo>
                    <a:pt x="1636297" y="642042"/>
                  </a:lnTo>
                  <a:lnTo>
                    <a:pt x="1622269" y="681151"/>
                  </a:lnTo>
                  <a:cubicBezTo>
                    <a:pt x="1573958" y="839632"/>
                    <a:pt x="1547932" y="1008131"/>
                    <a:pt x="1547932" y="1182833"/>
                  </a:cubicBezTo>
                  <a:cubicBezTo>
                    <a:pt x="1547932" y="1241067"/>
                    <a:pt x="1550824" y="1298611"/>
                    <a:pt x="1556469" y="1355326"/>
                  </a:cubicBezTo>
                  <a:lnTo>
                    <a:pt x="1571023" y="1452625"/>
                  </a:lnTo>
                  <a:lnTo>
                    <a:pt x="611652" y="1452625"/>
                  </a:lnTo>
                  <a:lnTo>
                    <a:pt x="611622" y="1452431"/>
                  </a:lnTo>
                  <a:cubicBezTo>
                    <a:pt x="602735" y="1363789"/>
                    <a:pt x="598182" y="1273849"/>
                    <a:pt x="598182" y="1182832"/>
                  </a:cubicBezTo>
                  <a:close/>
                  <a:moveTo>
                    <a:pt x="0" y="1452625"/>
                  </a:moveTo>
                  <a:lnTo>
                    <a:pt x="663195" y="603655"/>
                  </a:lnTo>
                  <a:lnTo>
                    <a:pt x="651070" y="651421"/>
                  </a:lnTo>
                  <a:cubicBezTo>
                    <a:pt x="616392" y="823072"/>
                    <a:pt x="598181" y="1000798"/>
                    <a:pt x="598181" y="1182832"/>
                  </a:cubicBezTo>
                  <a:cubicBezTo>
                    <a:pt x="598181" y="1273849"/>
                    <a:pt x="602734" y="1363789"/>
                    <a:pt x="611621" y="1452431"/>
                  </a:cubicBezTo>
                  <a:lnTo>
                    <a:pt x="611651" y="1452625"/>
                  </a:lnTo>
                  <a:lnTo>
                    <a:pt x="611652" y="1452625"/>
                  </a:lnTo>
                  <a:lnTo>
                    <a:pt x="611652" y="1452625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74000">
                  <a:schemeClr val="accent5">
                    <a:lumMod val="75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65100" dist="177800" dir="111600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33AE9FEB-F365-B6AF-F665-4576B1B3C386}"/>
                </a:ext>
              </a:extLst>
            </p:cNvPr>
            <p:cNvSpPr/>
            <p:nvPr/>
          </p:nvSpPr>
          <p:spPr>
            <a:xfrm rot="5400000">
              <a:off x="4124534" y="2560944"/>
              <a:ext cx="5739562" cy="3408184"/>
            </a:xfrm>
            <a:custGeom>
              <a:avLst/>
              <a:gdLst>
                <a:gd name="connsiteX0" fmla="*/ 5050454 w 5739562"/>
                <a:gd name="connsiteY0" fmla="*/ 1955561 h 3408184"/>
                <a:gd name="connsiteX1" fmla="*/ 5739562 w 5739562"/>
                <a:gd name="connsiteY1" fmla="*/ 1955561 h 3408184"/>
                <a:gd name="connsiteX2" fmla="*/ 5136882 w 5739562"/>
                <a:gd name="connsiteY2" fmla="*/ 2727067 h 3408184"/>
                <a:gd name="connsiteX3" fmla="*/ 5141381 w 5739562"/>
                <a:gd name="connsiteY3" fmla="*/ 2636820 h 3408184"/>
                <a:gd name="connsiteX4" fmla="*/ 5088493 w 5739562"/>
                <a:gd name="connsiteY4" fmla="*/ 2105409 h 3408184"/>
                <a:gd name="connsiteX5" fmla="*/ 3470056 w 5739562"/>
                <a:gd name="connsiteY5" fmla="*/ 1955562 h 3408184"/>
                <a:gd name="connsiteX6" fmla="*/ 4050088 w 5739562"/>
                <a:gd name="connsiteY6" fmla="*/ 1955562 h 3408184"/>
                <a:gd name="connsiteX7" fmla="*/ 4061692 w 5739562"/>
                <a:gd name="connsiteY7" fmla="*/ 1980140 h 3408184"/>
                <a:gd name="connsiteX8" fmla="*/ 4191628 w 5739562"/>
                <a:gd name="connsiteY8" fmla="*/ 2636822 h 3408184"/>
                <a:gd name="connsiteX9" fmla="*/ 4183091 w 5739562"/>
                <a:gd name="connsiteY9" fmla="*/ 2809315 h 3408184"/>
                <a:gd name="connsiteX10" fmla="*/ 4175682 w 5739562"/>
                <a:gd name="connsiteY10" fmla="*/ 2858849 h 3408184"/>
                <a:gd name="connsiteX11" fmla="*/ 0 w 5739562"/>
                <a:gd name="connsiteY11" fmla="*/ 2057640 h 3408184"/>
                <a:gd name="connsiteX12" fmla="*/ 52020 w 5739562"/>
                <a:gd name="connsiteY12" fmla="*/ 1852710 h 3408184"/>
                <a:gd name="connsiteX13" fmla="*/ 2538183 w 5739562"/>
                <a:gd name="connsiteY13" fmla="*/ 0 h 3408184"/>
                <a:gd name="connsiteX14" fmla="*/ 5024344 w 5739562"/>
                <a:gd name="connsiteY14" fmla="*/ 1852710 h 3408184"/>
                <a:gd name="connsiteX15" fmla="*/ 5050452 w 5739562"/>
                <a:gd name="connsiteY15" fmla="*/ 1955560 h 3408184"/>
                <a:gd name="connsiteX16" fmla="*/ 5050454 w 5739562"/>
                <a:gd name="connsiteY16" fmla="*/ 1955560 h 3408184"/>
                <a:gd name="connsiteX17" fmla="*/ 5050454 w 5739562"/>
                <a:gd name="connsiteY17" fmla="*/ 1955561 h 3408184"/>
                <a:gd name="connsiteX18" fmla="*/ 5050453 w 5739562"/>
                <a:gd name="connsiteY18" fmla="*/ 1955561 h 3408184"/>
                <a:gd name="connsiteX19" fmla="*/ 5088492 w 5739562"/>
                <a:gd name="connsiteY19" fmla="*/ 2105409 h 3408184"/>
                <a:gd name="connsiteX20" fmla="*/ 5141380 w 5739562"/>
                <a:gd name="connsiteY20" fmla="*/ 2636820 h 3408184"/>
                <a:gd name="connsiteX21" fmla="*/ 5136881 w 5739562"/>
                <a:gd name="connsiteY21" fmla="*/ 2727067 h 3408184"/>
                <a:gd name="connsiteX22" fmla="*/ 5136882 w 5739562"/>
                <a:gd name="connsiteY22" fmla="*/ 2727067 h 3408184"/>
                <a:gd name="connsiteX23" fmla="*/ 5136882 w 5739562"/>
                <a:gd name="connsiteY23" fmla="*/ 2727067 h 3408184"/>
                <a:gd name="connsiteX24" fmla="*/ 4604810 w 5739562"/>
                <a:gd name="connsiteY24" fmla="*/ 3408184 h 3408184"/>
                <a:gd name="connsiteX25" fmla="*/ 4175683 w 5739562"/>
                <a:gd name="connsiteY25" fmla="*/ 2858848 h 3408184"/>
                <a:gd name="connsiteX26" fmla="*/ 4183092 w 5739562"/>
                <a:gd name="connsiteY26" fmla="*/ 2809314 h 3408184"/>
                <a:gd name="connsiteX27" fmla="*/ 4191629 w 5739562"/>
                <a:gd name="connsiteY27" fmla="*/ 2636821 h 3408184"/>
                <a:gd name="connsiteX28" fmla="*/ 4061693 w 5739562"/>
                <a:gd name="connsiteY28" fmla="*/ 1980139 h 3408184"/>
                <a:gd name="connsiteX29" fmla="*/ 4050089 w 5739562"/>
                <a:gd name="connsiteY29" fmla="*/ 1955560 h 3408184"/>
                <a:gd name="connsiteX30" fmla="*/ 4050088 w 5739562"/>
                <a:gd name="connsiteY30" fmla="*/ 1955560 h 3408184"/>
                <a:gd name="connsiteX31" fmla="*/ 3992066 w 5739562"/>
                <a:gd name="connsiteY31" fmla="*/ 1832664 h 3408184"/>
                <a:gd name="connsiteX32" fmla="*/ 2538183 w 5739562"/>
                <a:gd name="connsiteY32" fmla="*/ 949752 h 3408184"/>
                <a:gd name="connsiteX33" fmla="*/ 1014673 w 5739562"/>
                <a:gd name="connsiteY33" fmla="*/ 1980139 h 3408184"/>
                <a:gd name="connsiteX34" fmla="*/ 973101 w 5739562"/>
                <a:gd name="connsiteY34" fmla="*/ 2096030 h 3408184"/>
                <a:gd name="connsiteX35" fmla="*/ 471556 w 5739562"/>
                <a:gd name="connsiteY35" fmla="*/ 1453988 h 340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39562" h="3408184">
                  <a:moveTo>
                    <a:pt x="5050454" y="1955561"/>
                  </a:moveTo>
                  <a:lnTo>
                    <a:pt x="5739562" y="1955561"/>
                  </a:lnTo>
                  <a:lnTo>
                    <a:pt x="5136882" y="2727067"/>
                  </a:lnTo>
                  <a:lnTo>
                    <a:pt x="5141381" y="2636820"/>
                  </a:lnTo>
                  <a:cubicBezTo>
                    <a:pt x="5141381" y="2454786"/>
                    <a:pt x="5123170" y="2277060"/>
                    <a:pt x="5088493" y="2105409"/>
                  </a:cubicBezTo>
                  <a:close/>
                  <a:moveTo>
                    <a:pt x="3470056" y="1955562"/>
                  </a:moveTo>
                  <a:lnTo>
                    <a:pt x="4050088" y="1955562"/>
                  </a:lnTo>
                  <a:lnTo>
                    <a:pt x="4061692" y="1980140"/>
                  </a:lnTo>
                  <a:cubicBezTo>
                    <a:pt x="4145361" y="2181977"/>
                    <a:pt x="4191628" y="2403887"/>
                    <a:pt x="4191628" y="2636822"/>
                  </a:cubicBezTo>
                  <a:cubicBezTo>
                    <a:pt x="4191628" y="2695056"/>
                    <a:pt x="4188736" y="2752600"/>
                    <a:pt x="4183091" y="2809315"/>
                  </a:cubicBezTo>
                  <a:lnTo>
                    <a:pt x="4175682" y="2858849"/>
                  </a:lnTo>
                  <a:close/>
                  <a:moveTo>
                    <a:pt x="0" y="2057640"/>
                  </a:moveTo>
                  <a:lnTo>
                    <a:pt x="52020" y="1852710"/>
                  </a:lnTo>
                  <a:cubicBezTo>
                    <a:pt x="381615" y="779344"/>
                    <a:pt x="1370047" y="0"/>
                    <a:pt x="2538183" y="0"/>
                  </a:cubicBezTo>
                  <a:cubicBezTo>
                    <a:pt x="3706319" y="0"/>
                    <a:pt x="4694750" y="779344"/>
                    <a:pt x="5024344" y="1852710"/>
                  </a:cubicBezTo>
                  <a:lnTo>
                    <a:pt x="5050452" y="1955560"/>
                  </a:lnTo>
                  <a:lnTo>
                    <a:pt x="5050454" y="1955560"/>
                  </a:lnTo>
                  <a:lnTo>
                    <a:pt x="5050454" y="1955561"/>
                  </a:lnTo>
                  <a:lnTo>
                    <a:pt x="5050453" y="1955561"/>
                  </a:lnTo>
                  <a:lnTo>
                    <a:pt x="5088492" y="2105409"/>
                  </a:lnTo>
                  <a:cubicBezTo>
                    <a:pt x="5123169" y="2277060"/>
                    <a:pt x="5141380" y="2454786"/>
                    <a:pt x="5141380" y="2636820"/>
                  </a:cubicBezTo>
                  <a:lnTo>
                    <a:pt x="5136881" y="2727067"/>
                  </a:lnTo>
                  <a:lnTo>
                    <a:pt x="5136882" y="2727067"/>
                  </a:lnTo>
                  <a:lnTo>
                    <a:pt x="5136882" y="2727067"/>
                  </a:lnTo>
                  <a:lnTo>
                    <a:pt x="4604810" y="3408184"/>
                  </a:lnTo>
                  <a:lnTo>
                    <a:pt x="4175683" y="2858848"/>
                  </a:lnTo>
                  <a:lnTo>
                    <a:pt x="4183092" y="2809314"/>
                  </a:lnTo>
                  <a:cubicBezTo>
                    <a:pt x="4188737" y="2752599"/>
                    <a:pt x="4191629" y="2695055"/>
                    <a:pt x="4191629" y="2636821"/>
                  </a:cubicBezTo>
                  <a:cubicBezTo>
                    <a:pt x="4191629" y="2403886"/>
                    <a:pt x="4145362" y="2181976"/>
                    <a:pt x="4061693" y="1980139"/>
                  </a:cubicBezTo>
                  <a:lnTo>
                    <a:pt x="4050089" y="1955560"/>
                  </a:lnTo>
                  <a:lnTo>
                    <a:pt x="4050088" y="1955560"/>
                  </a:lnTo>
                  <a:lnTo>
                    <a:pt x="3992066" y="1832664"/>
                  </a:lnTo>
                  <a:cubicBezTo>
                    <a:pt x="3712072" y="1306762"/>
                    <a:pt x="3165988" y="949752"/>
                    <a:pt x="2538183" y="949752"/>
                  </a:cubicBezTo>
                  <a:cubicBezTo>
                    <a:pt x="1853303" y="949752"/>
                    <a:pt x="1265679" y="1374623"/>
                    <a:pt x="1014673" y="1980139"/>
                  </a:cubicBezTo>
                  <a:lnTo>
                    <a:pt x="973101" y="2096030"/>
                  </a:lnTo>
                  <a:lnTo>
                    <a:pt x="471556" y="1453988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65100" dist="177800" dir="11160000">
                <a:prstClr val="black">
                  <a:alpha val="7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57CAC74-BDB4-BC85-6056-6E8691C17BD0}"/>
              </a:ext>
            </a:extLst>
          </p:cNvPr>
          <p:cNvSpPr txBox="1"/>
          <p:nvPr/>
        </p:nvSpPr>
        <p:spPr>
          <a:xfrm>
            <a:off x="152809" y="3429000"/>
            <a:ext cx="32430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Dla osób </a:t>
            </a:r>
            <a:b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z niepełnosprawnością słuchu zwykle nie jest problemem dotarcie na wysokie piętro budynku, w którym nie ma windy. Zajęcie miejsca </a:t>
            </a:r>
            <a:b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w poczekalni</a:t>
            </a:r>
            <a:r>
              <a:rPr lang="pl-PL" sz="220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 </a:t>
            </a:r>
            <a:r>
              <a:rPr lang="pl-PL" sz="2200" b="0" i="0" u="none" strike="noStrike" baseline="0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też zwykle nie jest uciążliwe.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477B515-CFE2-5A42-47EE-34647D238C1F}"/>
              </a:ext>
            </a:extLst>
          </p:cNvPr>
          <p:cNvSpPr txBox="1"/>
          <p:nvPr/>
        </p:nvSpPr>
        <p:spPr>
          <a:xfrm>
            <a:off x="1270027" y="84008"/>
            <a:ext cx="99368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800" b="1" dirty="0">
                <a:solidFill>
                  <a:schemeClr val="accent4">
                    <a:lumMod val="50000"/>
                  </a:schemeClr>
                </a:solidFill>
                <a:latin typeface="Lato" panose="020F0502020204030203" pitchFamily="34" charset="-18"/>
              </a:rPr>
              <a:t>Niesłyszący pacjent w placówce medycznej </a:t>
            </a:r>
          </a:p>
        </p:txBody>
      </p:sp>
    </p:spTree>
    <p:extLst>
      <p:ext uri="{BB962C8B-B14F-4D97-AF65-F5344CB8AC3E}">
        <p14:creationId xmlns:p14="http://schemas.microsoft.com/office/powerpoint/2010/main" val="26329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rostokąt 3">
            <a:extLst>
              <a:ext uri="{FF2B5EF4-FFF2-40B4-BE49-F238E27FC236}">
                <a16:creationId xmlns:a16="http://schemas.microsoft.com/office/drawing/2014/main" id="{F6E7D797-DDD9-110A-FE4D-9DF2EEFDAAEA}"/>
              </a:ext>
            </a:extLst>
          </p:cNvPr>
          <p:cNvSpPr/>
          <p:nvPr/>
        </p:nvSpPr>
        <p:spPr>
          <a:xfrm>
            <a:off x="6261904" y="0"/>
            <a:ext cx="5930096" cy="6858000"/>
          </a:xfrm>
          <a:prstGeom prst="rect">
            <a:avLst/>
          </a:prstGeom>
          <a:ln>
            <a:noFill/>
          </a:ln>
          <a:effectLst>
            <a:outerShdw blurRad="190500" dir="2400000" sx="101000" sy="101000" algn="ctr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677D1F2-E1A9-CD7F-FE9A-286C36E01960}"/>
              </a:ext>
            </a:extLst>
          </p:cNvPr>
          <p:cNvSpPr/>
          <p:nvPr/>
        </p:nvSpPr>
        <p:spPr>
          <a:xfrm>
            <a:off x="5372582" y="1226916"/>
            <a:ext cx="6819417" cy="37270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rójkąt prostokątny 6">
            <a:extLst>
              <a:ext uri="{FF2B5EF4-FFF2-40B4-BE49-F238E27FC236}">
                <a16:creationId xmlns:a16="http://schemas.microsoft.com/office/drawing/2014/main" id="{3D8C5988-EFBC-F7C8-9B13-29294D1014EA}"/>
              </a:ext>
            </a:extLst>
          </p:cNvPr>
          <p:cNvSpPr/>
          <p:nvPr/>
        </p:nvSpPr>
        <p:spPr>
          <a:xfrm rot="16200000">
            <a:off x="5539451" y="504463"/>
            <a:ext cx="555584" cy="889322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3EB94C-F7C4-1779-93EA-CE551C08ACF2}"/>
              </a:ext>
            </a:extLst>
          </p:cNvPr>
          <p:cNvSpPr txBox="1"/>
          <p:nvPr/>
        </p:nvSpPr>
        <p:spPr>
          <a:xfrm>
            <a:off x="5629636" y="1347235"/>
            <a:ext cx="63053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Zgodnie obowiązującymi przepisami</a:t>
            </a: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, 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każdy pacjent będący osobą ze szczególnymi potrzebami ma prawo do otrzymania informacji </a:t>
            </a:r>
            <a:b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o rodzaju i zakresie świadczeń udzielanych przez placówkę, prawach pacjenta oraz swoim stanie zdrowia w zrozumiały dla niego sposób. </a:t>
            </a:r>
            <a:b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To uprawnienie pacjenta ze szczególnymi potrzebami dotyczy wszystkich placówek ochrony zdrowia, niezależnie od ich formy prawnej</a:t>
            </a:r>
            <a:endParaRPr lang="pl-PL" sz="22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E05EA4-1372-962D-5DC3-8CC6D57EF95F}"/>
              </a:ext>
            </a:extLst>
          </p:cNvPr>
          <p:cNvSpPr txBox="1"/>
          <p:nvPr/>
        </p:nvSpPr>
        <p:spPr>
          <a:xfrm>
            <a:off x="360745" y="2488557"/>
            <a:ext cx="4567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Co mówią przepisy prawa? </a:t>
            </a:r>
          </a:p>
        </p:txBody>
      </p:sp>
      <p:pic>
        <p:nvPicPr>
          <p:cNvPr id="11" name="Grafika 10" descr="Szala sprawiedliwości z wypełnieniem pełnym">
            <a:extLst>
              <a:ext uri="{FF2B5EF4-FFF2-40B4-BE49-F238E27FC236}">
                <a16:creationId xmlns:a16="http://schemas.microsoft.com/office/drawing/2014/main" id="{C83D7978-B07A-71C5-2B71-9C93C43CD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4046" y="4312937"/>
            <a:ext cx="578733" cy="5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BA25CD0-7181-265A-D229-A1CCF8B7B2AF}"/>
              </a:ext>
            </a:extLst>
          </p:cNvPr>
          <p:cNvSpPr txBox="1"/>
          <p:nvPr/>
        </p:nvSpPr>
        <p:spPr>
          <a:xfrm>
            <a:off x="2585576" y="3702366"/>
            <a:ext cx="903890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sz="14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B856ABB-C7D3-B3EF-FDF1-D2FE0ADC694D}"/>
              </a:ext>
            </a:extLst>
          </p:cNvPr>
          <p:cNvSpPr txBox="1"/>
          <p:nvPr/>
        </p:nvSpPr>
        <p:spPr>
          <a:xfrm>
            <a:off x="139482" y="3609613"/>
            <a:ext cx="9038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0" dirty="0">
                <a:solidFill>
                  <a:srgbClr val="ED9B37"/>
                </a:solidFill>
                <a:latin typeface="Lato" panose="020F0502020204030203" pitchFamily="34" charset="-18"/>
              </a:rPr>
              <a:t>1</a:t>
            </a:r>
          </a:p>
        </p:txBody>
      </p:sp>
      <p:sp>
        <p:nvSpPr>
          <p:cNvPr id="10" name="Równoległobok 9">
            <a:extLst>
              <a:ext uri="{FF2B5EF4-FFF2-40B4-BE49-F238E27FC236}">
                <a16:creationId xmlns:a16="http://schemas.microsoft.com/office/drawing/2014/main" id="{644990F5-B9E5-B27E-167F-D2408E337F3B}"/>
              </a:ext>
            </a:extLst>
          </p:cNvPr>
          <p:cNvSpPr/>
          <p:nvPr/>
        </p:nvSpPr>
        <p:spPr>
          <a:xfrm>
            <a:off x="405057" y="1622673"/>
            <a:ext cx="3463046" cy="4591455"/>
          </a:xfrm>
          <a:prstGeom prst="parallelogram">
            <a:avLst>
              <a:gd name="adj" fmla="val 39455"/>
            </a:avLst>
          </a:prstGeom>
          <a:solidFill>
            <a:srgbClr val="FFFFFF"/>
          </a:solidFill>
          <a:ln>
            <a:noFill/>
          </a:ln>
          <a:effectLst>
            <a:outerShdw blurRad="317500" dist="1092200" dir="10800000" sx="65000" sy="6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D52A7D3B-FB9B-A74A-EB4B-46752E02B159}"/>
              </a:ext>
            </a:extLst>
          </p:cNvPr>
          <p:cNvSpPr/>
          <p:nvPr/>
        </p:nvSpPr>
        <p:spPr>
          <a:xfrm>
            <a:off x="1014615" y="1762829"/>
            <a:ext cx="1424321" cy="654549"/>
          </a:xfrm>
          <a:custGeom>
            <a:avLst/>
            <a:gdLst>
              <a:gd name="connsiteX0" fmla="*/ 182373 w 1055119"/>
              <a:gd name="connsiteY0" fmla="*/ 0 h 612844"/>
              <a:gd name="connsiteX1" fmla="*/ 748697 w 1055119"/>
              <a:gd name="connsiteY1" fmla="*/ 0 h 612844"/>
              <a:gd name="connsiteX2" fmla="*/ 1055119 w 1055119"/>
              <a:gd name="connsiteY2" fmla="*/ 306422 h 612844"/>
              <a:gd name="connsiteX3" fmla="*/ 1055118 w 1055119"/>
              <a:gd name="connsiteY3" fmla="*/ 306422 h 612844"/>
              <a:gd name="connsiteX4" fmla="*/ 748696 w 1055119"/>
              <a:gd name="connsiteY4" fmla="*/ 612844 h 612844"/>
              <a:gd name="connsiteX5" fmla="*/ 0 w 1055119"/>
              <a:gd name="connsiteY5" fmla="*/ 612843 h 61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119" h="612844">
                <a:moveTo>
                  <a:pt x="182373" y="0"/>
                </a:moveTo>
                <a:lnTo>
                  <a:pt x="748697" y="0"/>
                </a:lnTo>
                <a:cubicBezTo>
                  <a:pt x="917929" y="0"/>
                  <a:pt x="1055119" y="137190"/>
                  <a:pt x="1055119" y="306422"/>
                </a:cubicBezTo>
                <a:lnTo>
                  <a:pt x="1055118" y="306422"/>
                </a:lnTo>
                <a:cubicBezTo>
                  <a:pt x="1055118" y="475654"/>
                  <a:pt x="917928" y="612844"/>
                  <a:pt x="748696" y="612844"/>
                </a:cubicBezTo>
                <a:lnTo>
                  <a:pt x="0" y="61284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6" name="Trójkąt równoramienny 15">
            <a:extLst>
              <a:ext uri="{FF2B5EF4-FFF2-40B4-BE49-F238E27FC236}">
                <a16:creationId xmlns:a16="http://schemas.microsoft.com/office/drawing/2014/main" id="{11445419-CDCC-B4CC-7F88-E1E9C94E2EDF}"/>
              </a:ext>
            </a:extLst>
          </p:cNvPr>
          <p:cNvSpPr/>
          <p:nvPr/>
        </p:nvSpPr>
        <p:spPr>
          <a:xfrm rot="10800000">
            <a:off x="1014614" y="2417378"/>
            <a:ext cx="572981" cy="310948"/>
          </a:xfrm>
          <a:prstGeom prst="triangle">
            <a:avLst>
              <a:gd name="adj" fmla="val 23979"/>
            </a:avLst>
          </a:prstGeom>
          <a:solidFill>
            <a:srgbClr val="ED9B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ównoległobok 18">
            <a:extLst>
              <a:ext uri="{FF2B5EF4-FFF2-40B4-BE49-F238E27FC236}">
                <a16:creationId xmlns:a16="http://schemas.microsoft.com/office/drawing/2014/main" id="{E2FA2D3F-70B3-A1E3-5E9E-587E506D8F83}"/>
              </a:ext>
            </a:extLst>
          </p:cNvPr>
          <p:cNvSpPr/>
          <p:nvPr/>
        </p:nvSpPr>
        <p:spPr>
          <a:xfrm>
            <a:off x="3037521" y="1622674"/>
            <a:ext cx="3463046" cy="4591455"/>
          </a:xfrm>
          <a:prstGeom prst="parallelogram">
            <a:avLst>
              <a:gd name="adj" fmla="val 39455"/>
            </a:avLst>
          </a:prstGeom>
          <a:solidFill>
            <a:srgbClr val="FFFFFF"/>
          </a:solidFill>
          <a:ln>
            <a:noFill/>
          </a:ln>
          <a:effectLst>
            <a:outerShdw blurRad="317500" dist="1092200" dir="10800000" sx="65000" sy="6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rójkąt równoramienny 20">
            <a:extLst>
              <a:ext uri="{FF2B5EF4-FFF2-40B4-BE49-F238E27FC236}">
                <a16:creationId xmlns:a16="http://schemas.microsoft.com/office/drawing/2014/main" id="{798C2791-B197-355C-A941-51C61B56080E}"/>
              </a:ext>
            </a:extLst>
          </p:cNvPr>
          <p:cNvSpPr/>
          <p:nvPr/>
        </p:nvSpPr>
        <p:spPr>
          <a:xfrm rot="10800000">
            <a:off x="3634081" y="2472556"/>
            <a:ext cx="572981" cy="310948"/>
          </a:xfrm>
          <a:prstGeom prst="triangle">
            <a:avLst>
              <a:gd name="adj" fmla="val 23979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Dowolny kształt: kształt 19">
            <a:extLst>
              <a:ext uri="{FF2B5EF4-FFF2-40B4-BE49-F238E27FC236}">
                <a16:creationId xmlns:a16="http://schemas.microsoft.com/office/drawing/2014/main" id="{9F4D093C-3E9C-A3E9-29B9-8DB9E31FD2BA}"/>
              </a:ext>
            </a:extLst>
          </p:cNvPr>
          <p:cNvSpPr/>
          <p:nvPr/>
        </p:nvSpPr>
        <p:spPr>
          <a:xfrm>
            <a:off x="3636106" y="1818008"/>
            <a:ext cx="1424321" cy="654549"/>
          </a:xfrm>
          <a:custGeom>
            <a:avLst/>
            <a:gdLst>
              <a:gd name="connsiteX0" fmla="*/ 182373 w 1055119"/>
              <a:gd name="connsiteY0" fmla="*/ 0 h 612844"/>
              <a:gd name="connsiteX1" fmla="*/ 748697 w 1055119"/>
              <a:gd name="connsiteY1" fmla="*/ 0 h 612844"/>
              <a:gd name="connsiteX2" fmla="*/ 1055119 w 1055119"/>
              <a:gd name="connsiteY2" fmla="*/ 306422 h 612844"/>
              <a:gd name="connsiteX3" fmla="*/ 1055118 w 1055119"/>
              <a:gd name="connsiteY3" fmla="*/ 306422 h 612844"/>
              <a:gd name="connsiteX4" fmla="*/ 748696 w 1055119"/>
              <a:gd name="connsiteY4" fmla="*/ 612844 h 612844"/>
              <a:gd name="connsiteX5" fmla="*/ 0 w 1055119"/>
              <a:gd name="connsiteY5" fmla="*/ 612843 h 61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119" h="612844">
                <a:moveTo>
                  <a:pt x="182373" y="0"/>
                </a:moveTo>
                <a:lnTo>
                  <a:pt x="748697" y="0"/>
                </a:lnTo>
                <a:cubicBezTo>
                  <a:pt x="917929" y="0"/>
                  <a:pt x="1055119" y="137190"/>
                  <a:pt x="1055119" y="306422"/>
                </a:cubicBezTo>
                <a:lnTo>
                  <a:pt x="1055118" y="306422"/>
                </a:lnTo>
                <a:cubicBezTo>
                  <a:pt x="1055118" y="475654"/>
                  <a:pt x="917928" y="612844"/>
                  <a:pt x="748696" y="612844"/>
                </a:cubicBezTo>
                <a:lnTo>
                  <a:pt x="0" y="61284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825FDCE-27D7-B4AE-D8BC-AF30E12DB4B2}"/>
              </a:ext>
            </a:extLst>
          </p:cNvPr>
          <p:cNvSpPr txBox="1"/>
          <p:nvPr/>
        </p:nvSpPr>
        <p:spPr>
          <a:xfrm>
            <a:off x="5144732" y="3757545"/>
            <a:ext cx="9038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-18"/>
              </a:rPr>
              <a:t>3</a:t>
            </a:r>
          </a:p>
        </p:txBody>
      </p:sp>
      <p:sp>
        <p:nvSpPr>
          <p:cNvPr id="33" name="Równoległobok 32">
            <a:extLst>
              <a:ext uri="{FF2B5EF4-FFF2-40B4-BE49-F238E27FC236}">
                <a16:creationId xmlns:a16="http://schemas.microsoft.com/office/drawing/2014/main" id="{0FE1DEFE-8DEC-9338-C60F-18AA2BBF5E33}"/>
              </a:ext>
            </a:extLst>
          </p:cNvPr>
          <p:cNvSpPr/>
          <p:nvPr/>
        </p:nvSpPr>
        <p:spPr>
          <a:xfrm>
            <a:off x="5433938" y="1622674"/>
            <a:ext cx="3463046" cy="4591455"/>
          </a:xfrm>
          <a:prstGeom prst="parallelogram">
            <a:avLst>
              <a:gd name="adj" fmla="val 39455"/>
            </a:avLst>
          </a:prstGeom>
          <a:solidFill>
            <a:srgbClr val="FFFFFF"/>
          </a:solidFill>
          <a:ln>
            <a:noFill/>
          </a:ln>
          <a:effectLst>
            <a:outerShdw blurRad="317500" dist="1092200" dir="10800000" sx="65000" sy="6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7AE8D947-0932-B84C-8905-6FE2375B2BFF}"/>
              </a:ext>
            </a:extLst>
          </p:cNvPr>
          <p:cNvSpPr/>
          <p:nvPr/>
        </p:nvSpPr>
        <p:spPr>
          <a:xfrm>
            <a:off x="6032523" y="1818008"/>
            <a:ext cx="1424321" cy="654549"/>
          </a:xfrm>
          <a:custGeom>
            <a:avLst/>
            <a:gdLst>
              <a:gd name="connsiteX0" fmla="*/ 182373 w 1055119"/>
              <a:gd name="connsiteY0" fmla="*/ 0 h 612844"/>
              <a:gd name="connsiteX1" fmla="*/ 748697 w 1055119"/>
              <a:gd name="connsiteY1" fmla="*/ 0 h 612844"/>
              <a:gd name="connsiteX2" fmla="*/ 1055119 w 1055119"/>
              <a:gd name="connsiteY2" fmla="*/ 306422 h 612844"/>
              <a:gd name="connsiteX3" fmla="*/ 1055118 w 1055119"/>
              <a:gd name="connsiteY3" fmla="*/ 306422 h 612844"/>
              <a:gd name="connsiteX4" fmla="*/ 748696 w 1055119"/>
              <a:gd name="connsiteY4" fmla="*/ 612844 h 612844"/>
              <a:gd name="connsiteX5" fmla="*/ 0 w 1055119"/>
              <a:gd name="connsiteY5" fmla="*/ 612843 h 61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119" h="612844">
                <a:moveTo>
                  <a:pt x="182373" y="0"/>
                </a:moveTo>
                <a:lnTo>
                  <a:pt x="748697" y="0"/>
                </a:lnTo>
                <a:cubicBezTo>
                  <a:pt x="917929" y="0"/>
                  <a:pt x="1055119" y="137190"/>
                  <a:pt x="1055119" y="306422"/>
                </a:cubicBezTo>
                <a:lnTo>
                  <a:pt x="1055118" y="306422"/>
                </a:lnTo>
                <a:cubicBezTo>
                  <a:pt x="1055118" y="475654"/>
                  <a:pt x="917928" y="612844"/>
                  <a:pt x="748696" y="612844"/>
                </a:cubicBezTo>
                <a:lnTo>
                  <a:pt x="0" y="61284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35" name="Trójkąt równoramienny 34">
            <a:extLst>
              <a:ext uri="{FF2B5EF4-FFF2-40B4-BE49-F238E27FC236}">
                <a16:creationId xmlns:a16="http://schemas.microsoft.com/office/drawing/2014/main" id="{3BB695D8-4F47-C528-C502-C89A9B3C0972}"/>
              </a:ext>
            </a:extLst>
          </p:cNvPr>
          <p:cNvSpPr/>
          <p:nvPr/>
        </p:nvSpPr>
        <p:spPr>
          <a:xfrm rot="10800000">
            <a:off x="6032522" y="2472557"/>
            <a:ext cx="572981" cy="310948"/>
          </a:xfrm>
          <a:prstGeom prst="triangle">
            <a:avLst>
              <a:gd name="adj" fmla="val 2397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F1BDE9D-C601-E391-4135-B8CBAB688F45}"/>
              </a:ext>
            </a:extLst>
          </p:cNvPr>
          <p:cNvSpPr txBox="1"/>
          <p:nvPr/>
        </p:nvSpPr>
        <p:spPr>
          <a:xfrm>
            <a:off x="7911700" y="3757544"/>
            <a:ext cx="9038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0" dirty="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-18"/>
              </a:rPr>
              <a:t>4</a:t>
            </a:r>
          </a:p>
        </p:txBody>
      </p:sp>
      <p:sp>
        <p:nvSpPr>
          <p:cNvPr id="37" name="Równoległobok 36">
            <a:extLst>
              <a:ext uri="{FF2B5EF4-FFF2-40B4-BE49-F238E27FC236}">
                <a16:creationId xmlns:a16="http://schemas.microsoft.com/office/drawing/2014/main" id="{395263FE-2232-28E4-89F0-573E1F7A7632}"/>
              </a:ext>
            </a:extLst>
          </p:cNvPr>
          <p:cNvSpPr/>
          <p:nvPr/>
        </p:nvSpPr>
        <p:spPr>
          <a:xfrm>
            <a:off x="8200906" y="1622673"/>
            <a:ext cx="3463046" cy="4591455"/>
          </a:xfrm>
          <a:prstGeom prst="parallelogram">
            <a:avLst>
              <a:gd name="adj" fmla="val 39455"/>
            </a:avLst>
          </a:prstGeom>
          <a:solidFill>
            <a:srgbClr val="FFFFFF"/>
          </a:solidFill>
          <a:ln>
            <a:noFill/>
          </a:ln>
          <a:effectLst>
            <a:outerShdw blurRad="317500" dist="1092200" dir="10800000" sx="65000" sy="6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Dowolny kształt: kształt 37">
            <a:extLst>
              <a:ext uri="{FF2B5EF4-FFF2-40B4-BE49-F238E27FC236}">
                <a16:creationId xmlns:a16="http://schemas.microsoft.com/office/drawing/2014/main" id="{762DEFAB-5E7D-E32E-1D71-FBC2A0A21B18}"/>
              </a:ext>
            </a:extLst>
          </p:cNvPr>
          <p:cNvSpPr/>
          <p:nvPr/>
        </p:nvSpPr>
        <p:spPr>
          <a:xfrm>
            <a:off x="8799491" y="1818007"/>
            <a:ext cx="1424321" cy="654549"/>
          </a:xfrm>
          <a:custGeom>
            <a:avLst/>
            <a:gdLst>
              <a:gd name="connsiteX0" fmla="*/ 182373 w 1055119"/>
              <a:gd name="connsiteY0" fmla="*/ 0 h 612844"/>
              <a:gd name="connsiteX1" fmla="*/ 748697 w 1055119"/>
              <a:gd name="connsiteY1" fmla="*/ 0 h 612844"/>
              <a:gd name="connsiteX2" fmla="*/ 1055119 w 1055119"/>
              <a:gd name="connsiteY2" fmla="*/ 306422 h 612844"/>
              <a:gd name="connsiteX3" fmla="*/ 1055118 w 1055119"/>
              <a:gd name="connsiteY3" fmla="*/ 306422 h 612844"/>
              <a:gd name="connsiteX4" fmla="*/ 748696 w 1055119"/>
              <a:gd name="connsiteY4" fmla="*/ 612844 h 612844"/>
              <a:gd name="connsiteX5" fmla="*/ 0 w 1055119"/>
              <a:gd name="connsiteY5" fmla="*/ 612843 h 61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119" h="612844">
                <a:moveTo>
                  <a:pt x="182373" y="0"/>
                </a:moveTo>
                <a:lnTo>
                  <a:pt x="748697" y="0"/>
                </a:lnTo>
                <a:cubicBezTo>
                  <a:pt x="917929" y="0"/>
                  <a:pt x="1055119" y="137190"/>
                  <a:pt x="1055119" y="306422"/>
                </a:cubicBezTo>
                <a:lnTo>
                  <a:pt x="1055118" y="306422"/>
                </a:lnTo>
                <a:cubicBezTo>
                  <a:pt x="1055118" y="475654"/>
                  <a:pt x="917928" y="612844"/>
                  <a:pt x="748696" y="612844"/>
                </a:cubicBezTo>
                <a:lnTo>
                  <a:pt x="0" y="61284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39" name="Trójkąt równoramienny 38">
            <a:extLst>
              <a:ext uri="{FF2B5EF4-FFF2-40B4-BE49-F238E27FC236}">
                <a16:creationId xmlns:a16="http://schemas.microsoft.com/office/drawing/2014/main" id="{D79D504B-F00E-721E-BB17-2ACA82445DA5}"/>
              </a:ext>
            </a:extLst>
          </p:cNvPr>
          <p:cNvSpPr/>
          <p:nvPr/>
        </p:nvSpPr>
        <p:spPr>
          <a:xfrm rot="10800000">
            <a:off x="8799490" y="2472556"/>
            <a:ext cx="572981" cy="310948"/>
          </a:xfrm>
          <a:prstGeom prst="triangle">
            <a:avLst>
              <a:gd name="adj" fmla="val 2397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280B9F56-22F4-32BD-8096-DA72F273D169}"/>
              </a:ext>
            </a:extLst>
          </p:cNvPr>
          <p:cNvSpPr txBox="1"/>
          <p:nvPr/>
        </p:nvSpPr>
        <p:spPr>
          <a:xfrm>
            <a:off x="0" y="21243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Bariery w otoczeniu względem osób </a:t>
            </a:r>
            <a:br>
              <a:rPr lang="pl-PL" sz="36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z niepełnosprawnością słuchu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C79E97D6-A86B-6199-0D2B-471C8970A5C6}"/>
              </a:ext>
            </a:extLst>
          </p:cNvPr>
          <p:cNvSpPr txBox="1"/>
          <p:nvPr/>
        </p:nvSpPr>
        <p:spPr>
          <a:xfrm>
            <a:off x="1337182" y="3102201"/>
            <a:ext cx="198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-18"/>
              </a:rPr>
              <a:t>Cyfrowe</a:t>
            </a:r>
          </a:p>
        </p:txBody>
      </p:sp>
      <p:pic>
        <p:nvPicPr>
          <p:cNvPr id="50" name="Grafika 49" descr="Vlog z wypełnieniem pełnym">
            <a:extLst>
              <a:ext uri="{FF2B5EF4-FFF2-40B4-BE49-F238E27FC236}">
                <a16:creationId xmlns:a16="http://schemas.microsoft.com/office/drawing/2014/main" id="{7A63D997-CD73-1CEC-AD31-4752F0BF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133" y="1872346"/>
            <a:ext cx="545032" cy="545032"/>
          </a:xfrm>
          <a:prstGeom prst="rect">
            <a:avLst/>
          </a:prstGeom>
        </p:spPr>
      </p:pic>
      <p:sp>
        <p:nvSpPr>
          <p:cNvPr id="51" name="pole tekstowe 50">
            <a:extLst>
              <a:ext uri="{FF2B5EF4-FFF2-40B4-BE49-F238E27FC236}">
                <a16:creationId xmlns:a16="http://schemas.microsoft.com/office/drawing/2014/main" id="{BB8418BA-71E8-E6CD-04B1-01281FE9A8F0}"/>
              </a:ext>
            </a:extLst>
          </p:cNvPr>
          <p:cNvSpPr txBox="1"/>
          <p:nvPr/>
        </p:nvSpPr>
        <p:spPr>
          <a:xfrm>
            <a:off x="3895323" y="3102201"/>
            <a:ext cx="198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-18"/>
              </a:rPr>
              <a:t>Akustyczne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9B72BDE7-B0E7-F81C-D28C-431AE8E8ECD4}"/>
              </a:ext>
            </a:extLst>
          </p:cNvPr>
          <p:cNvSpPr txBox="1"/>
          <p:nvPr/>
        </p:nvSpPr>
        <p:spPr>
          <a:xfrm>
            <a:off x="6426244" y="3148367"/>
            <a:ext cx="230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-18"/>
              </a:rPr>
              <a:t>Komunikacyjne 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0E786F63-A2A7-DA9B-75CC-981F90802613}"/>
              </a:ext>
            </a:extLst>
          </p:cNvPr>
          <p:cNvSpPr txBox="1"/>
          <p:nvPr/>
        </p:nvSpPr>
        <p:spPr>
          <a:xfrm>
            <a:off x="9184514" y="3147947"/>
            <a:ext cx="198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-18"/>
              </a:rPr>
              <a:t>Poznawcze </a:t>
            </a:r>
          </a:p>
        </p:txBody>
      </p:sp>
      <p:pic>
        <p:nvPicPr>
          <p:cNvPr id="3" name="Grafika 2" descr="Język migowy z wypełnieniem pełnym">
            <a:extLst>
              <a:ext uri="{FF2B5EF4-FFF2-40B4-BE49-F238E27FC236}">
                <a16:creationId xmlns:a16="http://schemas.microsoft.com/office/drawing/2014/main" id="{D6FDDF6F-2DCD-C90B-201A-03598EAB6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4340" y="1907884"/>
            <a:ext cx="474797" cy="474797"/>
          </a:xfrm>
          <a:prstGeom prst="rect">
            <a:avLst/>
          </a:prstGeom>
        </p:spPr>
      </p:pic>
      <p:pic>
        <p:nvPicPr>
          <p:cNvPr id="5" name="Grafika 4" descr="Kamera internetowa z wypełnieniem pełnym">
            <a:extLst>
              <a:ext uri="{FF2B5EF4-FFF2-40B4-BE49-F238E27FC236}">
                <a16:creationId xmlns:a16="http://schemas.microsoft.com/office/drawing/2014/main" id="{D5D414EB-58EB-0AC9-B275-1E3771076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9825" y="1810238"/>
            <a:ext cx="590622" cy="590622"/>
          </a:xfrm>
          <a:prstGeom prst="rect">
            <a:avLst/>
          </a:prstGeom>
        </p:spPr>
      </p:pic>
      <p:pic>
        <p:nvPicPr>
          <p:cNvPr id="7" name="Grafika 6" descr="Ruchome schody w dół z wypełnieniem pełnym">
            <a:extLst>
              <a:ext uri="{FF2B5EF4-FFF2-40B4-BE49-F238E27FC236}">
                <a16:creationId xmlns:a16="http://schemas.microsoft.com/office/drawing/2014/main" id="{D5DCC388-730F-5CC0-D8E4-7C47A797D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3734" y="1872414"/>
            <a:ext cx="575834" cy="5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6B7CE-2FE5-CA99-FB74-E828E81C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rostokąt 3">
            <a:extLst>
              <a:ext uri="{FF2B5EF4-FFF2-40B4-BE49-F238E27FC236}">
                <a16:creationId xmlns:a16="http://schemas.microsoft.com/office/drawing/2014/main" id="{A60D6CA9-ABA9-4CFA-2FF1-BA7D7BF9FDB2}"/>
              </a:ext>
            </a:extLst>
          </p:cNvPr>
          <p:cNvSpPr/>
          <p:nvPr/>
        </p:nvSpPr>
        <p:spPr>
          <a:xfrm>
            <a:off x="6261904" y="0"/>
            <a:ext cx="5930096" cy="6858000"/>
          </a:xfrm>
          <a:prstGeom prst="rect">
            <a:avLst/>
          </a:prstGeom>
          <a:ln>
            <a:noFill/>
          </a:ln>
          <a:effectLst>
            <a:outerShdw blurRad="190500" dir="2400000" sx="101000" sy="101000" algn="ctr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6D84576-C70E-0730-8B12-BF881411B1A2}"/>
              </a:ext>
            </a:extLst>
          </p:cNvPr>
          <p:cNvSpPr/>
          <p:nvPr/>
        </p:nvSpPr>
        <p:spPr>
          <a:xfrm>
            <a:off x="5372583" y="958489"/>
            <a:ext cx="6819417" cy="18403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rójkąt prostokątny 6">
            <a:extLst>
              <a:ext uri="{FF2B5EF4-FFF2-40B4-BE49-F238E27FC236}">
                <a16:creationId xmlns:a16="http://schemas.microsoft.com/office/drawing/2014/main" id="{FB7AB04B-82FF-CB30-CD10-CBA94B5743C3}"/>
              </a:ext>
            </a:extLst>
          </p:cNvPr>
          <p:cNvSpPr/>
          <p:nvPr/>
        </p:nvSpPr>
        <p:spPr>
          <a:xfrm rot="16200000">
            <a:off x="5539452" y="236036"/>
            <a:ext cx="555584" cy="889322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0BF7F84-921F-B9F2-1023-D35536EE06A3}"/>
              </a:ext>
            </a:extLst>
          </p:cNvPr>
          <p:cNvSpPr txBox="1"/>
          <p:nvPr/>
        </p:nvSpPr>
        <p:spPr>
          <a:xfrm>
            <a:off x="149508" y="2004613"/>
            <a:ext cx="4778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Rozwiązania dla osób </a:t>
            </a:r>
            <a:b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z niepełnosprawnością słuchu w projektach D+ dla zdrowia/AOS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22D7619-1EBA-B478-1588-1018AA6BC361}"/>
              </a:ext>
            </a:extLst>
          </p:cNvPr>
          <p:cNvSpPr/>
          <p:nvPr/>
        </p:nvSpPr>
        <p:spPr>
          <a:xfrm>
            <a:off x="5372583" y="4351237"/>
            <a:ext cx="6819417" cy="1840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9084025A-4E83-D184-5387-51DE5BDF4B60}"/>
              </a:ext>
            </a:extLst>
          </p:cNvPr>
          <p:cNvSpPr/>
          <p:nvPr/>
        </p:nvSpPr>
        <p:spPr>
          <a:xfrm rot="16200000">
            <a:off x="5512723" y="3617211"/>
            <a:ext cx="609037" cy="889321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110B4AE-94E2-67A2-C129-0F7B1CDDB5A7}"/>
              </a:ext>
            </a:extLst>
          </p:cNvPr>
          <p:cNvSpPr txBox="1"/>
          <p:nvPr/>
        </p:nvSpPr>
        <p:spPr>
          <a:xfrm>
            <a:off x="5372582" y="1066640"/>
            <a:ext cx="6474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zapewnienie tłumacza języka migowego online </a:t>
            </a:r>
            <a:b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(abonament</a:t>
            </a: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, 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w rejestracjach)</a:t>
            </a:r>
            <a:endParaRPr lang="pl-PL" sz="22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972C36E-57D3-F6B7-C011-AF854B9CDD51}"/>
              </a:ext>
            </a:extLst>
          </p:cNvPr>
          <p:cNvSpPr txBox="1"/>
          <p:nvPr/>
        </p:nvSpPr>
        <p:spPr>
          <a:xfrm>
            <a:off x="5372582" y="1878676"/>
            <a:ext cx="681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akup pętli indukcyjnych mobilnych i stacjonarnych – do rejestracji i gabinetów lekarskich</a:t>
            </a:r>
            <a:endParaRPr lang="pl-PL" sz="22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4A19A47-6C90-B62C-1EBD-9169163DE378}"/>
              </a:ext>
            </a:extLst>
          </p:cNvPr>
          <p:cNvSpPr txBox="1"/>
          <p:nvPr/>
        </p:nvSpPr>
        <p:spPr>
          <a:xfrm>
            <a:off x="5527873" y="5382381"/>
            <a:ext cx="616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szkolenie personelu medycznego z PJM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3421631-8B96-84A4-D924-2BED0C9A95FC}"/>
              </a:ext>
            </a:extLst>
          </p:cNvPr>
          <p:cNvSpPr txBox="1"/>
          <p:nvPr/>
        </p:nvSpPr>
        <p:spPr>
          <a:xfrm>
            <a:off x="5527872" y="4772210"/>
            <a:ext cx="616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zakup systemów FM do rejestracji </a:t>
            </a:r>
          </a:p>
        </p:txBody>
      </p:sp>
    </p:spTree>
    <p:extLst>
      <p:ext uri="{BB962C8B-B14F-4D97-AF65-F5344CB8AC3E}">
        <p14:creationId xmlns:p14="http://schemas.microsoft.com/office/powerpoint/2010/main" val="23783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63B02-7E14-2E96-C802-7E5EF110B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rostokąt 3">
            <a:extLst>
              <a:ext uri="{FF2B5EF4-FFF2-40B4-BE49-F238E27FC236}">
                <a16:creationId xmlns:a16="http://schemas.microsoft.com/office/drawing/2014/main" id="{BA2438A0-3A1B-C630-F212-91B34F22D785}"/>
              </a:ext>
            </a:extLst>
          </p:cNvPr>
          <p:cNvSpPr/>
          <p:nvPr/>
        </p:nvSpPr>
        <p:spPr>
          <a:xfrm>
            <a:off x="6261904" y="0"/>
            <a:ext cx="5930096" cy="6858000"/>
          </a:xfrm>
          <a:prstGeom prst="rect">
            <a:avLst/>
          </a:prstGeom>
          <a:ln>
            <a:noFill/>
          </a:ln>
          <a:effectLst>
            <a:outerShdw blurRad="190500" dir="2400000" sx="101000" sy="101000" algn="ctr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EF29B75-381A-B6A6-AB62-A39673751734}"/>
              </a:ext>
            </a:extLst>
          </p:cNvPr>
          <p:cNvSpPr/>
          <p:nvPr/>
        </p:nvSpPr>
        <p:spPr>
          <a:xfrm>
            <a:off x="5372583" y="958489"/>
            <a:ext cx="6819417" cy="18403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rójkąt prostokątny 6">
            <a:extLst>
              <a:ext uri="{FF2B5EF4-FFF2-40B4-BE49-F238E27FC236}">
                <a16:creationId xmlns:a16="http://schemas.microsoft.com/office/drawing/2014/main" id="{615704A8-7967-5A03-A50C-F1BA8FA389E2}"/>
              </a:ext>
            </a:extLst>
          </p:cNvPr>
          <p:cNvSpPr/>
          <p:nvPr/>
        </p:nvSpPr>
        <p:spPr>
          <a:xfrm rot="16200000">
            <a:off x="5539452" y="236036"/>
            <a:ext cx="555584" cy="889322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FD7957D-D807-7128-B1EE-256123BEA842}"/>
              </a:ext>
            </a:extLst>
          </p:cNvPr>
          <p:cNvSpPr txBox="1"/>
          <p:nvPr/>
        </p:nvSpPr>
        <p:spPr>
          <a:xfrm>
            <a:off x="149508" y="2004613"/>
            <a:ext cx="4778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Rozwiązania dla osób </a:t>
            </a:r>
            <a:b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z niepełnosprawnością słuchu w projektach D+ dla zdrowia/AOS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22561CB-BEA7-89A6-4186-C560DFAAECAC}"/>
              </a:ext>
            </a:extLst>
          </p:cNvPr>
          <p:cNvSpPr/>
          <p:nvPr/>
        </p:nvSpPr>
        <p:spPr>
          <a:xfrm>
            <a:off x="5372583" y="4312937"/>
            <a:ext cx="6819417" cy="1840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D83BCBD1-2C67-0CE8-FD40-C8BE5790511E}"/>
              </a:ext>
            </a:extLst>
          </p:cNvPr>
          <p:cNvSpPr/>
          <p:nvPr/>
        </p:nvSpPr>
        <p:spPr>
          <a:xfrm rot="16200000">
            <a:off x="5539452" y="3590484"/>
            <a:ext cx="555584" cy="889322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1F90D26-94A0-0764-CA67-89D12216914A}"/>
              </a:ext>
            </a:extLst>
          </p:cNvPr>
          <p:cNvSpPr txBox="1"/>
          <p:nvPr/>
        </p:nvSpPr>
        <p:spPr>
          <a:xfrm>
            <a:off x="5372582" y="996576"/>
            <a:ext cx="681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szkolenia personelu z komunikacji/obsługi OzN, </a:t>
            </a:r>
            <a:b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w tym z osobami słabosłyszącymi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1D66383-554A-613C-20D1-F47104530CD7}"/>
              </a:ext>
            </a:extLst>
          </p:cNvPr>
          <p:cNvSpPr txBox="1"/>
          <p:nvPr/>
        </p:nvSpPr>
        <p:spPr>
          <a:xfrm>
            <a:off x="5372582" y="4461687"/>
            <a:ext cx="616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dostosowanie rejestracji m.in. obniżone lady, dobre oświetlenie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023541C-0B87-4746-F5E6-E9AE03C0829A}"/>
              </a:ext>
            </a:extLst>
          </p:cNvPr>
          <p:cNvSpPr txBox="1"/>
          <p:nvPr/>
        </p:nvSpPr>
        <p:spPr>
          <a:xfrm>
            <a:off x="5378364" y="1685650"/>
            <a:ext cx="6664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apewnienie alternatywnych środków komunikacji (poczta elektroniczna, SMS, MMS, komunikatory internetowe, </a:t>
            </a:r>
            <a:r>
              <a:rPr lang="pl-PL" sz="2200" b="0" i="0" u="none" strike="noStrike" baseline="0" dirty="0" err="1">
                <a:solidFill>
                  <a:schemeClr val="bg1"/>
                </a:solidFill>
                <a:latin typeface="Lato" panose="020F0502020204030203" pitchFamily="34" charset="-18"/>
              </a:rPr>
              <a:t>chatboty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, formularze kontaktowe) </a:t>
            </a:r>
            <a:endParaRPr lang="pl-PL" sz="22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383A348-8B10-8647-0C38-F6411E7E8190}"/>
              </a:ext>
            </a:extLst>
          </p:cNvPr>
          <p:cNvSpPr txBox="1"/>
          <p:nvPr/>
        </p:nvSpPr>
        <p:spPr>
          <a:xfrm>
            <a:off x="5372583" y="5271425"/>
            <a:ext cx="6819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opracowanie procedur obsługi pacjentów </a:t>
            </a:r>
            <a:b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 niepełnosprawnościami, w tym osób słabosłyszących   </a:t>
            </a:r>
          </a:p>
        </p:txBody>
      </p:sp>
    </p:spTree>
    <p:extLst>
      <p:ext uri="{BB962C8B-B14F-4D97-AF65-F5344CB8AC3E}">
        <p14:creationId xmlns:p14="http://schemas.microsoft.com/office/powerpoint/2010/main" val="35672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A5281-55B4-9C06-FD8C-B58FDD74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Prostokąt 3">
            <a:extLst>
              <a:ext uri="{FF2B5EF4-FFF2-40B4-BE49-F238E27FC236}">
                <a16:creationId xmlns:a16="http://schemas.microsoft.com/office/drawing/2014/main" id="{EA6FC1E8-365D-3304-2FFF-BD4CDF6B34ED}"/>
              </a:ext>
            </a:extLst>
          </p:cNvPr>
          <p:cNvSpPr/>
          <p:nvPr/>
        </p:nvSpPr>
        <p:spPr>
          <a:xfrm>
            <a:off x="6261904" y="0"/>
            <a:ext cx="5930096" cy="6858000"/>
          </a:xfrm>
          <a:prstGeom prst="rect">
            <a:avLst/>
          </a:prstGeom>
          <a:ln>
            <a:noFill/>
          </a:ln>
          <a:effectLst>
            <a:outerShdw blurRad="190500" dir="2400000" sx="101000" sy="101000" algn="ctr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D90E337-1988-ACB5-781C-26F89C7E3488}"/>
              </a:ext>
            </a:extLst>
          </p:cNvPr>
          <p:cNvSpPr/>
          <p:nvPr/>
        </p:nvSpPr>
        <p:spPr>
          <a:xfrm>
            <a:off x="5372583" y="958489"/>
            <a:ext cx="6819417" cy="18403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rójkąt prostokątny 6">
            <a:extLst>
              <a:ext uri="{FF2B5EF4-FFF2-40B4-BE49-F238E27FC236}">
                <a16:creationId xmlns:a16="http://schemas.microsoft.com/office/drawing/2014/main" id="{957A2E65-5B17-4EC0-F28A-FBF5BDA68B8D}"/>
              </a:ext>
            </a:extLst>
          </p:cNvPr>
          <p:cNvSpPr/>
          <p:nvPr/>
        </p:nvSpPr>
        <p:spPr>
          <a:xfrm rot="16200000">
            <a:off x="5539452" y="236036"/>
            <a:ext cx="555584" cy="889322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AEAADF1-5BEC-2D89-7883-38A62F3A948D}"/>
              </a:ext>
            </a:extLst>
          </p:cNvPr>
          <p:cNvSpPr txBox="1"/>
          <p:nvPr/>
        </p:nvSpPr>
        <p:spPr>
          <a:xfrm>
            <a:off x="149508" y="2004613"/>
            <a:ext cx="4778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Rozwiązania dla osób </a:t>
            </a:r>
            <a:b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z niepełnosprawnością słuchu w projektach D+ dla zdrowia/AOS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ADB9B62-EE29-6805-E3C2-B627AB55DF8D}"/>
              </a:ext>
            </a:extLst>
          </p:cNvPr>
          <p:cNvSpPr/>
          <p:nvPr/>
        </p:nvSpPr>
        <p:spPr>
          <a:xfrm>
            <a:off x="5372583" y="4312937"/>
            <a:ext cx="6819417" cy="1840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E46D6006-5C6D-91BC-161D-30709700173A}"/>
              </a:ext>
            </a:extLst>
          </p:cNvPr>
          <p:cNvSpPr/>
          <p:nvPr/>
        </p:nvSpPr>
        <p:spPr>
          <a:xfrm rot="16200000">
            <a:off x="5539452" y="3590484"/>
            <a:ext cx="555584" cy="889322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D81A089-5293-102E-7DD0-C42344881B9B}"/>
              </a:ext>
            </a:extLst>
          </p:cNvPr>
          <p:cNvSpPr txBox="1"/>
          <p:nvPr/>
        </p:nvSpPr>
        <p:spPr>
          <a:xfrm>
            <a:off x="5498453" y="5236671"/>
            <a:ext cx="6474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zakup piktogramów informacyjnych, oznaczeń np. gabinetów, toalet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4526F7A-CEE9-F663-8ECB-F9B84D7F3331}"/>
              </a:ext>
            </a:extLst>
          </p:cNvPr>
          <p:cNvSpPr txBox="1"/>
          <p:nvPr/>
        </p:nvSpPr>
        <p:spPr>
          <a:xfrm>
            <a:off x="5434314" y="1129352"/>
            <a:ext cx="681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zapewnienie i</a:t>
            </a:r>
            <a:r>
              <a:rPr lang="pl-PL" sz="2200" b="0" i="0" u="none" strike="noStrike" baseline="0" dirty="0">
                <a:solidFill>
                  <a:schemeClr val="bg1"/>
                </a:solidFill>
                <a:latin typeface="Lato" panose="020F0502020204030203" pitchFamily="34" charset="-18"/>
              </a:rPr>
              <a:t>nformacji o zakresie działalności placówki w PJM  w formie pliku wideo </a:t>
            </a:r>
            <a:endParaRPr lang="pl-PL" sz="2200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B20E59B-998D-3024-D0AD-8FEDEB7D621E}"/>
              </a:ext>
            </a:extLst>
          </p:cNvPr>
          <p:cNvSpPr txBox="1"/>
          <p:nvPr/>
        </p:nvSpPr>
        <p:spPr>
          <a:xfrm>
            <a:off x="5498455" y="1951703"/>
            <a:ext cx="6567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zapewnienie napisów/</a:t>
            </a:r>
            <a:r>
              <a:rPr lang="pl-PL" sz="2200" dirty="0" err="1">
                <a:solidFill>
                  <a:schemeClr val="bg1"/>
                </a:solidFill>
                <a:latin typeface="Lato" panose="020F0502020204030203" pitchFamily="34" charset="-18"/>
              </a:rPr>
              <a:t>audiodeskrypcji</a:t>
            </a: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 </a:t>
            </a:r>
            <a:b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w materiałach multimedialnych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A76C617-8533-4BF9-B7C3-89D6043CAE5A}"/>
              </a:ext>
            </a:extLst>
          </p:cNvPr>
          <p:cNvSpPr txBox="1"/>
          <p:nvPr/>
        </p:nvSpPr>
        <p:spPr>
          <a:xfrm>
            <a:off x="5498453" y="4436114"/>
            <a:ext cx="616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zakup interkomów, wyświetlaczy gabinetowych </a:t>
            </a:r>
            <a:b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chemeClr val="bg1"/>
                </a:solidFill>
                <a:latin typeface="Lato" panose="020F0502020204030203" pitchFamily="34" charset="-18"/>
              </a:rPr>
              <a:t>i rejestracyjnych (multimedialnych) </a:t>
            </a:r>
          </a:p>
        </p:txBody>
      </p:sp>
    </p:spTree>
    <p:extLst>
      <p:ext uri="{BB962C8B-B14F-4D97-AF65-F5344CB8AC3E}">
        <p14:creationId xmlns:p14="http://schemas.microsoft.com/office/powerpoint/2010/main" val="9234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AEE9F64-4075-FDD2-3052-00459B5F2FC2}"/>
              </a:ext>
            </a:extLst>
          </p:cNvPr>
          <p:cNvSpPr txBox="1"/>
          <p:nvPr/>
        </p:nvSpPr>
        <p:spPr>
          <a:xfrm>
            <a:off x="4044178" y="43831"/>
            <a:ext cx="4416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Efekty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9FE08EAC-BDD4-356D-A274-B53838A43E43}"/>
              </a:ext>
            </a:extLst>
          </p:cNvPr>
          <p:cNvGrpSpPr/>
          <p:nvPr/>
        </p:nvGrpSpPr>
        <p:grpSpPr>
          <a:xfrm>
            <a:off x="2896753" y="711692"/>
            <a:ext cx="6120702" cy="6057464"/>
            <a:chOff x="3330866" y="741584"/>
            <a:chExt cx="6120702" cy="6057464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59FFC4CC-1AF9-E20D-785B-515403B0A7BE}"/>
                </a:ext>
              </a:extLst>
            </p:cNvPr>
            <p:cNvSpPr/>
            <p:nvPr/>
          </p:nvSpPr>
          <p:spPr>
            <a:xfrm rot="18763910">
              <a:off x="4494000" y="1629988"/>
              <a:ext cx="3204000" cy="1427191"/>
            </a:xfrm>
            <a:custGeom>
              <a:avLst/>
              <a:gdLst>
                <a:gd name="connsiteX0" fmla="*/ 534011 w 3204000"/>
                <a:gd name="connsiteY0" fmla="*/ 0 h 1427191"/>
                <a:gd name="connsiteX1" fmla="*/ 2669989 w 3204000"/>
                <a:gd name="connsiteY1" fmla="*/ 0 h 1427191"/>
                <a:gd name="connsiteX2" fmla="*/ 3204000 w 3204000"/>
                <a:gd name="connsiteY2" fmla="*/ 534011 h 1427191"/>
                <a:gd name="connsiteX3" fmla="*/ 3204000 w 3204000"/>
                <a:gd name="connsiteY3" fmla="*/ 1427191 h 1427191"/>
                <a:gd name="connsiteX4" fmla="*/ 2669989 w 3204000"/>
                <a:gd name="connsiteY4" fmla="*/ 893180 h 1427191"/>
                <a:gd name="connsiteX5" fmla="*/ 534011 w 3204000"/>
                <a:gd name="connsiteY5" fmla="*/ 893180 h 1427191"/>
                <a:gd name="connsiteX6" fmla="*/ 0 w 3204000"/>
                <a:gd name="connsiteY6" fmla="*/ 1427191 h 1427191"/>
                <a:gd name="connsiteX7" fmla="*/ 0 w 3204000"/>
                <a:gd name="connsiteY7" fmla="*/ 534011 h 1427191"/>
                <a:gd name="connsiteX8" fmla="*/ 534011 w 3204000"/>
                <a:gd name="connsiteY8" fmla="*/ 0 h 142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4000" h="1427191">
                  <a:moveTo>
                    <a:pt x="534011" y="0"/>
                  </a:moveTo>
                  <a:lnTo>
                    <a:pt x="2669989" y="0"/>
                  </a:lnTo>
                  <a:cubicBezTo>
                    <a:pt x="2964915" y="0"/>
                    <a:pt x="3204000" y="239085"/>
                    <a:pt x="3204000" y="534011"/>
                  </a:cubicBezTo>
                  <a:lnTo>
                    <a:pt x="3204000" y="1427191"/>
                  </a:lnTo>
                  <a:cubicBezTo>
                    <a:pt x="3204000" y="1132265"/>
                    <a:pt x="2964915" y="893180"/>
                    <a:pt x="2669989" y="893180"/>
                  </a:cubicBezTo>
                  <a:lnTo>
                    <a:pt x="534011" y="893180"/>
                  </a:lnTo>
                  <a:cubicBezTo>
                    <a:pt x="239085" y="893180"/>
                    <a:pt x="0" y="1132265"/>
                    <a:pt x="0" y="1427191"/>
                  </a:cubicBezTo>
                  <a:lnTo>
                    <a:pt x="0" y="534011"/>
                  </a:lnTo>
                  <a:cubicBezTo>
                    <a:pt x="0" y="239085"/>
                    <a:pt x="239085" y="0"/>
                    <a:pt x="53401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27000" dist="152400" dir="56400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5045F6E6-3DF1-2CD8-8430-7BECB7BDAF27}"/>
                </a:ext>
              </a:extLst>
            </p:cNvPr>
            <p:cNvSpPr/>
            <p:nvPr/>
          </p:nvSpPr>
          <p:spPr>
            <a:xfrm rot="18763910">
              <a:off x="5084435" y="4483452"/>
              <a:ext cx="3204000" cy="1427191"/>
            </a:xfrm>
            <a:custGeom>
              <a:avLst/>
              <a:gdLst>
                <a:gd name="connsiteX0" fmla="*/ 0 w 3204000"/>
                <a:gd name="connsiteY0" fmla="*/ 0 h 1427191"/>
                <a:gd name="connsiteX1" fmla="*/ 534011 w 3204000"/>
                <a:gd name="connsiteY1" fmla="*/ 534011 h 1427191"/>
                <a:gd name="connsiteX2" fmla="*/ 2669989 w 3204000"/>
                <a:gd name="connsiteY2" fmla="*/ 534011 h 1427191"/>
                <a:gd name="connsiteX3" fmla="*/ 3204000 w 3204000"/>
                <a:gd name="connsiteY3" fmla="*/ 0 h 1427191"/>
                <a:gd name="connsiteX4" fmla="*/ 3204000 w 3204000"/>
                <a:gd name="connsiteY4" fmla="*/ 893180 h 1427191"/>
                <a:gd name="connsiteX5" fmla="*/ 2669989 w 3204000"/>
                <a:gd name="connsiteY5" fmla="*/ 1427191 h 1427191"/>
                <a:gd name="connsiteX6" fmla="*/ 534011 w 3204000"/>
                <a:gd name="connsiteY6" fmla="*/ 1427191 h 1427191"/>
                <a:gd name="connsiteX7" fmla="*/ 0 w 3204000"/>
                <a:gd name="connsiteY7" fmla="*/ 893180 h 1427191"/>
                <a:gd name="connsiteX8" fmla="*/ 0 w 3204000"/>
                <a:gd name="connsiteY8" fmla="*/ 0 h 142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4000" h="1427191">
                  <a:moveTo>
                    <a:pt x="0" y="0"/>
                  </a:moveTo>
                  <a:cubicBezTo>
                    <a:pt x="0" y="294926"/>
                    <a:pt x="239085" y="534011"/>
                    <a:pt x="534011" y="534011"/>
                  </a:cubicBezTo>
                  <a:lnTo>
                    <a:pt x="2669989" y="534011"/>
                  </a:lnTo>
                  <a:cubicBezTo>
                    <a:pt x="2964915" y="534011"/>
                    <a:pt x="3204000" y="294926"/>
                    <a:pt x="3204000" y="0"/>
                  </a:cubicBezTo>
                  <a:lnTo>
                    <a:pt x="3204000" y="893180"/>
                  </a:lnTo>
                  <a:cubicBezTo>
                    <a:pt x="3204000" y="1188106"/>
                    <a:pt x="2964915" y="1427191"/>
                    <a:pt x="2669989" y="1427191"/>
                  </a:cubicBezTo>
                  <a:lnTo>
                    <a:pt x="534011" y="1427191"/>
                  </a:lnTo>
                  <a:cubicBezTo>
                    <a:pt x="239085" y="1427191"/>
                    <a:pt x="0" y="1188106"/>
                    <a:pt x="0" y="89318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3000">
                  <a:srgbClr val="EAB200"/>
                </a:gs>
                <a:gs pos="100000">
                  <a:srgbClr val="FFC50D"/>
                </a:gs>
              </a:gsLst>
              <a:lin ang="5400000" scaled="1"/>
            </a:gradFill>
            <a:ln>
              <a:noFill/>
            </a:ln>
            <a:effectLst>
              <a:innerShdw blurRad="127000" dist="152400" dir="56400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6223B598-8EC6-C693-ABBF-DAA21B18BF72}"/>
                </a:ext>
              </a:extLst>
            </p:cNvPr>
            <p:cNvSpPr/>
            <p:nvPr/>
          </p:nvSpPr>
          <p:spPr>
            <a:xfrm rot="13363910">
              <a:off x="3330866" y="3343967"/>
              <a:ext cx="3204000" cy="1427191"/>
            </a:xfrm>
            <a:custGeom>
              <a:avLst/>
              <a:gdLst>
                <a:gd name="connsiteX0" fmla="*/ 534011 w 3204000"/>
                <a:gd name="connsiteY0" fmla="*/ 0 h 1427191"/>
                <a:gd name="connsiteX1" fmla="*/ 2669989 w 3204000"/>
                <a:gd name="connsiteY1" fmla="*/ 0 h 1427191"/>
                <a:gd name="connsiteX2" fmla="*/ 3204000 w 3204000"/>
                <a:gd name="connsiteY2" fmla="*/ 534011 h 1427191"/>
                <a:gd name="connsiteX3" fmla="*/ 3204000 w 3204000"/>
                <a:gd name="connsiteY3" fmla="*/ 1427191 h 1427191"/>
                <a:gd name="connsiteX4" fmla="*/ 2669989 w 3204000"/>
                <a:gd name="connsiteY4" fmla="*/ 893180 h 1427191"/>
                <a:gd name="connsiteX5" fmla="*/ 534011 w 3204000"/>
                <a:gd name="connsiteY5" fmla="*/ 893180 h 1427191"/>
                <a:gd name="connsiteX6" fmla="*/ 0 w 3204000"/>
                <a:gd name="connsiteY6" fmla="*/ 1427191 h 1427191"/>
                <a:gd name="connsiteX7" fmla="*/ 0 w 3204000"/>
                <a:gd name="connsiteY7" fmla="*/ 534011 h 1427191"/>
                <a:gd name="connsiteX8" fmla="*/ 534011 w 3204000"/>
                <a:gd name="connsiteY8" fmla="*/ 0 h 142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4000" h="1427191">
                  <a:moveTo>
                    <a:pt x="534011" y="0"/>
                  </a:moveTo>
                  <a:lnTo>
                    <a:pt x="2669989" y="0"/>
                  </a:lnTo>
                  <a:cubicBezTo>
                    <a:pt x="2964915" y="0"/>
                    <a:pt x="3204000" y="239085"/>
                    <a:pt x="3204000" y="534011"/>
                  </a:cubicBezTo>
                  <a:lnTo>
                    <a:pt x="3204000" y="1427191"/>
                  </a:lnTo>
                  <a:cubicBezTo>
                    <a:pt x="3204000" y="1132265"/>
                    <a:pt x="2964915" y="893180"/>
                    <a:pt x="2669989" y="893180"/>
                  </a:cubicBezTo>
                  <a:lnTo>
                    <a:pt x="534011" y="893180"/>
                  </a:lnTo>
                  <a:cubicBezTo>
                    <a:pt x="239085" y="893180"/>
                    <a:pt x="0" y="1132265"/>
                    <a:pt x="0" y="1427191"/>
                  </a:cubicBezTo>
                  <a:lnTo>
                    <a:pt x="0" y="534011"/>
                  </a:lnTo>
                  <a:cubicBezTo>
                    <a:pt x="0" y="239085"/>
                    <a:pt x="239085" y="0"/>
                    <a:pt x="53401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3000">
                  <a:schemeClr val="accent6">
                    <a:lumMod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27000" dist="152400" dir="56400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3C36A961-2BE0-BC93-812A-1B005883B888}"/>
                </a:ext>
              </a:extLst>
            </p:cNvPr>
            <p:cNvSpPr/>
            <p:nvPr/>
          </p:nvSpPr>
          <p:spPr>
            <a:xfrm rot="13363910">
              <a:off x="6247568" y="2769474"/>
              <a:ext cx="3204000" cy="1427191"/>
            </a:xfrm>
            <a:custGeom>
              <a:avLst/>
              <a:gdLst>
                <a:gd name="connsiteX0" fmla="*/ 0 w 3204000"/>
                <a:gd name="connsiteY0" fmla="*/ 0 h 1427191"/>
                <a:gd name="connsiteX1" fmla="*/ 534011 w 3204000"/>
                <a:gd name="connsiteY1" fmla="*/ 534011 h 1427191"/>
                <a:gd name="connsiteX2" fmla="*/ 2669989 w 3204000"/>
                <a:gd name="connsiteY2" fmla="*/ 534011 h 1427191"/>
                <a:gd name="connsiteX3" fmla="*/ 3204000 w 3204000"/>
                <a:gd name="connsiteY3" fmla="*/ 0 h 1427191"/>
                <a:gd name="connsiteX4" fmla="*/ 3204000 w 3204000"/>
                <a:gd name="connsiteY4" fmla="*/ 893180 h 1427191"/>
                <a:gd name="connsiteX5" fmla="*/ 2669989 w 3204000"/>
                <a:gd name="connsiteY5" fmla="*/ 1427191 h 1427191"/>
                <a:gd name="connsiteX6" fmla="*/ 534011 w 3204000"/>
                <a:gd name="connsiteY6" fmla="*/ 1427191 h 1427191"/>
                <a:gd name="connsiteX7" fmla="*/ 0 w 3204000"/>
                <a:gd name="connsiteY7" fmla="*/ 893180 h 1427191"/>
                <a:gd name="connsiteX8" fmla="*/ 0 w 3204000"/>
                <a:gd name="connsiteY8" fmla="*/ 0 h 142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4000" h="1427191">
                  <a:moveTo>
                    <a:pt x="0" y="0"/>
                  </a:moveTo>
                  <a:cubicBezTo>
                    <a:pt x="0" y="294926"/>
                    <a:pt x="239085" y="534011"/>
                    <a:pt x="534011" y="534011"/>
                  </a:cubicBezTo>
                  <a:lnTo>
                    <a:pt x="2669989" y="534011"/>
                  </a:lnTo>
                  <a:cubicBezTo>
                    <a:pt x="2964915" y="534011"/>
                    <a:pt x="3204000" y="294926"/>
                    <a:pt x="3204000" y="0"/>
                  </a:cubicBezTo>
                  <a:lnTo>
                    <a:pt x="3204000" y="893180"/>
                  </a:lnTo>
                  <a:cubicBezTo>
                    <a:pt x="3204000" y="1188106"/>
                    <a:pt x="2964915" y="1427191"/>
                    <a:pt x="2669989" y="1427191"/>
                  </a:cubicBezTo>
                  <a:lnTo>
                    <a:pt x="534011" y="1427191"/>
                  </a:lnTo>
                  <a:cubicBezTo>
                    <a:pt x="239085" y="1427191"/>
                    <a:pt x="0" y="1188106"/>
                    <a:pt x="0" y="89318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3000">
                  <a:schemeClr val="accent5">
                    <a:lumMod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127000" dist="152400" dir="5640000">
                <a:prstClr val="black">
                  <a:alpha val="7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5" name="Grafika 14" descr="Wykres słupkowy z trendem wzrostowym z wypełnieniem pełnym">
              <a:extLst>
                <a:ext uri="{FF2B5EF4-FFF2-40B4-BE49-F238E27FC236}">
                  <a16:creationId xmlns:a16="http://schemas.microsoft.com/office/drawing/2014/main" id="{0F384F06-4187-02E8-ED43-2EAE8F88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3497" y="3137680"/>
              <a:ext cx="1276508" cy="1276508"/>
            </a:xfrm>
            <a:prstGeom prst="rect">
              <a:avLst/>
            </a:prstGeom>
          </p:spPr>
        </p:pic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FDD1B9B-C65E-BED7-DE72-B2C93DE093D6}"/>
              </a:ext>
            </a:extLst>
          </p:cNvPr>
          <p:cNvSpPr txBox="1"/>
          <p:nvPr/>
        </p:nvSpPr>
        <p:spPr>
          <a:xfrm>
            <a:off x="113161" y="1873044"/>
            <a:ext cx="3222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-18"/>
              </a:rPr>
              <a:t>272 dostosowane placówki podstawowej opieki zdrowotnej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66A5D9C-E643-3024-5940-F505FA40C55A}"/>
              </a:ext>
            </a:extLst>
          </p:cNvPr>
          <p:cNvSpPr txBox="1"/>
          <p:nvPr/>
        </p:nvSpPr>
        <p:spPr>
          <a:xfrm>
            <a:off x="114566" y="4359940"/>
            <a:ext cx="322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-18"/>
              </a:rPr>
              <a:t>78 dostosowanych szpitali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3C8A09E-A121-5C24-8AFD-7B210EDC53C7}"/>
              </a:ext>
            </a:extLst>
          </p:cNvPr>
          <p:cNvSpPr txBox="1"/>
          <p:nvPr/>
        </p:nvSpPr>
        <p:spPr>
          <a:xfrm>
            <a:off x="8204810" y="5491246"/>
            <a:ext cx="3760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latin typeface="Lato" panose="020F0502020204030203" pitchFamily="34" charset="-18"/>
              </a:rPr>
              <a:t>min. 362 placówki AOS, które poprawią dostępność dla OzN do 2028 roku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107B5A1-41BD-66D8-07C9-4F3C54D7C590}"/>
              </a:ext>
            </a:extLst>
          </p:cNvPr>
          <p:cNvSpPr txBox="1"/>
          <p:nvPr/>
        </p:nvSpPr>
        <p:spPr>
          <a:xfrm>
            <a:off x="7863550" y="1525679"/>
            <a:ext cx="4101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-18"/>
              </a:rPr>
              <a:t>blisko 1200 przeszkolonych pracowników szpitali i POZ </a:t>
            </a:r>
            <a:br>
              <a:rPr lang="pl-PL" sz="22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-18"/>
              </a:rPr>
              <a:t>z komunikacji z OzN</a:t>
            </a:r>
          </a:p>
        </p:txBody>
      </p:sp>
      <p:pic>
        <p:nvPicPr>
          <p:cNvPr id="22" name="Grafika 21" descr="Szpital z wypełnieniem pełnym">
            <a:extLst>
              <a:ext uri="{FF2B5EF4-FFF2-40B4-BE49-F238E27FC236}">
                <a16:creationId xmlns:a16="http://schemas.microsoft.com/office/drawing/2014/main" id="{309AA810-66E6-4E1F-9D2D-9C5D79152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5937" y="4980869"/>
            <a:ext cx="634881" cy="634881"/>
          </a:xfrm>
          <a:prstGeom prst="rect">
            <a:avLst/>
          </a:prstGeom>
        </p:spPr>
      </p:pic>
      <p:pic>
        <p:nvPicPr>
          <p:cNvPr id="23" name="Grafika 22" descr="Szpital z wypełnieniem pełnym">
            <a:extLst>
              <a:ext uri="{FF2B5EF4-FFF2-40B4-BE49-F238E27FC236}">
                <a16:creationId xmlns:a16="http://schemas.microsoft.com/office/drawing/2014/main" id="{C62BD6DE-D4D2-D5C5-9B99-04F036EB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4962" y="1349622"/>
            <a:ext cx="634881" cy="634881"/>
          </a:xfrm>
          <a:prstGeom prst="rect">
            <a:avLst/>
          </a:prstGeom>
        </p:spPr>
      </p:pic>
      <p:pic>
        <p:nvPicPr>
          <p:cNvPr id="27" name="Grafika 26" descr="Pacjent hospitalizowany z wypełnieniem pełnym">
            <a:extLst>
              <a:ext uri="{FF2B5EF4-FFF2-40B4-BE49-F238E27FC236}">
                <a16:creationId xmlns:a16="http://schemas.microsoft.com/office/drawing/2014/main" id="{E9FF51A9-2C2F-689A-AF0A-F1EF44AA6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0354" y="3847349"/>
            <a:ext cx="668072" cy="668072"/>
          </a:xfrm>
          <a:prstGeom prst="rect">
            <a:avLst/>
          </a:prstGeom>
        </p:spPr>
      </p:pic>
      <p:pic>
        <p:nvPicPr>
          <p:cNvPr id="3" name="Grafika 2" descr="Opinia klienta z wypełnieniem pełnym">
            <a:extLst>
              <a:ext uri="{FF2B5EF4-FFF2-40B4-BE49-F238E27FC236}">
                <a16:creationId xmlns:a16="http://schemas.microsoft.com/office/drawing/2014/main" id="{563B082D-B067-2ACE-BF00-93AE203B30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71079" y="893381"/>
            <a:ext cx="632298" cy="6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88467D6-4910-A3B7-0164-394C9BD856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DB7F7160-7B11-699F-0A4D-78A32066D508}"/>
              </a:ext>
            </a:extLst>
          </p:cNvPr>
          <p:cNvSpPr/>
          <p:nvPr/>
        </p:nvSpPr>
        <p:spPr>
          <a:xfrm>
            <a:off x="3347936" y="3241344"/>
            <a:ext cx="5496128" cy="2802983"/>
          </a:xfrm>
          <a:custGeom>
            <a:avLst/>
            <a:gdLst>
              <a:gd name="connsiteX0" fmla="*/ 3718264 w 5496128"/>
              <a:gd name="connsiteY0" fmla="*/ 0 h 2802983"/>
              <a:gd name="connsiteX1" fmla="*/ 4780264 w 5496128"/>
              <a:gd name="connsiteY1" fmla="*/ 1044000 h 2802983"/>
              <a:gd name="connsiteX2" fmla="*/ 4765600 w 5496128"/>
              <a:gd name="connsiteY2" fmla="*/ 1186996 h 2802983"/>
              <a:gd name="connsiteX3" fmla="*/ 4768946 w 5496128"/>
              <a:gd name="connsiteY3" fmla="*/ 1187165 h 2802983"/>
              <a:gd name="connsiteX4" fmla="*/ 5496128 w 5496128"/>
              <a:gd name="connsiteY4" fmla="*/ 1992983 h 2802983"/>
              <a:gd name="connsiteX5" fmla="*/ 4686128 w 5496128"/>
              <a:gd name="connsiteY5" fmla="*/ 2802983 h 2802983"/>
              <a:gd name="connsiteX6" fmla="*/ 810000 w 5496128"/>
              <a:gd name="connsiteY6" fmla="*/ 2802983 h 2802983"/>
              <a:gd name="connsiteX7" fmla="*/ 810000 w 5496128"/>
              <a:gd name="connsiteY7" fmla="*/ 2802983 h 2802983"/>
              <a:gd name="connsiteX8" fmla="*/ 0 w 5496128"/>
              <a:gd name="connsiteY8" fmla="*/ 1992983 h 2802983"/>
              <a:gd name="connsiteX9" fmla="*/ 810000 w 5496128"/>
              <a:gd name="connsiteY9" fmla="*/ 1182983 h 2802983"/>
              <a:gd name="connsiteX10" fmla="*/ 810000 w 5496128"/>
              <a:gd name="connsiteY10" fmla="*/ 1182983 h 2802983"/>
              <a:gd name="connsiteX11" fmla="*/ 1036264 w 5496128"/>
              <a:gd name="connsiteY11" fmla="*/ 1182983 h 2802983"/>
              <a:gd name="connsiteX12" fmla="*/ 1990264 w 5496128"/>
              <a:gd name="connsiteY12" fmla="*/ 228983 h 2802983"/>
              <a:gd name="connsiteX13" fmla="*/ 2664844 w 5496128"/>
              <a:gd name="connsiteY13" fmla="*/ 508403 h 2802983"/>
              <a:gd name="connsiteX14" fmla="*/ 2752448 w 5496128"/>
              <a:gd name="connsiteY14" fmla="*/ 614580 h 2802983"/>
              <a:gd name="connsiteX15" fmla="*/ 2837637 w 5496128"/>
              <a:gd name="connsiteY15" fmla="*/ 460290 h 2802983"/>
              <a:gd name="connsiteX16" fmla="*/ 3718264 w 5496128"/>
              <a:gd name="connsiteY16" fmla="*/ 0 h 280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96128" h="2802983">
                <a:moveTo>
                  <a:pt x="3718264" y="0"/>
                </a:moveTo>
                <a:cubicBezTo>
                  <a:pt x="4304790" y="0"/>
                  <a:pt x="4780264" y="467415"/>
                  <a:pt x="4780264" y="1044000"/>
                </a:cubicBezTo>
                <a:lnTo>
                  <a:pt x="4765600" y="1186996"/>
                </a:lnTo>
                <a:lnTo>
                  <a:pt x="4768946" y="1187165"/>
                </a:lnTo>
                <a:cubicBezTo>
                  <a:pt x="5177394" y="1228645"/>
                  <a:pt x="5496128" y="1573592"/>
                  <a:pt x="5496128" y="1992983"/>
                </a:cubicBezTo>
                <a:cubicBezTo>
                  <a:pt x="5496128" y="2440334"/>
                  <a:pt x="5133479" y="2802983"/>
                  <a:pt x="4686128" y="2802983"/>
                </a:cubicBezTo>
                <a:lnTo>
                  <a:pt x="810000" y="2802983"/>
                </a:lnTo>
                <a:lnTo>
                  <a:pt x="810000" y="2802983"/>
                </a:lnTo>
                <a:cubicBezTo>
                  <a:pt x="362649" y="2802983"/>
                  <a:pt x="0" y="2440334"/>
                  <a:pt x="0" y="1992983"/>
                </a:cubicBezTo>
                <a:cubicBezTo>
                  <a:pt x="0" y="1545632"/>
                  <a:pt x="362649" y="1182983"/>
                  <a:pt x="810000" y="1182983"/>
                </a:cubicBezTo>
                <a:lnTo>
                  <a:pt x="810000" y="1182983"/>
                </a:lnTo>
                <a:lnTo>
                  <a:pt x="1036264" y="1182983"/>
                </a:lnTo>
                <a:cubicBezTo>
                  <a:pt x="1036264" y="656103"/>
                  <a:pt x="1463384" y="228983"/>
                  <a:pt x="1990264" y="228983"/>
                </a:cubicBezTo>
                <a:cubicBezTo>
                  <a:pt x="2253704" y="228983"/>
                  <a:pt x="2492204" y="335763"/>
                  <a:pt x="2664844" y="508403"/>
                </a:cubicBezTo>
                <a:lnTo>
                  <a:pt x="2752448" y="614580"/>
                </a:lnTo>
                <a:lnTo>
                  <a:pt x="2837637" y="460290"/>
                </a:lnTo>
                <a:cubicBezTo>
                  <a:pt x="3028486" y="182584"/>
                  <a:pt x="3351685" y="0"/>
                  <a:pt x="3718264" y="0"/>
                </a:cubicBezTo>
                <a:close/>
              </a:path>
            </a:pathLst>
          </a:custGeom>
          <a:ln>
            <a:noFill/>
          </a:ln>
          <a:effectLst>
            <a:outerShdw blurRad="3937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76AB72-3D2D-9023-5C82-22521824911B}"/>
              </a:ext>
            </a:extLst>
          </p:cNvPr>
          <p:cNvSpPr txBox="1"/>
          <p:nvPr/>
        </p:nvSpPr>
        <p:spPr>
          <a:xfrm>
            <a:off x="-81259" y="3467425"/>
            <a:ext cx="3510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platforma komunikacji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o dostępności dla placówek medycznych </a:t>
            </a:r>
          </a:p>
          <a:p>
            <a:pPr algn="ctr"/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(e-learning, poradniki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i inne treści edukacyjne), patronat korporacyjny TVP S.A.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1B5AC1E5-2FF6-E82C-3675-6419149CF0D6}"/>
              </a:ext>
            </a:extLst>
          </p:cNvPr>
          <p:cNvGrpSpPr/>
          <p:nvPr/>
        </p:nvGrpSpPr>
        <p:grpSpPr>
          <a:xfrm>
            <a:off x="1241968" y="2608187"/>
            <a:ext cx="864000" cy="864000"/>
            <a:chOff x="1410510" y="2541368"/>
            <a:chExt cx="864000" cy="864000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DB8BD5A1-871F-6223-457D-86D518DE9BF8}"/>
                </a:ext>
              </a:extLst>
            </p:cNvPr>
            <p:cNvSpPr/>
            <p:nvPr/>
          </p:nvSpPr>
          <p:spPr>
            <a:xfrm>
              <a:off x="1410510" y="2541368"/>
              <a:ext cx="864000" cy="864000"/>
            </a:xfrm>
            <a:prstGeom prst="ellipse">
              <a:avLst/>
            </a:prstGeom>
            <a:ln>
              <a:noFill/>
            </a:ln>
            <a:effectLst>
              <a:outerShdw blurRad="317500" dist="76200" dir="780000" sx="113000" sy="11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Grafika 14" descr="Obliczenia w chmurze z wypełnieniem pełnym">
              <a:extLst>
                <a:ext uri="{FF2B5EF4-FFF2-40B4-BE49-F238E27FC236}">
                  <a16:creationId xmlns:a16="http://schemas.microsoft.com/office/drawing/2014/main" id="{1A0307E3-86D8-2CAF-B480-1F307AECB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2161" y="2683019"/>
              <a:ext cx="580697" cy="580697"/>
            </a:xfrm>
            <a:prstGeom prst="rect">
              <a:avLst/>
            </a:prstGeom>
          </p:spPr>
        </p:pic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D72F2DF-3119-3E40-12EC-2748887724AE}"/>
              </a:ext>
            </a:extLst>
          </p:cNvPr>
          <p:cNvSpPr txBox="1"/>
          <p:nvPr/>
        </p:nvSpPr>
        <p:spPr>
          <a:xfrm>
            <a:off x="3092696" y="2013910"/>
            <a:ext cx="331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szkolenia centralne dla placówek AOS/Grantobiorców z obsługi osób ze szczególnymi potrzebami  </a:t>
            </a: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383D173D-85F2-D446-C281-D3B3152C82E8}"/>
              </a:ext>
            </a:extLst>
          </p:cNvPr>
          <p:cNvGrpSpPr/>
          <p:nvPr/>
        </p:nvGrpSpPr>
        <p:grpSpPr>
          <a:xfrm>
            <a:off x="4318005" y="1109034"/>
            <a:ext cx="864000" cy="864000"/>
            <a:chOff x="4318005" y="1315195"/>
            <a:chExt cx="864000" cy="864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57974033-9FB5-626E-2239-C932F9136AC2}"/>
                </a:ext>
              </a:extLst>
            </p:cNvPr>
            <p:cNvSpPr/>
            <p:nvPr/>
          </p:nvSpPr>
          <p:spPr>
            <a:xfrm>
              <a:off x="4318005" y="1315195"/>
              <a:ext cx="864000" cy="864000"/>
            </a:xfrm>
            <a:prstGeom prst="ellipse">
              <a:avLst/>
            </a:prstGeom>
            <a:ln>
              <a:noFill/>
            </a:ln>
            <a:effectLst>
              <a:outerShdw blurRad="317500" dist="76200" dir="780000" sx="113000" sy="11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9" name="Grafika 18" descr="Opinia klienta z wypełnieniem pełnym">
              <a:extLst>
                <a:ext uri="{FF2B5EF4-FFF2-40B4-BE49-F238E27FC236}">
                  <a16:creationId xmlns:a16="http://schemas.microsoft.com/office/drawing/2014/main" id="{7A2A54D6-AEAD-5A4A-1125-14A3EDC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5998" y="1523188"/>
              <a:ext cx="448013" cy="448013"/>
            </a:xfrm>
            <a:prstGeom prst="rect">
              <a:avLst/>
            </a:prstGeom>
          </p:spPr>
        </p:pic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2A0ADB1-F3F3-4028-A627-2F94F2826661}"/>
              </a:ext>
            </a:extLst>
          </p:cNvPr>
          <p:cNvSpPr txBox="1"/>
          <p:nvPr/>
        </p:nvSpPr>
        <p:spPr>
          <a:xfrm>
            <a:off x="4318005" y="97739"/>
            <a:ext cx="6306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-18"/>
              </a:rPr>
              <a:t>Inne działania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CA8D38-1D95-F243-613A-43C6AA9C0C04}"/>
              </a:ext>
            </a:extLst>
          </p:cNvPr>
          <p:cNvSpPr txBox="1"/>
          <p:nvPr/>
        </p:nvSpPr>
        <p:spPr>
          <a:xfrm>
            <a:off x="9165658" y="4927669"/>
            <a:ext cx="2914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Lato" panose="020F0502020204030203" pitchFamily="34" charset="-18"/>
              </a:rPr>
              <a:t>tłumacz pjm dla interesantów MZ, tłumacz pjm podczas spotkań w MZ, pętle indukcyjne w MZ, materiały video MZ</a:t>
            </a:r>
            <a:br>
              <a:rPr lang="pl-PL" dirty="0">
                <a:latin typeface="Lato" panose="020F0502020204030203" pitchFamily="34" charset="-18"/>
              </a:rPr>
            </a:br>
            <a:r>
              <a:rPr lang="pl-PL" dirty="0">
                <a:latin typeface="Lato" panose="020F0502020204030203" pitchFamily="34" charset="-18"/>
              </a:rPr>
              <a:t>z tłumaczeniem na pjm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F25C7896-2F3C-39A1-F2C8-FD3ADA5ACFE7}"/>
              </a:ext>
            </a:extLst>
          </p:cNvPr>
          <p:cNvGrpSpPr/>
          <p:nvPr/>
        </p:nvGrpSpPr>
        <p:grpSpPr>
          <a:xfrm>
            <a:off x="9500010" y="1086267"/>
            <a:ext cx="864000" cy="864000"/>
            <a:chOff x="8844064" y="1315195"/>
            <a:chExt cx="864000" cy="864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F3C5AE11-22F3-CCE0-EF06-7B7AE09952A5}"/>
                </a:ext>
              </a:extLst>
            </p:cNvPr>
            <p:cNvSpPr/>
            <p:nvPr/>
          </p:nvSpPr>
          <p:spPr>
            <a:xfrm>
              <a:off x="8844064" y="1315195"/>
              <a:ext cx="864000" cy="864000"/>
            </a:xfrm>
            <a:prstGeom prst="ellipse">
              <a:avLst/>
            </a:prstGeom>
            <a:ln>
              <a:noFill/>
            </a:ln>
            <a:effectLst>
              <a:outerShdw blurRad="317500" dist="76200" dir="6900000" sx="113000" sy="113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Grafika 22" descr="Język zdalnego uczenia z wypełnieniem pełnym">
              <a:extLst>
                <a:ext uri="{FF2B5EF4-FFF2-40B4-BE49-F238E27FC236}">
                  <a16:creationId xmlns:a16="http://schemas.microsoft.com/office/drawing/2014/main" id="{546A4C9C-5332-C5EC-A1A8-A788BCE56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81200" y="1452330"/>
              <a:ext cx="589728" cy="589728"/>
            </a:xfrm>
            <a:prstGeom prst="rect">
              <a:avLst/>
            </a:prstGeom>
          </p:spPr>
        </p:pic>
      </p:grp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2B70F63-8B4B-DEA3-AE10-5BBF330EE0D2}"/>
              </a:ext>
            </a:extLst>
          </p:cNvPr>
          <p:cNvSpPr txBox="1"/>
          <p:nvPr/>
        </p:nvSpPr>
        <p:spPr>
          <a:xfrm>
            <a:off x="8219694" y="2070022"/>
            <a:ext cx="3424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Lato" panose="020F0502020204030203" pitchFamily="34" charset="-18"/>
              </a:rPr>
              <a:t>poradnik o dostępności placówek medycznych </a:t>
            </a:r>
            <a:br>
              <a:rPr lang="pl-PL" dirty="0">
                <a:latin typeface="Lato" panose="020F0502020204030203" pitchFamily="34" charset="-18"/>
              </a:rPr>
            </a:br>
            <a:r>
              <a:rPr lang="pl-PL" dirty="0">
                <a:latin typeface="Lato" panose="020F0502020204030203" pitchFamily="34" charset="-18"/>
              </a:rPr>
              <a:t>i komunikacji opracowany we współpracy z BRPP</a:t>
            </a: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3F0FD9FD-8EE2-7469-5CF9-3F3F0B0699E4}"/>
              </a:ext>
            </a:extLst>
          </p:cNvPr>
          <p:cNvGrpSpPr/>
          <p:nvPr/>
        </p:nvGrpSpPr>
        <p:grpSpPr>
          <a:xfrm>
            <a:off x="10190798" y="3959913"/>
            <a:ext cx="864000" cy="864000"/>
            <a:chOff x="10190800" y="3433603"/>
            <a:chExt cx="864000" cy="864000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C4191662-0A90-3FF1-EB8F-D0F1139FBE95}"/>
                </a:ext>
              </a:extLst>
            </p:cNvPr>
            <p:cNvSpPr/>
            <p:nvPr/>
          </p:nvSpPr>
          <p:spPr>
            <a:xfrm>
              <a:off x="10190800" y="3433603"/>
              <a:ext cx="864000" cy="864000"/>
            </a:xfrm>
            <a:prstGeom prst="ellipse">
              <a:avLst/>
            </a:prstGeom>
            <a:ln>
              <a:noFill/>
            </a:ln>
            <a:effectLst>
              <a:outerShdw blurRad="317500" dist="63500" dir="8100000" sx="113000" sy="113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Grafika 26" descr="Osoba z pomysłem z wypełnieniem pełnym">
              <a:extLst>
                <a:ext uri="{FF2B5EF4-FFF2-40B4-BE49-F238E27FC236}">
                  <a16:creationId xmlns:a16="http://schemas.microsoft.com/office/drawing/2014/main" id="{44A5D796-9936-0FFF-488B-17AC8FF56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37706" y="3615539"/>
              <a:ext cx="570186" cy="570186"/>
            </a:xfrm>
            <a:prstGeom prst="rect">
              <a:avLst/>
            </a:prstGeom>
          </p:spPr>
        </p:pic>
      </p:grpSp>
      <p:pic>
        <p:nvPicPr>
          <p:cNvPr id="35" name="Grafika 34" descr="Bezprzewodowe z wypełnieniem pełnym">
            <a:extLst>
              <a:ext uri="{FF2B5EF4-FFF2-40B4-BE49-F238E27FC236}">
                <a16:creationId xmlns:a16="http://schemas.microsoft.com/office/drawing/2014/main" id="{067059B1-7631-6D78-BC64-AEECE6DEE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648012" y="3959913"/>
            <a:ext cx="1058492" cy="1058492"/>
          </a:xfrm>
          <a:prstGeom prst="rect">
            <a:avLst/>
          </a:prstGeom>
          <a:effectLst>
            <a:outerShdw blurRad="254000" sx="102000" sy="102000" algn="ctr" rotWithShape="0">
              <a:schemeClr val="bg1">
                <a:lumMod val="95000"/>
                <a:alpha val="40000"/>
              </a:schemeClr>
            </a:outerShdw>
          </a:effec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7E4135D-E87C-A000-2A5D-35E5277F3ADF}"/>
              </a:ext>
            </a:extLst>
          </p:cNvPr>
          <p:cNvSpPr txBox="1"/>
          <p:nvPr/>
        </p:nvSpPr>
        <p:spPr>
          <a:xfrm>
            <a:off x="4085811" y="4927669"/>
            <a:ext cx="4182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-18"/>
              </a:rPr>
              <a:t>działania własne MZ oraz we współpracy z partnerami zewnętrznymi </a:t>
            </a:r>
          </a:p>
        </p:txBody>
      </p:sp>
    </p:spTree>
    <p:extLst>
      <p:ext uri="{BB962C8B-B14F-4D97-AF65-F5344CB8AC3E}">
        <p14:creationId xmlns:p14="http://schemas.microsoft.com/office/powerpoint/2010/main" val="21571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3be030-83f1-452f-a933-003be82a47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9E193A559FC04B8F4A26AD569210C0" ma:contentTypeVersion="15" ma:contentTypeDescription="Utwórz nowy dokument." ma:contentTypeScope="" ma:versionID="5c10e92798acb96c511c36eb07660c8c">
  <xsd:schema xmlns:xsd="http://www.w3.org/2001/XMLSchema" xmlns:xs="http://www.w3.org/2001/XMLSchema" xmlns:p="http://schemas.microsoft.com/office/2006/metadata/properties" xmlns:ns3="423be030-83f1-452f-a933-003be82a4740" xmlns:ns4="c84d6b99-2b6f-493f-8e5b-774acb40c23e" targetNamespace="http://schemas.microsoft.com/office/2006/metadata/properties" ma:root="true" ma:fieldsID="a981879b22531f2b8f5772d373cfacc9" ns3:_="" ns4:_="">
    <xsd:import namespace="423be030-83f1-452f-a933-003be82a4740"/>
    <xsd:import namespace="c84d6b99-2b6f-493f-8e5b-774acb40c2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be030-83f1-452f-a933-003be82a47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d6b99-2b6f-493f-8e5b-774acb40c2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C2C286-F8BD-42F7-ACD0-961EA0F8E6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9A20E0-C0DD-4CA9-AABF-96BC2FE468F9}">
  <ds:schemaRefs>
    <ds:schemaRef ds:uri="423be030-83f1-452f-a933-003be82a4740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c84d6b99-2b6f-493f-8e5b-774acb40c23e"/>
  </ds:schemaRefs>
</ds:datastoreItem>
</file>

<file path=customXml/itemProps3.xml><?xml version="1.0" encoding="utf-8"?>
<ds:datastoreItem xmlns:ds="http://schemas.openxmlformats.org/officeDocument/2006/customXml" ds:itemID="{845AD5F3-51A0-44C0-9755-68C926EB35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be030-83f1-452f-a933-003be82a4740"/>
    <ds:schemaRef ds:uri="c84d6b99-2b6f-493f-8e5b-774acb40c2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472</Words>
  <Application>Microsoft Office PowerPoint</Application>
  <PresentationFormat>Panoramiczny</PresentationFormat>
  <Paragraphs>47</Paragraphs>
  <Slides>10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Tomasz Banachowicz</dc:creator>
  <cp:lastModifiedBy>Tomasz Banachowicz</cp:lastModifiedBy>
  <cp:revision>131</cp:revision>
  <dcterms:created xsi:type="dcterms:W3CDTF">2024-11-15T11:40:34Z</dcterms:created>
  <dcterms:modified xsi:type="dcterms:W3CDTF">2025-05-26T08:06:25Z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0x0101004A9E193A559FC04B8F4A26AD569210C0</vt:lpwstr>
  </property>
</Properties>
</file>