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2" r:id="rId5"/>
    <p:sldId id="270" r:id="rId6"/>
    <p:sldId id="264" r:id="rId7"/>
    <p:sldId id="271" r:id="rId8"/>
    <p:sldId id="276" r:id="rId9"/>
    <p:sldId id="275" r:id="rId10"/>
    <p:sldId id="273" r:id="rId11"/>
    <p:sldId id="274" r:id="rId12"/>
    <p:sldId id="277" r:id="rId13"/>
    <p:sldId id="278" r:id="rId14"/>
    <p:sldId id="279" r:id="rId15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230C5-89F6-4389-ACE9-04565EABF64B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52197-D98B-4E30-AEE3-436D1DF369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439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5731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318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344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87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65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840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95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15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82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474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4593-0A0D-4907-BC3F-77B15CD6B4D3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716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4593-0A0D-4907-BC3F-77B15CD6B4D3}" type="datetimeFigureOut">
              <a:rPr lang="pl-PL" smtClean="0"/>
              <a:t>14.02.2025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304C6-7339-4A62-AB3D-AC62E751FF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53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r="-3325"/>
          <a:stretch/>
        </p:blipFill>
        <p:spPr>
          <a:xfrm>
            <a:off x="164514" y="51470"/>
            <a:ext cx="4695518" cy="507498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58164"/>
            <a:ext cx="5304962" cy="227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76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B6DC9E1-345C-42DB-9B5B-7BD36ACBFCE3}"/>
              </a:ext>
            </a:extLst>
          </p:cNvPr>
          <p:cNvSpPr txBox="1"/>
          <p:nvPr/>
        </p:nvSpPr>
        <p:spPr>
          <a:xfrm>
            <a:off x="755576" y="102445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Skrócono także minimalny czas zgłaszania potrzeby uzyskania pomocy w ramach PKP Polskie Linie Kolejowe S.A.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19F0FEC-0ADC-4C7C-A587-6C231DF5D2E6}"/>
              </a:ext>
            </a:extLst>
          </p:cNvPr>
          <p:cNvSpPr txBox="1"/>
          <p:nvPr/>
        </p:nvSpPr>
        <p:spPr>
          <a:xfrm>
            <a:off x="755576" y="213970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Skrócenie tego czasu do 12 godzin zostało uregulowane wdrożeniem zmian w obowiązującej w Spółce tzw. „Procedury udzielania pomocy osobom z niepełnosprawnością i osobom o ograniczonej możliwości poruszania się na obszarach stacji i przystanków osobowych”, która miała miejsce 29 maja 2023 r. z terminem obowiązywania od 7 czerwca 2023 r.</a:t>
            </a:r>
          </a:p>
        </p:txBody>
      </p:sp>
    </p:spTree>
    <p:extLst>
      <p:ext uri="{BB962C8B-B14F-4D97-AF65-F5344CB8AC3E}">
        <p14:creationId xmlns:p14="http://schemas.microsoft.com/office/powerpoint/2010/main" val="64652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BBA5D80-2918-4BD6-BB67-4E86B8489540}"/>
              </a:ext>
            </a:extLst>
          </p:cNvPr>
          <p:cNvSpPr txBox="1"/>
          <p:nvPr/>
        </p:nvSpPr>
        <p:spPr>
          <a:xfrm>
            <a:off x="1451486" y="2014718"/>
            <a:ext cx="6241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Dziękujemy za uwagę</a:t>
            </a:r>
          </a:p>
        </p:txBody>
      </p:sp>
    </p:spTree>
    <p:extLst>
      <p:ext uri="{BB962C8B-B14F-4D97-AF65-F5344CB8AC3E}">
        <p14:creationId xmlns:p14="http://schemas.microsoft.com/office/powerpoint/2010/main" val="365722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prostokątny 8"/>
          <p:cNvSpPr/>
          <p:nvPr/>
        </p:nvSpPr>
        <p:spPr>
          <a:xfrm>
            <a:off x="0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rójkąt prostokątny 9"/>
          <p:cNvSpPr/>
          <p:nvPr/>
        </p:nvSpPr>
        <p:spPr>
          <a:xfrm>
            <a:off x="-1" y="3795886"/>
            <a:ext cx="8804047" cy="1347614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FBBA5D80-2918-4BD6-BB67-4E86B8489540}"/>
              </a:ext>
            </a:extLst>
          </p:cNvPr>
          <p:cNvSpPr txBox="1"/>
          <p:nvPr/>
        </p:nvSpPr>
        <p:spPr>
          <a:xfrm>
            <a:off x="1451486" y="2014718"/>
            <a:ext cx="6241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Dostępność Transportu Kolejowego</a:t>
            </a:r>
          </a:p>
        </p:txBody>
      </p:sp>
    </p:spTree>
    <p:extLst>
      <p:ext uri="{BB962C8B-B14F-4D97-AF65-F5344CB8AC3E}">
        <p14:creationId xmlns:p14="http://schemas.microsoft.com/office/powerpoint/2010/main" val="328205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514946B-5B73-465D-8FB7-46545E37F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52" y="339502"/>
            <a:ext cx="4148246" cy="241635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AC08BF1-11BD-44F2-978A-BAB2EEBE0FC8}"/>
              </a:ext>
            </a:extLst>
          </p:cNvPr>
          <p:cNvSpPr txBox="1"/>
          <p:nvPr/>
        </p:nvSpPr>
        <p:spPr>
          <a:xfrm>
            <a:off x="4550725" y="926238"/>
            <a:ext cx="41977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 roku na rok powiększana jest liczba przystosowanej do obsługi osób z niepełnosprawnością infrastruktury kolejowej oraz taboru eksploatowanego w pasażerskich przewozach kolejowych.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CD01A8A-72B9-4FE9-8E4D-8E8FB39E825B}"/>
              </a:ext>
            </a:extLst>
          </p:cNvPr>
          <p:cNvSpPr txBox="1"/>
          <p:nvPr/>
        </p:nvSpPr>
        <p:spPr>
          <a:xfrm>
            <a:off x="262298" y="3075806"/>
            <a:ext cx="8702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Każdego roku Spółka PKP PLK oraz PKP S.A. w ramach prowadzonych inwestycji i modernizacji dworców oraz peronów kolejowych wprowadza rozwiązania mające na celu poprawę dostępności zgodnie z regulacjami TSI PRM.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852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98EC4DB-1585-462D-BBBD-5B0FBDDF3912}"/>
              </a:ext>
            </a:extLst>
          </p:cNvPr>
          <p:cNvSpPr txBox="1"/>
          <p:nvPr/>
        </p:nvSpPr>
        <p:spPr>
          <a:xfrm>
            <a:off x="474869" y="16245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Wszystkie dworce niezależnie od zakresu przeprowadzonych prac remontowych spełniają lub będą spełniały unijne normy TSI PRM wśród których można wskazać np.: </a:t>
            </a:r>
          </a:p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2FD68DB-5008-464E-81B9-73179FA964A5}"/>
              </a:ext>
            </a:extLst>
          </p:cNvPr>
          <p:cNvSpPr txBox="1"/>
          <p:nvPr/>
        </p:nvSpPr>
        <p:spPr>
          <a:xfrm>
            <a:off x="467544" y="1203598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organizację wnętrza z trasą wolną od przeszkód;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budowę ścieżek naprowadzających dla osób niewidomych i niedowidzących z zastosowaniem kontrastowej kolorystyki ułatwiającej orientację;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montaż map dotykowych (tablice </a:t>
            </a:r>
            <a:r>
              <a:rPr lang="pl-PL" dirty="0" err="1"/>
              <a:t>tyflograficzne</a:t>
            </a:r>
            <a:r>
              <a:rPr lang="pl-PL" dirty="0"/>
              <a:t>) oraz oznaczeń w piśmie Braille`a i piktogramów;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wyposażenie dworca w okienko kasowe o obniżonej wysokości,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montaż pętli indukcyjnych;</a:t>
            </a:r>
          </a:p>
          <a:p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7EB2068-65E3-4AA8-B85B-E560698475D1}"/>
              </a:ext>
            </a:extLst>
          </p:cNvPr>
          <p:cNvSpPr txBox="1"/>
          <p:nvPr/>
        </p:nvSpPr>
        <p:spPr>
          <a:xfrm>
            <a:off x="4644008" y="1347616"/>
            <a:ext cx="40251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wyposażenie budynków w elektroniczne tablice przyjazdów i odjazdów pociągów oraz system informacji głosowej;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budowę podjazdów oraz miejsc parkingowych dla osób z niepełnosprawnością;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wyposażenie dworca w ogólnodostępne toalety dla osób z niepełnosprawnością;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windy lub schody ruchome.</a:t>
            </a:r>
          </a:p>
        </p:txBody>
      </p:sp>
    </p:spTree>
    <p:extLst>
      <p:ext uri="{BB962C8B-B14F-4D97-AF65-F5344CB8AC3E}">
        <p14:creationId xmlns:p14="http://schemas.microsoft.com/office/powerpoint/2010/main" val="363496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251B317-1D71-4617-9ABB-5ED5C4CD5243}"/>
              </a:ext>
            </a:extLst>
          </p:cNvPr>
          <p:cNvSpPr txBox="1"/>
          <p:nvPr/>
        </p:nvSpPr>
        <p:spPr>
          <a:xfrm>
            <a:off x="760874" y="41049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2024 roku następujące dworce zostały oddane do użytku oraz otrzymały certyfikaty TSI-PRM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39DE487-3FAA-4A9B-940C-5E261507898E}"/>
              </a:ext>
            </a:extLst>
          </p:cNvPr>
          <p:cNvSpPr txBox="1"/>
          <p:nvPr/>
        </p:nvSpPr>
        <p:spPr>
          <a:xfrm>
            <a:off x="761998" y="1140589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Babimost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Celestynów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Jastarnia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Nowiny Wielkie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Pilawa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Rzepin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Sulechów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Tłuszcz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Trawniki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Życzyn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E0398186-6860-4AD9-A72C-E720857654FB}"/>
              </a:ext>
            </a:extLst>
          </p:cNvPr>
          <p:cNvSpPr txBox="1"/>
          <p:nvPr/>
        </p:nvSpPr>
        <p:spPr>
          <a:xfrm>
            <a:off x="4499992" y="1844412"/>
            <a:ext cx="446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Ponadto 4 kolejne dworce oddane do eksploatacji oczekują na certyfikację: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BC7B229-5CFA-499D-803B-92FE6C0DAC30}"/>
              </a:ext>
            </a:extLst>
          </p:cNvPr>
          <p:cNvSpPr txBox="1"/>
          <p:nvPr/>
        </p:nvSpPr>
        <p:spPr>
          <a:xfrm>
            <a:off x="4572000" y="2721575"/>
            <a:ext cx="3299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Gałkówek,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Łowicz Główny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Racibórz,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Rokiciny.</a:t>
            </a:r>
          </a:p>
        </p:txBody>
      </p:sp>
    </p:spTree>
    <p:extLst>
      <p:ext uri="{BB962C8B-B14F-4D97-AF65-F5344CB8AC3E}">
        <p14:creationId xmlns:p14="http://schemas.microsoft.com/office/powerpoint/2010/main" val="3812902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69F4705-7643-47B9-B7D0-DDD97050F0CB}"/>
              </a:ext>
            </a:extLst>
          </p:cNvPr>
          <p:cNvSpPr txBox="1"/>
          <p:nvPr/>
        </p:nvSpPr>
        <p:spPr>
          <a:xfrm>
            <a:off x="611560" y="627534"/>
            <a:ext cx="64570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2024 r. zmodernizowano i udostępniono podróżnym łącznie 152 perony na 116 stacjach i przystankach osobowych. </a:t>
            </a:r>
          </a:p>
          <a:p>
            <a:endParaRPr lang="pl-PL" dirty="0"/>
          </a:p>
          <a:p>
            <a:r>
              <a:rPr lang="pl-PL" dirty="0"/>
              <a:t>W celu zapewnienia dostępności stacji dla osób o ograniczonej mobilności wybudowano udogodnienia w postaci: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81 dźwigów osobowych,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14 ciągów schodów ruchomych,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111 pochylni/podjazdów,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 na 45 stacjach zainstalowano oznakowanie w alfabecie Braille’a.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F93ADEE-A021-4AC1-93A1-F73B6E608A6F}"/>
              </a:ext>
            </a:extLst>
          </p:cNvPr>
          <p:cNvSpPr txBox="1"/>
          <p:nvPr/>
        </p:nvSpPr>
        <p:spPr>
          <a:xfrm>
            <a:off x="611560" y="365187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Zgodnie ze stanem na koniec 2024 r. na sieci kolejowej zarządzanej przez PLK S.A. dla osób o ograniczonej mobilności dostępnych jest 2 192 stacji i przystanków.</a:t>
            </a:r>
          </a:p>
        </p:txBody>
      </p:sp>
    </p:spTree>
    <p:extLst>
      <p:ext uri="{BB962C8B-B14F-4D97-AF65-F5344CB8AC3E}">
        <p14:creationId xmlns:p14="http://schemas.microsoft.com/office/powerpoint/2010/main" val="3756215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9F17A97A-0273-4A3C-92BC-45D359B22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3478"/>
            <a:ext cx="3617975" cy="482453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A11C21E-AC23-437E-A885-2391472CA441}"/>
              </a:ext>
            </a:extLst>
          </p:cNvPr>
          <p:cNvSpPr txBox="1"/>
          <p:nvPr/>
        </p:nvSpPr>
        <p:spPr>
          <a:xfrm>
            <a:off x="3985112" y="747915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Dodatkowo przewoźnicy kolejowi co roku powiększają tabor przystosowany do potrzeb osób z niepełnosprawnościami poprzez zakup nowych pojazdów oraz modernizację obecnie posiadanego taboru.  </a:t>
            </a:r>
          </a:p>
          <a:p>
            <a:endParaRPr lang="pl-PL" sz="1600" dirty="0"/>
          </a:p>
          <a:p>
            <a:r>
              <a:rPr lang="pl-PL" sz="1600" dirty="0"/>
              <a:t>Do powyższych można zaliczyć zakupy elektrycznych zespołów trakcyjnych posiadających rozwiązania skierowane do osób z niepełnosprawnością m.in. w zakresie drzwi zewnętrznych wyposażonych w windę ułatwiającą wsiadanie i wysiadanie pasażerom poruszającym się na wózkach, miejsca z przestrzenią na wózki, dostosowane, przestronne toalety, oznaczenia w piśmie Braille’a, system nagłośnieniowy z informacją głosową dotyczącą stacji.</a:t>
            </a:r>
          </a:p>
        </p:txBody>
      </p:sp>
    </p:spTree>
    <p:extLst>
      <p:ext uri="{BB962C8B-B14F-4D97-AF65-F5344CB8AC3E}">
        <p14:creationId xmlns:p14="http://schemas.microsoft.com/office/powerpoint/2010/main" val="3719351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C8EF2EE-0BC6-40CE-80BB-41ACC6AC84A8}"/>
              </a:ext>
            </a:extLst>
          </p:cNvPr>
          <p:cNvSpPr txBox="1"/>
          <p:nvPr/>
        </p:nvSpPr>
        <p:spPr>
          <a:xfrm>
            <a:off x="323528" y="797818"/>
            <a:ext cx="8663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Kolejnym przykładem są wagony COMBO PKP Intercity posiadające liczne udogodniania dla </a:t>
            </a:r>
            <a:r>
              <a:rPr lang="pl-PL" sz="1600" dirty="0" err="1"/>
              <a:t>OzN</a:t>
            </a:r>
            <a:r>
              <a:rPr lang="pl-PL" sz="1600" dirty="0"/>
              <a:t>. </a:t>
            </a:r>
          </a:p>
          <a:p>
            <a:endParaRPr lang="pl-PL" sz="1600" dirty="0"/>
          </a:p>
          <a:p>
            <a:r>
              <a:rPr lang="pl-PL" sz="1600" dirty="0"/>
              <a:t>Znajduje się w nich specjalny przedział dla dwóch osób z tej grupy pasażerów oraz dwóch opiekunów/przewodników. Przedział posiada m.in dwa pełnowymiarowe fotele oraz dwa miejsca na wózek z trójpunktowymi pasami bezpieczeństwa, przyciski SOS, rampy pozwalające osobom poruszającym się na wózku bezpiecznie wjechać na pokład czy automatyczne drzwi przedziałowe oraz </a:t>
            </a:r>
            <a:r>
              <a:rPr lang="pl-PL" sz="1600" dirty="0" err="1"/>
              <a:t>bezprogowe</a:t>
            </a:r>
            <a:r>
              <a:rPr lang="pl-PL" sz="1600" dirty="0"/>
              <a:t> podłogi ułatwiające poruszanie się po nich.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58B5254-AC20-4D13-A259-7E91439C11DD}"/>
              </a:ext>
            </a:extLst>
          </p:cNvPr>
          <p:cNvSpPr txBox="1"/>
          <p:nvPr/>
        </p:nvSpPr>
        <p:spPr>
          <a:xfrm>
            <a:off x="323528" y="2810311"/>
            <a:ext cx="7542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Dodatkowo zmodernizowane wagony COMBO uzyskały - jako pierwsze w Polsce - prestiżowy certyfikat „Transport bez barier”, przyznawany przez Fundację Integracja. Otrzymanie znaku dostępności przez tabor potwierdza, że jest on przystosowany do potrzeb </a:t>
            </a:r>
            <a:r>
              <a:rPr lang="pl-PL" sz="1600" dirty="0" err="1"/>
              <a:t>OzN</a:t>
            </a:r>
            <a:r>
              <a:rPr lang="pl-PL" sz="1600" dirty="0"/>
              <a:t>, seniorów czy rodziców podróżujących z dziećmi.</a:t>
            </a:r>
          </a:p>
        </p:txBody>
      </p:sp>
    </p:spTree>
    <p:extLst>
      <p:ext uri="{BB962C8B-B14F-4D97-AF65-F5344CB8AC3E}">
        <p14:creationId xmlns:p14="http://schemas.microsoft.com/office/powerpoint/2010/main" val="1665425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prostokątny 4"/>
          <p:cNvSpPr/>
          <p:nvPr/>
        </p:nvSpPr>
        <p:spPr>
          <a:xfrm rot="10800000">
            <a:off x="6588224" y="1"/>
            <a:ext cx="2566600" cy="915566"/>
          </a:xfrm>
          <a:prstGeom prst="rtTriangle">
            <a:avLst/>
          </a:prstGeom>
          <a:gradFill flip="none" rotWithShape="1"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prostokątny 5"/>
          <p:cNvSpPr/>
          <p:nvPr/>
        </p:nvSpPr>
        <p:spPr>
          <a:xfrm rot="10800000">
            <a:off x="7871524" y="1"/>
            <a:ext cx="1272476" cy="1347614"/>
          </a:xfrm>
          <a:prstGeom prst="rtTriangle">
            <a:avLst/>
          </a:prstGeom>
          <a:gradFill>
            <a:gsLst>
              <a:gs pos="39000">
                <a:schemeClr val="tx2">
                  <a:lumMod val="40000"/>
                  <a:lumOff val="60000"/>
                  <a:alpha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973" y="4743881"/>
            <a:ext cx="703851" cy="39961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5E800F5-CA1C-4ACA-B73C-32197A4E2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85" y="425510"/>
            <a:ext cx="4243184" cy="309703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FD8BBCE-27DE-4419-9E48-4DD0CAA314DC}"/>
              </a:ext>
            </a:extLst>
          </p:cNvPr>
          <p:cNvSpPr txBox="1"/>
          <p:nvPr/>
        </p:nvSpPr>
        <p:spPr>
          <a:xfrm>
            <a:off x="4965399" y="1117349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Spółka PKP Intercity S.A. co roku odbiera kolejne wagony typu COMBO. </a:t>
            </a:r>
          </a:p>
          <a:p>
            <a:endParaRPr lang="pl-PL" dirty="0"/>
          </a:p>
          <a:p>
            <a:r>
              <a:rPr lang="pl-PL" dirty="0"/>
              <a:t>Ponadto w 2024 roku PKP Intercity podpisało kolejną umowę na modernizację i przebudowę kolejnych wagonów do tego standardu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F0ADE39-1C8E-46B6-AD76-6CED8029EB1B}"/>
              </a:ext>
            </a:extLst>
          </p:cNvPr>
          <p:cNvSpPr txBox="1"/>
          <p:nvPr/>
        </p:nvSpPr>
        <p:spPr>
          <a:xfrm>
            <a:off x="434185" y="370501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Do 2030 roku planowane jest zaopatrzenie wszystkich pociągów realizujących przewozy dalekobieżne oraz międzynarodowe w ramach publicznego transportu zbiorowego w wagony oraz pojazdy dostosowane do obsługi osób z niepełnosprawnością i o ograniczonej możliwości poruszania się. </a:t>
            </a:r>
          </a:p>
        </p:txBody>
      </p:sp>
    </p:spTree>
    <p:extLst>
      <p:ext uri="{BB962C8B-B14F-4D97-AF65-F5344CB8AC3E}">
        <p14:creationId xmlns:p14="http://schemas.microsoft.com/office/powerpoint/2010/main" val="296198267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6E8FB5235FBBA498A3C58E001AA917C" ma:contentTypeVersion="0" ma:contentTypeDescription="Utwórz nowy dokument." ma:contentTypeScope="" ma:versionID="97518a393bc14fc9ae544d44dbdbf97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ee384dce7a52089c1fa718a27ddf0f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99BFEB-9C8B-44B2-BFC5-F5DE4302F2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BB32D1-94A2-460C-9CD2-6884A153F7F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D90989E-D609-4EB7-8125-C5CE7F230F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654</Words>
  <Application>Microsoft Office PowerPoint</Application>
  <PresentationFormat>Pokaz na ekranie (16:9)</PresentationFormat>
  <Paragraphs>51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Szablon_prezentacji_MI.pptx</dc:title>
  <dc:creator>Ciszewska Alicja</dc:creator>
  <cp:lastModifiedBy>Wiśniewski Cezariusz</cp:lastModifiedBy>
  <cp:revision>32</cp:revision>
  <dcterms:created xsi:type="dcterms:W3CDTF">2017-02-07T09:00:42Z</dcterms:created>
  <dcterms:modified xsi:type="dcterms:W3CDTF">2025-02-14T07:49:36Z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0x010100D6E8FB5235FBBA498A3C58E001AA917C</vt:lpwstr>
  </property>
</Properties>
</file>