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97" r:id="rId3"/>
    <p:sldId id="298" r:id="rId4"/>
    <p:sldId id="269" r:id="rId5"/>
    <p:sldId id="290" r:id="rId6"/>
    <p:sldId id="291" r:id="rId7"/>
    <p:sldId id="292" r:id="rId8"/>
    <p:sldId id="293" r:id="rId9"/>
    <p:sldId id="294" r:id="rId10"/>
    <p:sldId id="295" r:id="rId11"/>
    <p:sldId id="289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688B4BBA-32E1-4358-AE77-A461F1C357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9C9D7C9F-8081-4D7F-A748-E72D88E77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743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F493C1F-9548-4BD0-9BFA-FEC685FA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52553"/>
            <a:ext cx="9144000" cy="15052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736ECB4-F374-43B0-B9A0-8FD71A963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8F5B81-438F-4DCF-B96E-F975D093C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E74FAC5-74DE-4859-ACF7-ECAAE8659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D63737EE-CA1B-452B-9F70-6F1FCBB49B6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966" y="741308"/>
            <a:ext cx="4696066" cy="137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4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B999A1-443F-4304-BF8E-9A5F396F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8652302-EE8D-47A0-88E7-B3E918BCB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6C3D720-8D51-4D9C-8535-6E3D6172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E70925-49B1-4A6C-948A-83369CEB2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529638E-BDBC-4C69-B33E-8847051E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9785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B938228-0D4E-4FE1-87B3-74063DFF0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B746AB2-94E6-4805-A0CB-8A60BC3DF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6491EAA-8AAE-4105-90BC-3221673DE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EF432A2-1C25-4FEE-88AA-4CA550CE9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9993B2-EB63-4652-9020-F0030990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590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FC124D-AF29-4A7F-848E-36B015ACB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192" y="365125"/>
            <a:ext cx="8282608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426936-7997-48FC-AF92-F1B6582C3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825625"/>
            <a:ext cx="827267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2pPr>
            <a:lvl3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3pPr>
            <a:lvl4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4pPr>
            <a:lvl5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E5C1BDD-18C7-48D7-9758-1B3A8D5E3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7A5B56-AF67-4EE9-84BD-E01B72862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D703DA1-BEBF-48DC-9CAB-F5128807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82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C2C6BB-E473-4776-A212-DFBE85B33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087673E-1484-4B48-9D6D-9DA986418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EC6FBEE-C64C-4F79-BA67-FBBEEE240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B30DE8B-6FD7-428E-8A39-681815672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560305B-5A1C-43A6-B26D-1226CA4B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05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2A4245-A949-419D-A2AD-C7D3A5249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DA30E3-D680-4724-8A5B-1B8EF09B6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974608E-5830-45FC-9C97-26E707040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5B6F686-C1E0-4188-A22B-B81D24F4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D645AB7-43BD-4C3A-A30F-446DE3DC8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4CB0583-8A39-49FB-BB0F-63764E03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53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94AD88-BEBA-403C-9799-5F0D91D2B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DED48D0-B6F6-400B-BCE2-82C188E73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49ECD56-EF4A-4C2B-A784-A7C84DAE7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E956535-F1EF-4F6F-AB9E-4E480AEB6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097B4EA-7681-4F2D-B51A-E368A6C8B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41955A3-BE4C-4F41-9EFB-9BE6138A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2601C37-5085-4EC5-8C5E-79ED8767A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A629FFC-ED8C-4AE7-BBAF-4C4AB416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5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2ACAAA-EE2B-4B42-944C-55B648265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96ABE8E-F801-45D2-8CBC-6DDD5FA92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F05534E-9843-4D7B-9EF4-E220BB05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DAE3C0A-62B4-46A7-9563-11919239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983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9986296-D38D-41B3-AD4B-395554A02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817A13B-409F-4F2B-8BEA-C72D046B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B3921FB-9EC3-4FA4-809C-23B66FF5F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3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918D04-5F39-4B42-B8F9-B12DD287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FDB5D1-C4E6-4434-AE42-408F824FD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B554689-FED2-4CC9-897F-739B1503B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FE74711-ACF7-4B1D-90D8-BF0C1262F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F4B3943-7214-4D83-9C83-A42FE1E28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CC32A27-73AA-45C3-B8C3-AFD6814E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290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CE1D1B-2864-4777-90EE-C88BBFFE4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0784DFB-2834-4005-A3F0-C187795BE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279002B-2A62-47C7-AA40-7697EB892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8FAFF6E-0DD5-4B4F-8F22-E96EEAF2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7F22E12-3D09-4BFE-B192-DF01A0A0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0260211-CB33-4435-82B4-86920F13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1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1D41A70-1040-4F2E-98A3-DADDB8F6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0826" y="365125"/>
            <a:ext cx="82229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30209F7-28BE-4DCF-9004-B231DE086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30826" y="1825625"/>
            <a:ext cx="82229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106C1E7-2C75-410B-B216-395A4F6B2E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D01C9-CCEB-4B10-8E6B-87E90A311EB7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89C3E2-CE5E-4BB9-BC22-82D1DDD59E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C35C44-AE55-447F-96EE-6CAB7BFA3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387CBA3E-1065-4B7A-B1A8-3C0D1EAEF61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68" y="240402"/>
            <a:ext cx="2744722" cy="80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85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5513E17B-E1FA-4510-9F94-0285E8108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7434"/>
            <a:ext cx="9144000" cy="2922862"/>
          </a:xfrm>
        </p:spPr>
        <p:txBody>
          <a:bodyPr>
            <a:normAutofit/>
          </a:bodyPr>
          <a:lstStyle/>
          <a:p>
            <a:r>
              <a:rPr lang="pl-PL" sz="54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Times New Roman" panose="02020603050405020304" pitchFamily="18" charset="0"/>
              </a:rPr>
              <a:t>Centrum Komunikacji </a:t>
            </a:r>
            <a:br>
              <a:rPr lang="pl-PL" sz="54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Times New Roman" panose="02020603050405020304" pitchFamily="18" charset="0"/>
              </a:rPr>
            </a:br>
            <a:r>
              <a:rPr lang="pl-PL" sz="54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Times New Roman" panose="02020603050405020304" pitchFamily="18" charset="0"/>
              </a:rPr>
              <a:t>dla Osób </a:t>
            </a:r>
            <a:br>
              <a:rPr lang="pl-PL" sz="54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Times New Roman" panose="02020603050405020304" pitchFamily="18" charset="0"/>
              </a:rPr>
            </a:br>
            <a:r>
              <a:rPr lang="pl-PL" sz="54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Times New Roman" panose="02020603050405020304" pitchFamily="18" charset="0"/>
              </a:rPr>
              <a:t>z </a:t>
            </a:r>
            <a:r>
              <a:rPr lang="pl-PL" sz="5400" dirty="0">
                <a:latin typeface="Lato" panose="020F0502020204030203" pitchFamily="34" charset="-18"/>
                <a:ea typeface="IBM Plex Sans" panose="020B0503050203000203" pitchFamily="34" charset="0"/>
                <a:cs typeface="Times New Roman" panose="02020603050405020304" pitchFamily="18" charset="0"/>
              </a:rPr>
              <a:t>N</a:t>
            </a:r>
            <a:r>
              <a:rPr lang="pl-PL" sz="54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Times New Roman" panose="02020603050405020304" pitchFamily="18" charset="0"/>
              </a:rPr>
              <a:t>iepełnosprawnościami</a:t>
            </a:r>
            <a:endParaRPr lang="pl-PL" sz="19900" dirty="0"/>
          </a:p>
        </p:txBody>
      </p:sp>
      <p:sp>
        <p:nvSpPr>
          <p:cNvPr id="6" name="Podtytuł 4">
            <a:extLst>
              <a:ext uri="{FF2B5EF4-FFF2-40B4-BE49-F238E27FC236}">
                <a16:creationId xmlns:a16="http://schemas.microsoft.com/office/drawing/2014/main" id="{B792C67E-9ADE-4F39-A2D7-0FBB86732FF4}"/>
              </a:ext>
            </a:extLst>
          </p:cNvPr>
          <p:cNvSpPr txBox="1">
            <a:spLocks/>
          </p:cNvSpPr>
          <p:nvPr/>
        </p:nvSpPr>
        <p:spPr>
          <a:xfrm>
            <a:off x="1676400" y="5527963"/>
            <a:ext cx="9144000" cy="5822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+mn-lt"/>
                <a:ea typeface="Calibri" panose="020F0502020204030204" pitchFamily="34" charset="0"/>
                <a:cs typeface="Poppins" panose="00000500000000000000" pitchFamily="2" charset="-18"/>
              </a:rPr>
              <a:t>Warszawa, </a:t>
            </a:r>
            <a:r>
              <a:rPr lang="pl-PL" sz="1800" dirty="0">
                <a:latin typeface="+mn-lt"/>
                <a:ea typeface="Calibri" panose="020F0502020204030204" pitchFamily="34" charset="0"/>
                <a:cs typeface="Poppins" panose="00000500000000000000" pitchFamily="2" charset="-18"/>
              </a:rPr>
              <a:t>19</a:t>
            </a:r>
            <a:r>
              <a:rPr lang="pl-PL" sz="1800" dirty="0">
                <a:effectLst/>
                <a:latin typeface="+mn-lt"/>
                <a:ea typeface="Calibri" panose="020F0502020204030204" pitchFamily="34" charset="0"/>
                <a:cs typeface="Poppins" panose="00000500000000000000" pitchFamily="2" charset="-18"/>
              </a:rPr>
              <a:t> maja 2025 r.</a:t>
            </a:r>
          </a:p>
        </p:txBody>
      </p:sp>
    </p:spTree>
    <p:extLst>
      <p:ext uri="{BB962C8B-B14F-4D97-AF65-F5344CB8AC3E}">
        <p14:creationId xmlns:p14="http://schemas.microsoft.com/office/powerpoint/2010/main" val="3481787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17701A-910C-4B99-81C6-46A56583D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Usługi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EE3359-D1B2-4A9D-AB81-6F5CB6D84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Usługi stacjonarne</a:t>
            </a: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Times New Roman" panose="02020603050405020304" pitchFamily="18" charset="0"/>
              </a:rPr>
              <a:t> - </a:t>
            </a: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realizowane w regionach: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Usługa osoby tłumaczącej stacjonarnie 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- polega na tłumaczeniu stacjonarnym </a:t>
            </a:r>
            <a:b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</a:b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np. w miejscu pracy, instytucji, placówce służby zdrowia itp., wykorzystywana </a:t>
            </a:r>
            <a:b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</a:b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w przypadku bardziej złożonych spraw, kiedy </a:t>
            </a:r>
            <a: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nie może 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być zrealizowana usługa tłumaczenia online lub usługa określona w ustawie o języku migowym i innych formach komunikowania się. </a:t>
            </a:r>
            <a:b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</a:b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Tłumaczenie zamawia osoba z niepełnosprawnością za pomocą aplikacji (np. mobilnej, desktopowej), </a:t>
            </a:r>
            <a: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tłumacz/tłumaczka PJM lub tłumacz/tłumaczka przewodnik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 we wskazanym terminie i czasie udaje się w wyznaczone miejsce celem zrealizowania usługi.</a:t>
            </a:r>
            <a:endParaRPr lang="pl-PL" sz="1800" dirty="0">
              <a:effectLst/>
              <a:latin typeface="Calibri" panose="020F0502020204030204" pitchFamily="34" charset="0"/>
              <a:ea typeface="IBM Plex Sans" panose="020B0503050203000203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IBM Plex Sans" panose="020B0503050203000203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B656BED-6152-4697-B1FD-DA1FAAD00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0348" y="681037"/>
            <a:ext cx="1613452" cy="161345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175530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tytuł 4">
            <a:extLst>
              <a:ext uri="{FF2B5EF4-FFF2-40B4-BE49-F238E27FC236}">
                <a16:creationId xmlns:a16="http://schemas.microsoft.com/office/drawing/2014/main" id="{5C564D63-232D-4B2D-9E90-3DF6AF1C15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Tytuł 8">
            <a:extLst>
              <a:ext uri="{FF2B5EF4-FFF2-40B4-BE49-F238E27FC236}">
                <a16:creationId xmlns:a16="http://schemas.microsoft.com/office/drawing/2014/main" id="{B5A3CCDE-29B2-42FA-B188-CA64247212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7225"/>
            <a:ext cx="9144000" cy="238760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72292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3F22C9-2F4E-4FC2-84A7-69FFD5058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8857" y="516835"/>
            <a:ext cx="8620153" cy="5542059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pl-PL" sz="1800" b="1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Podstawowe informacje o projekcie </a:t>
            </a:r>
            <a:br>
              <a:rPr lang="pl-PL" sz="1800" b="1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Numer i nazwa Priorytetu:</a:t>
            </a:r>
            <a:r>
              <a:rPr lang="pl-PL" sz="18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FERS.03 Dostępność i usługi dla osób z niepełnosprawnościami </a:t>
            </a:r>
            <a:br>
              <a:rPr lang="pl-PL" sz="18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Numer i nazwa działania FERS:</a:t>
            </a:r>
            <a:r>
              <a:rPr lang="pl-PL" sz="18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Działanie FERS.03.05 Lepsza komunikacja dla osób </a:t>
            </a:r>
            <a:b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z niepełnosprawnościami </a:t>
            </a:r>
            <a:br>
              <a:rPr lang="pl-PL" sz="18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Cel szczegółowy: </a:t>
            </a:r>
            <a: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ESO4.8. Wspieranie aktywnego włączenia społecznego w celu promowania równości szans, niedyskryminacji i aktywnego uczestnictwa oraz zwiększanie zdolności do zatrudnienia, w szczególności grup w niekorzystnej sytuacji (EFS+) 2 </a:t>
            </a:r>
            <a:br>
              <a:rPr lang="pl-PL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l-PL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Typ projektu FERS:</a:t>
            </a:r>
            <a:r>
              <a:rPr lang="pl-PL" sz="18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Utworzenie Centrum Komunikacji dla osób z różnego rodzaju niepełnosprawnościami, zapewniającego komunikowanie się i uzyskanie informacji, w tym przy pomocy alternatywnych i wspomagających sposobów komunikacji (AAC) oraz języka migowego </a:t>
            </a:r>
            <a:b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800" b="1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nioskodawca</a:t>
            </a:r>
            <a:r>
              <a:rPr lang="pl-PL" sz="18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Ministerstwo Rodziny, Pracy i Polityki Społecznej </a:t>
            </a:r>
            <a:b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- Biuro Pełnomocnika Rządu do Spraw Osób Niepełnosprawnych</a:t>
            </a:r>
            <a:endParaRPr lang="pl-PL" b="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F1C76D1-42F4-43E8-BC6F-4EE3C0D4ABD3}"/>
              </a:ext>
            </a:extLst>
          </p:cNvPr>
          <p:cNvPicPr/>
          <p:nvPr/>
        </p:nvPicPr>
        <p:blipFill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693" y="37410"/>
            <a:ext cx="6126480" cy="958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41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E8F821-BA09-44BC-B962-CC2FFCB6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0826" y="201764"/>
            <a:ext cx="8222974" cy="2104114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pl-PL" dirty="0"/>
              <a:t>Partner Wiodący projektu: </a:t>
            </a:r>
            <a:br>
              <a:rPr lang="pl-PL" dirty="0"/>
            </a:br>
            <a:br>
              <a:rPr lang="pl-PL" dirty="0"/>
            </a:br>
            <a:r>
              <a:rPr lang="pl-PL" sz="24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Ministerstwo Rodziny, Pracy i Polityki Społecznej - Biuro Pełnomocnika Rządu do Spraw Osób Niepełnosprawnych</a:t>
            </a:r>
            <a:br>
              <a:rPr lang="pl-PL" sz="2400" dirty="0">
                <a:effectLst/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/>
              <a:t> </a:t>
            </a:r>
            <a:br>
              <a:rPr lang="pl-PL" dirty="0"/>
            </a:br>
            <a:r>
              <a:rPr lang="pl-PL" sz="2400" dirty="0"/>
              <a:t>Partnerzy: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87238A-20A3-45C8-8FD4-DD2B9788B1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30826" y="2547289"/>
            <a:ext cx="5181600" cy="380747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pl-PL" sz="2400" dirty="0"/>
              <a:t>Polski Związek </a:t>
            </a:r>
            <a:br>
              <a:rPr lang="pl-PL" sz="2400" dirty="0"/>
            </a:br>
            <a:r>
              <a:rPr lang="pl-PL" sz="2400" dirty="0"/>
              <a:t>Głuchych (PZG)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386994C-2243-479E-B8F7-B3CD9A5B7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547289"/>
            <a:ext cx="5181600" cy="380747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pl-PL" sz="2400" b="0" i="0" dirty="0">
                <a:effectLst/>
                <a:latin typeface="Myriad Pro Semibold"/>
              </a:rPr>
              <a:t>Polskie Stowarzyszenie na rzecz Osób z Niepełnosprawnością Intelektualną </a:t>
            </a:r>
            <a:r>
              <a:rPr lang="pl-PL" sz="2400" dirty="0"/>
              <a:t>(PSONI)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4EAD488-FE45-4FBE-942F-BE71CA099894}"/>
              </a:ext>
            </a:extLst>
          </p:cNvPr>
          <p:cNvPicPr/>
          <p:nvPr/>
        </p:nvPicPr>
        <p:blipFill rotWithShape="1">
          <a:blip r:embed="rId2"/>
          <a:srcRect r="86638"/>
          <a:stretch/>
        </p:blipFill>
        <p:spPr bwMode="auto">
          <a:xfrm>
            <a:off x="3317092" y="3957173"/>
            <a:ext cx="2079943" cy="185563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Obraz 5" descr="Logo Polskiego Stowarzyszenia na rzecz Osób z Niepełnosprawnością Intelektualną">
            <a:extLst>
              <a:ext uri="{FF2B5EF4-FFF2-40B4-BE49-F238E27FC236}">
                <a16:creationId xmlns:a16="http://schemas.microsoft.com/office/drawing/2014/main" id="{E27072A2-E673-48BF-B862-83F6F5620BD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0114" y="3957173"/>
            <a:ext cx="2445772" cy="185563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26401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9E40C9-1D48-4870-AA49-562B48BBC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0" y="365125"/>
            <a:ext cx="8282608" cy="1325563"/>
          </a:xfrm>
        </p:spPr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r>
              <a:rPr lang="pl-PL" sz="2700" dirty="0"/>
              <a:t>Cel projektu: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3FAE08-2D80-421B-91B8-193E9782A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690688"/>
            <a:ext cx="8272670" cy="462645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Z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apewnienie usług w zakresie bieżącego komunikowania się osób </a:t>
            </a:r>
            <a:b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z niepełnosprawnościami.</a:t>
            </a:r>
            <a:r>
              <a:rPr lang="pl-PL" sz="1800" dirty="0"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 W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 szczególności osoby z niepełnosprawnościami:</a:t>
            </a:r>
          </a:p>
          <a:p>
            <a:pPr>
              <a:lnSpc>
                <a:spcPct val="150000"/>
              </a:lnSpc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l-PL" sz="1800" b="1" u="sng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narządu słuchu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, mowy i wzroku, </a:t>
            </a:r>
          </a:p>
          <a:p>
            <a:pPr>
              <a:lnSpc>
                <a:spcPct val="150000"/>
              </a:lnSpc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niepełnosprawnością intelektualną, </a:t>
            </a:r>
          </a:p>
          <a:p>
            <a:pPr>
              <a:lnSpc>
                <a:spcPct val="150000"/>
              </a:lnSpc>
            </a:pP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z problemami zdrowia psychicznego i spektrum autyzmu, </a:t>
            </a:r>
          </a:p>
          <a:p>
            <a:pPr>
              <a:lnSpc>
                <a:spcPct val="150000"/>
              </a:lnSpc>
            </a:pPr>
            <a:r>
              <a:rPr lang="pl-PL" sz="1800" b="1" u="sng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posługujących się PJM, SKOGN, korzystających z transkrypcji mowy na tekst</a:t>
            </a:r>
            <a:r>
              <a:rPr lang="pl-PL" sz="1800" dirty="0">
                <a:effectLst/>
                <a:latin typeface="Lato" panose="020F0502020204030203" pitchFamily="34" charset="-18"/>
                <a:ea typeface="Times New Roman" panose="02020603050405020304" pitchFamily="18" charset="0"/>
                <a:cs typeface="Arial" panose="020B0604020202020204" pitchFamily="34" charset="0"/>
              </a:rPr>
              <a:t>, alternatywnych i wspomagających sposobów komunikacji (AAC) oraz ETR.</a:t>
            </a:r>
            <a:endParaRPr lang="pl-PL" sz="1800" dirty="0">
              <a:effectLst/>
              <a:latin typeface="Calibri" panose="020F0502020204030204" pitchFamily="34" charset="0"/>
              <a:ea typeface="IBM Plex Sans" panose="020B050305020300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CAC8CFB3-6B6F-4EBC-A955-7B06837504D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 size="1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589280" y="908567"/>
            <a:ext cx="1218407" cy="1218407"/>
          </a:xfrm>
          <a:prstGeom prst="rect">
            <a:avLst/>
          </a:prstGeom>
          <a:gradFill>
            <a:gsLst>
              <a:gs pos="95000">
                <a:schemeClr val="bg1"/>
              </a:gs>
              <a:gs pos="9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</p:pic>
    </p:spTree>
    <p:extLst>
      <p:ext uri="{BB962C8B-B14F-4D97-AF65-F5344CB8AC3E}">
        <p14:creationId xmlns:p14="http://schemas.microsoft.com/office/powerpoint/2010/main" val="336247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308600-4475-45AF-93AA-9509746E4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192" y="439627"/>
            <a:ext cx="8282608" cy="1325563"/>
          </a:xfrm>
        </p:spPr>
        <p:txBody>
          <a:bodyPr>
            <a:normAutofit/>
          </a:bodyPr>
          <a:lstStyle/>
          <a:p>
            <a:r>
              <a:rPr lang="pl-PL" b="1" dirty="0">
                <a:effectLst/>
                <a:ea typeface="IBM Plex Sans" panose="020B0503050203000203" pitchFamily="34" charset="0"/>
                <a:cs typeface="Times New Roman" panose="02020603050405020304" pitchFamily="18" charset="0"/>
              </a:rPr>
              <a:t>Główne zadania: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4C0E1D-3E84-4314-B2B9-CCD041F49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765190"/>
            <a:ext cx="8272670" cy="46503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Utworzenie i utrzymanie Centrum Komunikacji (CK) wraz ze strukturami regionalnymi,</a:t>
            </a:r>
          </a:p>
          <a:p>
            <a:pPr>
              <a:lnSpc>
                <a:spcPct val="150000"/>
              </a:lnSpc>
            </a:pP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Utworzenie pionu CK odpowiadającego za zapewnienie usług komunikacyjnych i informacji </a:t>
            </a:r>
            <a: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osobom komunikującym się za pomocą transkrypcji mowy, PJM SKOGN</a:t>
            </a: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, alfabetu Braille’a,</a:t>
            </a:r>
            <a:endParaRPr lang="pl-PL" sz="1800" b="1" dirty="0">
              <a:effectLst/>
              <a:latin typeface="Calibri" panose="020F0502020204030204" pitchFamily="34" charset="0"/>
              <a:ea typeface="IBM Plex Sans" panose="020B050305020300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Utworzenie pionu CK odpowiadającego za zapewnienie możliwości komunikowania się i informacji za pomocą alternatywnych i wspomagających sposobów komunikacji (AAC) oraz korzystających z ETR,</a:t>
            </a:r>
          </a:p>
          <a:p>
            <a:pPr>
              <a:lnSpc>
                <a:spcPct val="150000"/>
              </a:lnSpc>
            </a:pP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Dodatkowe usługi świadczone w ramach CK jako wsparcie osób niewidomych.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0506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C12D45-DB4C-4F7B-B77F-3844B1A56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a typeface="IBM Plex Sans" panose="020B0503050203000203" pitchFamily="34" charset="0"/>
                <a:cs typeface="Arial" panose="020B0604020202020204" pitchFamily="34" charset="0"/>
              </a:rPr>
              <a:t>D</a:t>
            </a:r>
            <a:r>
              <a:rPr lang="pl-PL" dirty="0">
                <a:effectLst/>
                <a:ea typeface="IBM Plex Sans" panose="020B0503050203000203" pitchFamily="34" charset="0"/>
                <a:cs typeface="Arial" panose="020B0604020202020204" pitchFamily="34" charset="0"/>
              </a:rPr>
              <a:t>ziałania</a:t>
            </a:r>
            <a:endParaRPr lang="pl-PL" sz="22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733CD2-47FE-4806-B70C-DAE6DE7E3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8573" y="1480309"/>
            <a:ext cx="827267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sz="1800" dirty="0"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W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 Warszawie zostanie utworzona </a:t>
            </a: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główna siedziba Centrum Komunikacji </a:t>
            </a:r>
            <a:r>
              <a:rPr lang="pl-PL" sz="1800" b="1" dirty="0"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(CK)</a:t>
            </a:r>
            <a:b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</a:b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dla osób z niepełnosprawnościami tzw. HUB, </a:t>
            </a:r>
          </a:p>
          <a:p>
            <a:pPr>
              <a:lnSpc>
                <a:spcPct val="150000"/>
              </a:lnSpc>
            </a:pP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Oprócz tego zostanie utworzonych </a:t>
            </a: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16 regionalnych Centrów Komunikacji (RCK)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. Punkty bezpośredniego kontaktu beneficjentów projektu z tłumaczami oraz kadrą w celu skorzystania z oferowanych usług. </a:t>
            </a:r>
            <a:endParaRPr lang="pl-PL" dirty="0"/>
          </a:p>
        </p:txBody>
      </p:sp>
      <p:pic>
        <p:nvPicPr>
          <p:cNvPr id="1028" name="Picture 4" descr="WOJEWÓDZTWO MAZOWIECKIE mapa izometryczna 3d z podziałem administracyjnym – artystyczna grafika wektorowa">
            <a:extLst>
              <a:ext uri="{FF2B5EF4-FFF2-40B4-BE49-F238E27FC236}">
                <a16:creationId xmlns:a16="http://schemas.microsoft.com/office/drawing/2014/main" id="{217740B3-92AB-4FB6-834D-EA2BFCF7F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0"/>
                    </a14:imgEffect>
                    <a14:imgEffect>
                      <a14:colorTemperature colorTemp="5898"/>
                    </a14:imgEffect>
                    <a14:imgEffect>
                      <a14:saturation sat="0"/>
                    </a14:imgEffect>
                    <a14:imgEffect>
                      <a14:brightnessContrast contrast="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9993" y="3655978"/>
            <a:ext cx="2381250" cy="2248959"/>
          </a:xfrm>
          <a:prstGeom prst="rect">
            <a:avLst/>
          </a:prstGeom>
          <a:solidFill>
            <a:schemeClr val="bg1"/>
          </a:solidFill>
          <a:effectLst>
            <a:outerShdw blurRad="50800" dist="50800" dir="5400000" algn="ctr" rotWithShape="0">
              <a:schemeClr val="bg1"/>
            </a:outerShdw>
          </a:effectLst>
        </p:spPr>
      </p:pic>
    </p:spTree>
    <p:extLst>
      <p:ext uri="{BB962C8B-B14F-4D97-AF65-F5344CB8AC3E}">
        <p14:creationId xmlns:p14="http://schemas.microsoft.com/office/powerpoint/2010/main" val="3277322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5232A9-EE08-471E-BA33-4436852A9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>
                <a:ea typeface="IBM Plex Sans" panose="020B0503050203000203" pitchFamily="34" charset="0"/>
                <a:cs typeface="Arial" panose="020B0604020202020204" pitchFamily="34" charset="0"/>
              </a:rPr>
              <a:t>D</a:t>
            </a:r>
            <a:r>
              <a:rPr lang="pl-PL" sz="2400" dirty="0">
                <a:effectLst/>
                <a:ea typeface="IBM Plex Sans" panose="020B0503050203000203" pitchFamily="34" charset="0"/>
                <a:cs typeface="Arial" panose="020B0604020202020204" pitchFamily="34" charset="0"/>
              </a:rPr>
              <a:t>ziałania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6D081E-2DEB-4316-A2FC-9473DDE77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Przygotowanie </a:t>
            </a: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standardów i procedur 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Centrum Komunikacji w zakresie zapewnienia usług komunikacyjnych i informacji </a:t>
            </a:r>
            <a:r>
              <a:rPr lang="pl-PL" sz="1800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osobom komunikującym się za pomocą transkrypcji mowy, PJM SKOGN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, alfabetu Braille’a,</a:t>
            </a:r>
          </a:p>
          <a:p>
            <a:pPr>
              <a:lnSpc>
                <a:spcPct val="150000"/>
              </a:lnSpc>
            </a:pP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Stworzenie i rozbudowa 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funkcjonalności </a:t>
            </a: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aplikacji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 (np. mobilnej lub desktopowej lub kilku aplikacji),</a:t>
            </a:r>
            <a:endParaRPr lang="pl-PL" sz="1800" dirty="0">
              <a:effectLst/>
              <a:latin typeface="Calibri" panose="020F0502020204030204" pitchFamily="34" charset="0"/>
              <a:ea typeface="IBM Plex Sans" panose="020B0503050203000203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Szkolenia kadry tłumaczy/tłumaczek (PJM) i tłumaczy/tłumaczek przewodników (SKOGN)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 - przygotowanie i przeprowadzenie szkoleń podnoszących i doskonalących ich umiejętności tłumaczeniowe i kompetencje zawodowe.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2316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17701A-910C-4B99-81C6-46A56583D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Usługi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EE3359-D1B2-4A9D-AB81-6F5CB6D84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470991"/>
            <a:ext cx="8272670" cy="470597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sz="1800" b="1" dirty="0">
                <a:solidFill>
                  <a:srgbClr val="000000"/>
                </a:solidFill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 </a:t>
            </a: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Usługi zdalne - realizowane na terenie całego kraju: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Usługa tłumacza/tłumaczki PJM 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- ma charakter dwustronny 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lub trójstronny, 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usługa tłumaczenia odbywa się w czasie rzeczywistym, online, poprzez aplikację,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Usługa alarmowa 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- </a:t>
            </a:r>
            <a: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połączenie z tłumaczem/tłumaczką PJM 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w nagłej sytuacji takiej jak np. wypadek samochodowy, nagłe zdarzenie losowe itp., służy do zaalarmowania odpowiednich służb ratunkowych, usługa tłumaczenia odbywa się w czasie rzeczywistym, online, przez aplikację, dostępną 24h/7.</a:t>
            </a:r>
            <a:endParaRPr lang="pl-PL" sz="1800" dirty="0">
              <a:latin typeface="Calibri" panose="020F0502020204030204" pitchFamily="34" charset="0"/>
              <a:ea typeface="IBM Plex Sans" panose="020B0503050203000203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IBM Plex Sans" panose="020B0503050203000203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C8E6C5FB-F986-4D00-9D07-2B74F3107F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4914" y="2576480"/>
            <a:ext cx="1105489" cy="110548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0E972DE1-BB8C-4AB4-85DB-8F341ED691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4914" y="1289702"/>
            <a:ext cx="1105489" cy="110548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BF1E955F-8231-4398-B9B0-B9BDA46141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4914" y="5562220"/>
            <a:ext cx="1105489" cy="110548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234647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17701A-910C-4B99-81C6-46A56583D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Usługi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EE3359-D1B2-4A9D-AB81-6F5CB6D84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321904"/>
            <a:ext cx="8272670" cy="485505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pl-PL" sz="1800" b="1" dirty="0">
                <a:solidFill>
                  <a:srgbClr val="000000"/>
                </a:solidFill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 </a:t>
            </a: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Usługi zdalne - realizowane na terenie całego kraju: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Usługa transkrypcji wypowiedzi fonicznej na tekst polski – </a:t>
            </a:r>
            <a:b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</a:b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Usługa odbywa się w czasie rzeczywistym, online, poprzez aplikację za pomocą czatu i połączenia audio.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endParaRPr lang="pl-PL" sz="1800" dirty="0">
              <a:effectLst/>
              <a:latin typeface="Lato" panose="020F0502020204030203" pitchFamily="34" charset="-18"/>
              <a:ea typeface="IBM Plex Sans" panose="020B0503050203000203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l-PL" sz="1800" b="1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Usługa tłumaczenia dokumentów </a:t>
            </a: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– polega na tłumaczeniu pism, umów, regulaminów itp., umożliwia </a:t>
            </a:r>
            <a: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tłumaczenie tekstu z języka polskiego na PJM </a:t>
            </a:r>
            <a:b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</a:br>
            <a: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lub zapis w alfabecie Braille’a, oraz z PJM na język polski. </a:t>
            </a:r>
            <a:br>
              <a:rPr lang="pl-PL" sz="1800" b="1" u="sng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</a:br>
            <a:r>
              <a:rPr lang="pl-PL" sz="1800" dirty="0">
                <a:effectLst/>
                <a:latin typeface="Lato" panose="020F0502020204030203" pitchFamily="34" charset="-18"/>
                <a:ea typeface="IBM Plex Sans" panose="020B0503050203000203" pitchFamily="34" charset="0"/>
                <a:cs typeface="Arial" panose="020B0604020202020204" pitchFamily="34" charset="0"/>
              </a:rPr>
              <a:t>Usługa jest zamawiana, tłumaczenie realizowane jest w ciągu kilku dni. Wymiana dokumentów odbywa się poprzez aplikację, lub w przypadku osób głuchoniewidomych za pomocą poczty tradycyjnej.</a:t>
            </a:r>
            <a:endParaRPr lang="pl-PL" sz="1800" dirty="0">
              <a:effectLst/>
              <a:latin typeface="Calibri" panose="020F0502020204030204" pitchFamily="34" charset="0"/>
              <a:ea typeface="IBM Plex Sans" panose="020B0503050203000203" pitchFamily="34" charset="0"/>
              <a:cs typeface="Times New Roman" panose="02020603050405020304" pitchFamily="18" charset="0"/>
            </a:endParaRPr>
          </a:p>
          <a:p>
            <a:endParaRPr lang="pl-PL" sz="1800" dirty="0">
              <a:effectLst/>
              <a:latin typeface="Calibri" panose="020F0502020204030204" pitchFamily="34" charset="0"/>
              <a:ea typeface="IBM Plex Sans" panose="020B0503050203000203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32AF6CB-8794-4D1D-8591-15AE0ECAC9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9836" y="1027906"/>
            <a:ext cx="1325563" cy="1325563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E55CDD90-3595-4392-A6AD-717D28E9DFC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4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4000"/>
                    </a14:imgEffect>
                    <a14:imgEffect>
                      <a14:colorTemperature colorTemp="6797"/>
                    </a14:imgEffect>
                    <a14:imgEffect>
                      <a14:saturation sat="333000"/>
                    </a14:imgEffect>
                    <a14:imgEffect>
                      <a14:brightnessContrast bright="-15000" contrast="-54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39836" y="5311189"/>
            <a:ext cx="1325563" cy="132556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66367438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1">
      <a:majorFont>
        <a:latin typeface="Lato Heavy"/>
        <a:ea typeface=""/>
        <a:cs typeface=""/>
      </a:majorFont>
      <a:minorFont>
        <a:latin typeface="Lato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1213_Roboczo_SzablonMRPiPS [Tylko do odczytu]" id="{228F398D-989F-43DF-A362-43AB73361352}" vid="{5181EF86-5F6E-4693-8D18-25981C2E56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20231213_Roboczo_SzablonMRPiPS</Template>
  <TotalTime>201</TotalTime>
  <Words>325</Words>
  <Application>Microsoft Office PowerPoint</Application>
  <PresentationFormat>Panoramiczny</PresentationFormat>
  <Paragraphs>39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21" baseType="lpstr">
      <vt:lpstr>Arial</vt:lpstr>
      <vt:lpstr>Calibri</vt:lpstr>
      <vt:lpstr>IBM Plex Sans</vt:lpstr>
      <vt:lpstr>Lato</vt:lpstr>
      <vt:lpstr>Lato Heavy</vt:lpstr>
      <vt:lpstr>Myriad Pro Semibold</vt:lpstr>
      <vt:lpstr>Poppins</vt:lpstr>
      <vt:lpstr>Times New Roman</vt:lpstr>
      <vt:lpstr>Verdana</vt:lpstr>
      <vt:lpstr>Motyw pakietu Office</vt:lpstr>
      <vt:lpstr>Centrum Komunikacji  dla Osób  z Niepełnosprawnościami</vt:lpstr>
      <vt:lpstr>Podstawowe informacje o projekcie   Numer i nazwa Priorytetu: FERS.03 Dostępność i usługi dla osób z niepełnosprawnościami   Numer i nazwa działania FERS: Działanie FERS.03.05 Lepsza komunikacja dla osób  z niepełnosprawnościami   Cel szczegółowy: ESO4.8. Wspieranie aktywnego włączenia społecznego w celu promowania równości szans, niedyskryminacji i aktywnego uczestnictwa oraz zwiększanie zdolności do zatrudnienia, w szczególności grup w niekorzystnej sytuacji (EFS+) 2    Typ projektu FERS: Utworzenie Centrum Komunikacji dla osób z różnego rodzaju niepełnosprawnościami, zapewniającego komunikowanie się i uzyskanie informacji, w tym przy pomocy alternatywnych i wspomagających sposobów komunikacji (AAC) oraz języka migowego   Wnioskodawca: Ministerstwo Rodziny, Pracy i Polityki Społecznej  - Biuro Pełnomocnika Rządu do Spraw Osób Niepełnosprawnych</vt:lpstr>
      <vt:lpstr>Partner Wiodący projektu:   Ministerstwo Rodziny, Pracy i Polityki Społecznej - Biuro Pełnomocnika Rządu do Spraw Osób Niepełnosprawnych   Partnerzy:</vt:lpstr>
      <vt:lpstr>  Cel projektu: </vt:lpstr>
      <vt:lpstr>Główne zadania:</vt:lpstr>
      <vt:lpstr>Działania</vt:lpstr>
      <vt:lpstr>Działania</vt:lpstr>
      <vt:lpstr>Usługi</vt:lpstr>
      <vt:lpstr>Usługi</vt:lpstr>
      <vt:lpstr>Usługi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Komunikacji  dla osób  z niepełnosprawnościami</dc:title>
  <dc:creator>Drzewek Michał</dc:creator>
  <cp:lastModifiedBy>Bednarz Paulina</cp:lastModifiedBy>
  <cp:revision>21</cp:revision>
  <dcterms:created xsi:type="dcterms:W3CDTF">2025-05-14T13:56:38Z</dcterms:created>
  <dcterms:modified xsi:type="dcterms:W3CDTF">2025-05-15T13:56:37Z</dcterms:modified>
</cp:coreProperties>
</file>